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467855"/>
            <a:ext cx="12192000" cy="390525"/>
          </a:xfrm>
          <a:custGeom>
            <a:avLst/>
            <a:gdLst/>
            <a:ahLst/>
            <a:cxnLst/>
            <a:rect l="l" t="t" r="r" b="b"/>
            <a:pathLst>
              <a:path w="12192000" h="390525">
                <a:moveTo>
                  <a:pt x="0" y="390144"/>
                </a:moveTo>
                <a:lnTo>
                  <a:pt x="12192000" y="390144"/>
                </a:lnTo>
                <a:lnTo>
                  <a:pt x="12192000" y="0"/>
                </a:lnTo>
                <a:lnTo>
                  <a:pt x="0" y="0"/>
                </a:lnTo>
                <a:lnTo>
                  <a:pt x="0" y="390144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1686305"/>
            <a:ext cx="12192000" cy="4504690"/>
          </a:xfrm>
          <a:custGeom>
            <a:avLst/>
            <a:gdLst/>
            <a:ahLst/>
            <a:cxnLst/>
            <a:rect l="l" t="t" r="r" b="b"/>
            <a:pathLst>
              <a:path w="12192000" h="4504690">
                <a:moveTo>
                  <a:pt x="0" y="4504182"/>
                </a:moveTo>
                <a:lnTo>
                  <a:pt x="12192000" y="4504182"/>
                </a:lnTo>
                <a:lnTo>
                  <a:pt x="12192000" y="0"/>
                </a:lnTo>
                <a:lnTo>
                  <a:pt x="0" y="0"/>
                </a:lnTo>
                <a:lnTo>
                  <a:pt x="0" y="4504182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3108" y="6507479"/>
            <a:ext cx="11708774" cy="35051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thevab.com/signin?utm_source=website&amp;utm_medium=resource-center&amp;utm_campaign=grab-n-gos" TargetMode="External"/><Relationship Id="rId3" Type="http://schemas.openxmlformats.org/officeDocument/2006/relationships/image" Target="../media/image2.png"/><Relationship Id="rId4" Type="http://schemas.openxmlformats.org/officeDocument/2006/relationships/hyperlink" Target="https://thevab.com/insight/resolution-embrace-innovation?utm_source=website&amp;utm_medium=resource-center&amp;utm_campaign=grab-n-gos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8739" y="545638"/>
            <a:ext cx="10131425" cy="8185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Marketers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are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looking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for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innovation</a:t>
            </a:r>
            <a:r>
              <a:rPr dirty="0" sz="2600" spc="-5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in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form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customizable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targeting,</a:t>
            </a:r>
            <a:r>
              <a:rPr dirty="0" sz="2600" spc="-5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creative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partnerships</a:t>
            </a:r>
            <a:r>
              <a:rPr dirty="0" sz="2600" spc="-5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and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innovative</a:t>
            </a:r>
            <a:r>
              <a:rPr dirty="0" sz="2600" spc="-5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ad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formats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0377837" y="54504"/>
            <a:ext cx="17062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51130" marR="5080" indent="-139065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Scan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or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click</a:t>
            </a:r>
            <a:r>
              <a:rPr dirty="0" sz="12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to</a:t>
            </a:r>
            <a:r>
              <a:rPr dirty="0" sz="1200" spc="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access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innovation</a:t>
            </a:r>
            <a:r>
              <a:rPr dirty="0" sz="1200" spc="-7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insights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761" y="-13525"/>
            <a:ext cx="12206605" cy="1700530"/>
            <a:chOff x="761" y="-13525"/>
            <a:chExt cx="12206605" cy="1700530"/>
          </a:xfrm>
        </p:grpSpPr>
        <p:pic>
          <p:nvPicPr>
            <p:cNvPr id="5" name="object 5" descr="">
              <a:hlinkClick r:id="rId2"/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90442" y="529189"/>
              <a:ext cx="1079826" cy="1080205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10269473" y="761"/>
              <a:ext cx="1923414" cy="1671955"/>
            </a:xfrm>
            <a:custGeom>
              <a:avLst/>
              <a:gdLst/>
              <a:ahLst/>
              <a:cxnLst/>
              <a:rect l="l" t="t" r="r" b="b"/>
              <a:pathLst>
                <a:path w="1923415" h="1671955">
                  <a:moveTo>
                    <a:pt x="0" y="0"/>
                  </a:moveTo>
                  <a:lnTo>
                    <a:pt x="1923287" y="0"/>
                  </a:lnTo>
                  <a:lnTo>
                    <a:pt x="1923287" y="1671827"/>
                  </a:lnTo>
                  <a:lnTo>
                    <a:pt x="0" y="1671827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761" y="761"/>
              <a:ext cx="2763520" cy="251460"/>
            </a:xfrm>
            <a:custGeom>
              <a:avLst/>
              <a:gdLst/>
              <a:ahLst/>
              <a:cxnLst/>
              <a:rect l="l" t="t" r="r" b="b"/>
              <a:pathLst>
                <a:path w="2763520" h="251460">
                  <a:moveTo>
                    <a:pt x="2763012" y="0"/>
                  </a:moveTo>
                  <a:lnTo>
                    <a:pt x="0" y="0"/>
                  </a:lnTo>
                  <a:lnTo>
                    <a:pt x="0" y="251459"/>
                  </a:lnTo>
                  <a:lnTo>
                    <a:pt x="2763012" y="251459"/>
                  </a:lnTo>
                  <a:lnTo>
                    <a:pt x="2763012" y="0"/>
                  </a:lnTo>
                  <a:close/>
                </a:path>
              </a:pathLst>
            </a:custGeom>
            <a:solidFill>
              <a:srgbClr val="1B1363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 txBox="1"/>
          <p:nvPr/>
        </p:nvSpPr>
        <p:spPr>
          <a:xfrm>
            <a:off x="761" y="761"/>
            <a:ext cx="2763520" cy="251460"/>
          </a:xfrm>
          <a:prstGeom prst="rect">
            <a:avLst/>
          </a:prstGeom>
          <a:ln w="19050">
            <a:solidFill>
              <a:srgbClr val="042333"/>
            </a:solidFill>
          </a:ln>
        </p:spPr>
        <p:txBody>
          <a:bodyPr wrap="square" lIns="0" tIns="27305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215"/>
              </a:spcBef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Top</a:t>
            </a:r>
            <a:r>
              <a:rPr dirty="0" sz="1200" spc="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Factors</a:t>
            </a:r>
            <a:r>
              <a:rPr dirty="0" sz="12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12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Innovation</a:t>
            </a:r>
            <a:r>
              <a:rPr dirty="0" sz="1200" spc="-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&amp;</a:t>
            </a:r>
            <a:r>
              <a:rPr dirty="0" sz="12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Creativity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9" name="object 9" descr=""/>
          <p:cNvGrpSpPr/>
          <p:nvPr/>
        </p:nvGrpSpPr>
        <p:grpSpPr>
          <a:xfrm>
            <a:off x="5858065" y="2522029"/>
            <a:ext cx="3886835" cy="3364229"/>
            <a:chOff x="5858065" y="2522029"/>
            <a:chExt cx="3886835" cy="3364229"/>
          </a:xfrm>
        </p:grpSpPr>
        <p:sp>
          <p:nvSpPr>
            <p:cNvPr id="10" name="object 10" descr=""/>
            <p:cNvSpPr/>
            <p:nvPr/>
          </p:nvSpPr>
          <p:spPr>
            <a:xfrm>
              <a:off x="5862828" y="3308604"/>
              <a:ext cx="3881754" cy="449580"/>
            </a:xfrm>
            <a:custGeom>
              <a:avLst/>
              <a:gdLst/>
              <a:ahLst/>
              <a:cxnLst/>
              <a:rect l="l" t="t" r="r" b="b"/>
              <a:pathLst>
                <a:path w="3881754" h="449579">
                  <a:moveTo>
                    <a:pt x="3881628" y="0"/>
                  </a:moveTo>
                  <a:lnTo>
                    <a:pt x="0" y="0"/>
                  </a:lnTo>
                  <a:lnTo>
                    <a:pt x="0" y="449580"/>
                  </a:lnTo>
                  <a:lnTo>
                    <a:pt x="3881628" y="449580"/>
                  </a:lnTo>
                  <a:lnTo>
                    <a:pt x="3881628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5862828" y="2526792"/>
              <a:ext cx="0" cy="3354704"/>
            </a:xfrm>
            <a:custGeom>
              <a:avLst/>
              <a:gdLst/>
              <a:ahLst/>
              <a:cxnLst/>
              <a:rect l="l" t="t" r="r" b="b"/>
              <a:pathLst>
                <a:path w="0" h="3354704">
                  <a:moveTo>
                    <a:pt x="0" y="3354324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aphicFrame>
        <p:nvGraphicFramePr>
          <p:cNvPr id="12" name="object 12" descr=""/>
          <p:cNvGraphicFramePr>
            <a:graphicFrameLocks noGrp="1"/>
          </p:cNvGraphicFramePr>
          <p:nvPr/>
        </p:nvGraphicFramePr>
        <p:xfrm>
          <a:off x="224420" y="2638044"/>
          <a:ext cx="11334750" cy="31299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38165"/>
                <a:gridCol w="2762885"/>
                <a:gridCol w="969009"/>
                <a:gridCol w="1343659"/>
                <a:gridCol w="542925"/>
              </a:tblGrid>
              <a:tr h="448945">
                <a:tc>
                  <a:txBody>
                    <a:bodyPr/>
                    <a:lstStyle/>
                    <a:p>
                      <a:pPr algn="r" marR="144145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dirty="0" sz="140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Offers</a:t>
                      </a:r>
                      <a:r>
                        <a:rPr dirty="0" sz="1400" spc="-35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Customizable</a:t>
                      </a:r>
                      <a:r>
                        <a:rPr dirty="0" sz="1400" spc="-3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Targeting</a:t>
                      </a:r>
                      <a:r>
                        <a:rPr dirty="0" sz="1400" spc="-25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400" spc="-35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Reach</a:t>
                      </a:r>
                      <a:r>
                        <a:rPr dirty="0" sz="1400" spc="-2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My</a:t>
                      </a:r>
                      <a:r>
                        <a:rPr dirty="0" sz="1400" spc="-3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Audience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03505">
                    <a:solidFill>
                      <a:srgbClr val="E1E8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00BE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00BE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00BEF1"/>
                    </a:solidFill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800" spc="60" b="1">
                          <a:solidFill>
                            <a:srgbClr val="1B1363"/>
                          </a:solidFill>
                          <a:latin typeface="Calibri"/>
                          <a:cs typeface="Calibri"/>
                        </a:rPr>
                        <a:t>68%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71755">
                    <a:solidFill>
                      <a:srgbClr val="E1E8F0"/>
                    </a:solidFill>
                  </a:tcPr>
                </a:tc>
              </a:tr>
              <a:tr h="2203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1E8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1E8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1E8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1E8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1E8F0"/>
                    </a:solidFill>
                  </a:tcPr>
                </a:tc>
              </a:tr>
              <a:tr h="448945">
                <a:tc>
                  <a:txBody>
                    <a:bodyPr/>
                    <a:lstStyle/>
                    <a:p>
                      <a:pPr algn="r" marR="145415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dirty="0" sz="140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Offers</a:t>
                      </a:r>
                      <a:r>
                        <a:rPr dirty="0" sz="1400" spc="-45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Creative</a:t>
                      </a:r>
                      <a:r>
                        <a:rPr dirty="0" sz="1400" spc="-25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Partnerships</a:t>
                      </a:r>
                      <a:r>
                        <a:rPr dirty="0" sz="1400" spc="-45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dirty="0" sz="1400" spc="-3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Sponsorships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04140">
                    <a:solidFill>
                      <a:srgbClr val="E1E8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25425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800" spc="60" b="1">
                          <a:solidFill>
                            <a:srgbClr val="1B1363"/>
                          </a:solidFill>
                          <a:latin typeface="Calibri"/>
                          <a:cs typeface="Calibri"/>
                        </a:rPr>
                        <a:t>52%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7175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1E8F0"/>
                    </a:solidFill>
                  </a:tcPr>
                </a:tc>
              </a:tr>
              <a:tr h="2203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1E8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1E8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1E8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1E8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1E8F0"/>
                    </a:solidFill>
                  </a:tcPr>
                </a:tc>
              </a:tr>
              <a:tr h="449580">
                <a:tc>
                  <a:txBody>
                    <a:bodyPr/>
                    <a:lstStyle/>
                    <a:p>
                      <a:pPr algn="r" marR="144145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140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Offers</a:t>
                      </a:r>
                      <a:r>
                        <a:rPr dirty="0" sz="1400" spc="-4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Innovative</a:t>
                      </a:r>
                      <a:r>
                        <a:rPr dirty="0" sz="1400" spc="-4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Analytics</a:t>
                      </a:r>
                      <a:r>
                        <a:rPr dirty="0" sz="1400" spc="-25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dirty="0" sz="1400" spc="-45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Measurement</a:t>
                      </a:r>
                      <a:r>
                        <a:rPr dirty="0" sz="1400" spc="-35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Options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04139">
                    <a:solidFill>
                      <a:srgbClr val="E1E8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00BE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00BEF1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800" spc="60" b="1">
                          <a:solidFill>
                            <a:srgbClr val="1B1363"/>
                          </a:solidFill>
                          <a:latin typeface="Calibri"/>
                          <a:cs typeface="Calibri"/>
                        </a:rPr>
                        <a:t>50%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71755">
                    <a:solidFill>
                      <a:srgbClr val="E1E8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1E8F0"/>
                    </a:solidFill>
                  </a:tcPr>
                </a:tc>
              </a:tr>
              <a:tr h="2209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1E8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1E8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1E8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1E8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1E8F0"/>
                    </a:solidFill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algn="r" marR="144145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dirty="0" sz="140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Offers</a:t>
                      </a:r>
                      <a:r>
                        <a:rPr dirty="0" sz="1400" spc="-45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Innovative</a:t>
                      </a:r>
                      <a:r>
                        <a:rPr dirty="0" sz="1400" spc="-45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Advertising</a:t>
                      </a:r>
                      <a:r>
                        <a:rPr dirty="0" sz="1400" spc="-35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2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Units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04139">
                    <a:solidFill>
                      <a:srgbClr val="E1E8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00BE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00BEF1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dirty="0" sz="1800" spc="60" b="1">
                          <a:solidFill>
                            <a:srgbClr val="1B1363"/>
                          </a:solidFill>
                          <a:latin typeface="Calibri"/>
                          <a:cs typeface="Calibri"/>
                        </a:rPr>
                        <a:t>50%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71755">
                    <a:solidFill>
                      <a:srgbClr val="E1E8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1E8F0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1E8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1E8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1E8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1E8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1E8F0"/>
                    </a:solidFill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algn="r" marR="144145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dirty="0" sz="140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Invests</a:t>
                      </a:r>
                      <a:r>
                        <a:rPr dirty="0" sz="1400" spc="-45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1400" spc="-3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Innovative</a:t>
                      </a:r>
                      <a:r>
                        <a:rPr dirty="0" sz="1400" spc="-4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Technological</a:t>
                      </a:r>
                      <a:r>
                        <a:rPr dirty="0" sz="1400" spc="-3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Capabilities</a:t>
                      </a:r>
                      <a:r>
                        <a:rPr dirty="0" sz="1400" spc="-4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dirty="0" sz="1400" spc="-35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Enhancements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04775">
                    <a:solidFill>
                      <a:srgbClr val="E1E8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00BEF1"/>
                    </a:solidFill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1800" spc="60" b="1">
                          <a:solidFill>
                            <a:srgbClr val="1B1363"/>
                          </a:solidFill>
                          <a:latin typeface="Calibri"/>
                          <a:cs typeface="Calibri"/>
                        </a:rPr>
                        <a:t>37%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72390">
                    <a:solidFill>
                      <a:srgbClr val="E1E8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1E8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E1E8F0"/>
                    </a:solidFill>
                  </a:tcPr>
                </a:tc>
              </a:tr>
            </a:tbl>
          </a:graphicData>
        </a:graphic>
      </p:graphicFrame>
      <p:sp>
        <p:nvSpPr>
          <p:cNvPr id="13" name="object 13" descr=""/>
          <p:cNvSpPr txBox="1"/>
          <p:nvPr/>
        </p:nvSpPr>
        <p:spPr>
          <a:xfrm>
            <a:off x="582453" y="5938640"/>
            <a:ext cx="8644255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Source:</a:t>
            </a:r>
            <a:r>
              <a:rPr dirty="0" sz="8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8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Myers</a:t>
            </a:r>
            <a:r>
              <a:rPr dirty="0" sz="8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Report /</a:t>
            </a:r>
            <a:r>
              <a:rPr dirty="0" sz="8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MediaVillage</a:t>
            </a:r>
            <a:r>
              <a:rPr dirty="0" sz="800" spc="-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Education Foundation</a:t>
            </a:r>
            <a:r>
              <a:rPr dirty="0" sz="8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/</a:t>
            </a:r>
            <a:r>
              <a:rPr dirty="0" sz="8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American</a:t>
            </a:r>
            <a:r>
              <a:rPr dirty="0" sz="8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Association</a:t>
            </a:r>
            <a:r>
              <a:rPr dirty="0" sz="8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8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Advertising</a:t>
            </a:r>
            <a:r>
              <a:rPr dirty="0" sz="8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Agencies (4A’s),</a:t>
            </a:r>
            <a:r>
              <a:rPr dirty="0" sz="8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based</a:t>
            </a:r>
            <a:r>
              <a:rPr dirty="0" sz="800" spc="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on</a:t>
            </a:r>
            <a:r>
              <a:rPr dirty="0" sz="8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survey</a:t>
            </a:r>
            <a:r>
              <a:rPr dirty="0" sz="8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8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3,400 agency</a:t>
            </a:r>
            <a:r>
              <a:rPr dirty="0" sz="8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professionals</a:t>
            </a:r>
            <a:r>
              <a:rPr dirty="0" sz="8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in</a:t>
            </a:r>
            <a:r>
              <a:rPr dirty="0" sz="8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July</a:t>
            </a:r>
            <a:r>
              <a:rPr dirty="0" sz="8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/</a:t>
            </a:r>
            <a:r>
              <a:rPr dirty="0" sz="8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August </a:t>
            </a:r>
            <a:r>
              <a:rPr dirty="0" sz="800" spc="-10">
                <a:solidFill>
                  <a:srgbClr val="1B1363"/>
                </a:solidFill>
                <a:latin typeface="Arial"/>
                <a:cs typeface="Arial"/>
              </a:rPr>
              <a:t>2023.</a:t>
            </a:r>
            <a:endParaRPr sz="8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2269083" y="1946236"/>
            <a:ext cx="769429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b="1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1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u="sng" sz="1600" spc="-2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Top</a:t>
            </a:r>
            <a:r>
              <a:rPr dirty="0" u="sng" sz="1600" spc="-4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Five</a:t>
            </a:r>
            <a:r>
              <a:rPr dirty="0" u="sng" sz="1600" spc="-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Factors</a:t>
            </a:r>
            <a:r>
              <a:rPr dirty="0" u="none" sz="1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u="none" sz="1600" b="1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u="none" sz="1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u="none" sz="1600" b="1">
                <a:solidFill>
                  <a:srgbClr val="1B1363"/>
                </a:solidFill>
                <a:latin typeface="Arial"/>
                <a:cs typeface="Arial"/>
              </a:rPr>
              <a:t>Innovation</a:t>
            </a:r>
            <a:r>
              <a:rPr dirty="0" u="none" sz="1600" spc="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u="none" sz="1600" b="1">
                <a:solidFill>
                  <a:srgbClr val="1B1363"/>
                </a:solidFill>
                <a:latin typeface="Arial"/>
                <a:cs typeface="Arial"/>
              </a:rPr>
              <a:t>&amp;</a:t>
            </a:r>
            <a:r>
              <a:rPr dirty="0" u="none" sz="1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u="none" sz="1600" b="1">
                <a:solidFill>
                  <a:srgbClr val="1B1363"/>
                </a:solidFill>
                <a:latin typeface="Arial"/>
                <a:cs typeface="Arial"/>
              </a:rPr>
              <a:t>Creativity in</a:t>
            </a:r>
            <a:r>
              <a:rPr dirty="0" u="none" sz="1600" spc="-8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u="none" sz="1600" spc="-20" b="1">
                <a:solidFill>
                  <a:srgbClr val="1B1363"/>
                </a:solidFill>
                <a:latin typeface="Arial"/>
                <a:cs typeface="Arial"/>
              </a:rPr>
              <a:t>Advertising-</a:t>
            </a:r>
            <a:r>
              <a:rPr dirty="0" u="none" sz="1600" b="1">
                <a:solidFill>
                  <a:srgbClr val="1B1363"/>
                </a:solidFill>
                <a:latin typeface="Arial"/>
                <a:cs typeface="Arial"/>
              </a:rPr>
              <a:t>Supported</a:t>
            </a:r>
            <a:r>
              <a:rPr dirty="0" u="none" sz="1600" spc="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u="none" sz="1600" spc="-10" b="1">
                <a:solidFill>
                  <a:srgbClr val="1B1363"/>
                </a:solidFill>
                <a:latin typeface="Arial"/>
                <a:cs typeface="Arial"/>
              </a:rPr>
              <a:t>Media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15" name="object 15" descr=""/>
          <p:cNvGrpSpPr/>
          <p:nvPr/>
        </p:nvGrpSpPr>
        <p:grpSpPr>
          <a:xfrm>
            <a:off x="-4762" y="6185725"/>
            <a:ext cx="12201525" cy="287020"/>
            <a:chOff x="-4762" y="6185725"/>
            <a:chExt cx="12201525" cy="287020"/>
          </a:xfrm>
        </p:grpSpPr>
        <p:sp>
          <p:nvSpPr>
            <p:cNvPr id="16" name="object 16" descr=""/>
            <p:cNvSpPr/>
            <p:nvPr/>
          </p:nvSpPr>
          <p:spPr>
            <a:xfrm>
              <a:off x="0" y="6190488"/>
              <a:ext cx="12192000" cy="277495"/>
            </a:xfrm>
            <a:custGeom>
              <a:avLst/>
              <a:gdLst/>
              <a:ahLst/>
              <a:cxnLst/>
              <a:rect l="l" t="t" r="r" b="b"/>
              <a:pathLst>
                <a:path w="12192000" h="277495">
                  <a:moveTo>
                    <a:pt x="12192000" y="0"/>
                  </a:moveTo>
                  <a:lnTo>
                    <a:pt x="0" y="0"/>
                  </a:lnTo>
                  <a:lnTo>
                    <a:pt x="0" y="277368"/>
                  </a:lnTo>
                  <a:lnTo>
                    <a:pt x="12192000" y="277368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0" y="6190488"/>
              <a:ext cx="12192000" cy="277495"/>
            </a:xfrm>
            <a:custGeom>
              <a:avLst/>
              <a:gdLst/>
              <a:ahLst/>
              <a:cxnLst/>
              <a:rect l="l" t="t" r="r" b="b"/>
              <a:pathLst>
                <a:path w="12192000" h="277495">
                  <a:moveTo>
                    <a:pt x="0" y="0"/>
                  </a:moveTo>
                  <a:lnTo>
                    <a:pt x="12192000" y="0"/>
                  </a:lnTo>
                </a:path>
                <a:path w="12192000" h="277495">
                  <a:moveTo>
                    <a:pt x="12192000" y="277368"/>
                  </a:moveTo>
                  <a:lnTo>
                    <a:pt x="0" y="277368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 descr=""/>
          <p:cNvSpPr txBox="1"/>
          <p:nvPr/>
        </p:nvSpPr>
        <p:spPr>
          <a:xfrm>
            <a:off x="2409182" y="6219281"/>
            <a:ext cx="7383145" cy="5734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Click</a:t>
            </a:r>
            <a:r>
              <a:rPr dirty="0" u="sng" sz="1200" spc="-3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here</a:t>
            </a:r>
            <a:r>
              <a:rPr dirty="0" u="sng" sz="1200" spc="-4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to</a:t>
            </a:r>
            <a:r>
              <a:rPr dirty="0" u="sng" sz="1200" spc="-1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download the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full</a:t>
            </a:r>
            <a:r>
              <a:rPr dirty="0" u="sng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report,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‘New</a:t>
            </a:r>
            <a:r>
              <a:rPr dirty="0" u="sng" sz="1200" spc="-3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Year’s</a:t>
            </a:r>
            <a:r>
              <a:rPr dirty="0" u="sng" sz="1200" spc="-5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Resolutions</a:t>
            </a:r>
            <a:r>
              <a:rPr dirty="0" u="sng" sz="1200" spc="-2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#3:</a:t>
            </a:r>
            <a:r>
              <a:rPr dirty="0" u="sng" sz="1200" spc="-3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Embrace</a:t>
            </a:r>
            <a:r>
              <a:rPr dirty="0" u="sng" sz="1200" spc="-5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spc="-1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Innovation’</a:t>
            </a:r>
            <a:r>
              <a:rPr dirty="0" u="none" sz="1200" spc="-40" b="1" i="1">
                <a:solidFill>
                  <a:srgbClr val="FFE600"/>
                </a:solid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to</a:t>
            </a:r>
            <a:r>
              <a:rPr dirty="0" u="sng" sz="1200" spc="-1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learn</a:t>
            </a:r>
            <a:r>
              <a:rPr dirty="0" u="sng" sz="1200" spc="-5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more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95"/>
              </a:spcBef>
            </a:pPr>
            <a:endParaRPr sz="1200">
              <a:latin typeface="Arial"/>
              <a:cs typeface="Arial"/>
            </a:endParaRPr>
          </a:p>
          <a:p>
            <a:pPr marL="1610360">
              <a:lnSpc>
                <a:spcPct val="100000"/>
              </a:lnSpc>
            </a:pP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This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information</a:t>
            </a:r>
            <a:r>
              <a:rPr dirty="0" sz="1000" spc="-2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is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exclusively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provided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to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VAB</a:t>
            </a:r>
            <a:r>
              <a:rPr dirty="0" sz="1000" spc="-4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members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and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qualified</a:t>
            </a:r>
            <a:r>
              <a:rPr dirty="0" sz="1000" spc="-2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marketers.</a:t>
            </a:r>
            <a:endParaRPr sz="1000">
              <a:latin typeface="Helvetica"/>
              <a:cs typeface="Helvetic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AF2AE0A-F211-4BFB-A7A0-E530E874E254}"/>
</file>

<file path=customXml/itemProps2.xml><?xml version="1.0" encoding="utf-8"?>
<ds:datastoreItem xmlns:ds="http://schemas.openxmlformats.org/officeDocument/2006/customXml" ds:itemID="{D6A23F17-559F-4EA9-9742-BA1FD13AD4F5}"/>
</file>

<file path=customXml/itemProps3.xml><?xml version="1.0" encoding="utf-8"?>
<ds:datastoreItem xmlns:ds="http://schemas.openxmlformats.org/officeDocument/2006/customXml" ds:itemID="{7ED04E0F-8D5C-41A4-9ADA-64FFCC4D060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Grab &amp; Go</dc:title>
  <dc:creator>Reed Kiely</dc:creator>
  <dcterms:created xsi:type="dcterms:W3CDTF">2024-05-01T17:34:44Z</dcterms:created>
  <dcterms:modified xsi:type="dcterms:W3CDTF">2024-05-01T17:34:44Z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2024-04-02T00:00:00Z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24.1.149</vt:lpwstr>
  </property>
  <property fmtid="{D5CDD505-2E9C-101B-9397-08002B2CF9AE}" pid="6" name="ContentTypeId">
    <vt:lpwstr>0x010100C24291D3CFFFB3468A8BEBC160241642</vt:lpwstr>
  </property>
</Properties>
</file>