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67855"/>
            <a:ext cx="12192000" cy="390525"/>
          </a:xfrm>
          <a:custGeom>
            <a:avLst/>
            <a:gdLst/>
            <a:ahLst/>
            <a:cxnLst/>
            <a:rect l="l" t="t" r="r" b="b"/>
            <a:pathLst>
              <a:path w="12192000" h="390525">
                <a:moveTo>
                  <a:pt x="0" y="390144"/>
                </a:moveTo>
                <a:lnTo>
                  <a:pt x="12192000" y="390144"/>
                </a:lnTo>
                <a:lnTo>
                  <a:pt x="12192000" y="0"/>
                </a:lnTo>
                <a:lnTo>
                  <a:pt x="0" y="0"/>
                </a:lnTo>
                <a:lnTo>
                  <a:pt x="0" y="39014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686305"/>
            <a:ext cx="12192000" cy="4504690"/>
          </a:xfrm>
          <a:custGeom>
            <a:avLst/>
            <a:gdLst/>
            <a:ahLst/>
            <a:cxnLst/>
            <a:rect l="l" t="t" r="r" b="b"/>
            <a:pathLst>
              <a:path w="12192000" h="4504690">
                <a:moveTo>
                  <a:pt x="0" y="4504182"/>
                </a:moveTo>
                <a:lnTo>
                  <a:pt x="12192000" y="4504182"/>
                </a:lnTo>
                <a:lnTo>
                  <a:pt x="12192000" y="0"/>
                </a:lnTo>
                <a:lnTo>
                  <a:pt x="0" y="0"/>
                </a:lnTo>
                <a:lnTo>
                  <a:pt x="0" y="4504182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79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resolution-embrace-innovation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8739" y="545638"/>
            <a:ext cx="1013142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Marketers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are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looking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innovation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form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customizable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targeting,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creative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partnerships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innovative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formats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1130" marR="5080" indent="-13906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innovation</a:t>
            </a:r>
            <a:r>
              <a:rPr dirty="0" sz="1200" spc="-7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761" y="-13525"/>
            <a:ext cx="12206605" cy="1700530"/>
            <a:chOff x="761" y="-13525"/>
            <a:chExt cx="12206605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61" y="761"/>
              <a:ext cx="2763520" cy="251460"/>
            </a:xfrm>
            <a:custGeom>
              <a:avLst/>
              <a:gdLst/>
              <a:ahLst/>
              <a:cxnLst/>
              <a:rect l="l" t="t" r="r" b="b"/>
              <a:pathLst>
                <a:path w="2763520" h="251460">
                  <a:moveTo>
                    <a:pt x="2763012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2763012" y="251459"/>
                  </a:lnTo>
                  <a:lnTo>
                    <a:pt x="2763012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761" y="761"/>
            <a:ext cx="2763520" cy="25146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2730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1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Top</a:t>
            </a:r>
            <a:r>
              <a:rPr dirty="0" sz="12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Factors</a:t>
            </a:r>
            <a:r>
              <a:rPr dirty="0" sz="12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Innovation</a:t>
            </a:r>
            <a:r>
              <a:rPr dirty="0" sz="12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Creativity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5858065" y="2522029"/>
            <a:ext cx="3886835" cy="3364229"/>
            <a:chOff x="5858065" y="2522029"/>
            <a:chExt cx="3886835" cy="3364229"/>
          </a:xfrm>
        </p:grpSpPr>
        <p:sp>
          <p:nvSpPr>
            <p:cNvPr id="10" name="object 10" descr=""/>
            <p:cNvSpPr/>
            <p:nvPr/>
          </p:nvSpPr>
          <p:spPr>
            <a:xfrm>
              <a:off x="5862828" y="3308604"/>
              <a:ext cx="3881754" cy="449580"/>
            </a:xfrm>
            <a:custGeom>
              <a:avLst/>
              <a:gdLst/>
              <a:ahLst/>
              <a:cxnLst/>
              <a:rect l="l" t="t" r="r" b="b"/>
              <a:pathLst>
                <a:path w="3881754" h="449579">
                  <a:moveTo>
                    <a:pt x="3881628" y="0"/>
                  </a:moveTo>
                  <a:lnTo>
                    <a:pt x="0" y="0"/>
                  </a:lnTo>
                  <a:lnTo>
                    <a:pt x="0" y="449580"/>
                  </a:lnTo>
                  <a:lnTo>
                    <a:pt x="3881628" y="449580"/>
                  </a:lnTo>
                  <a:lnTo>
                    <a:pt x="3881628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862828" y="2526792"/>
              <a:ext cx="0" cy="3354704"/>
            </a:xfrm>
            <a:custGeom>
              <a:avLst/>
              <a:gdLst/>
              <a:ahLst/>
              <a:cxnLst/>
              <a:rect l="l" t="t" r="r" b="b"/>
              <a:pathLst>
                <a:path w="0" h="3354704">
                  <a:moveTo>
                    <a:pt x="0" y="3354324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2" name="object 12" descr=""/>
          <p:cNvGraphicFramePr>
            <a:graphicFrameLocks noGrp="1"/>
          </p:cNvGraphicFramePr>
          <p:nvPr/>
        </p:nvGraphicFramePr>
        <p:xfrm>
          <a:off x="224420" y="2638044"/>
          <a:ext cx="11334750" cy="3129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8165"/>
                <a:gridCol w="2762885"/>
                <a:gridCol w="969009"/>
                <a:gridCol w="1343659"/>
                <a:gridCol w="542925"/>
              </a:tblGrid>
              <a:tr h="448945">
                <a:tc>
                  <a:txBody>
                    <a:bodyPr/>
                    <a:lstStyle/>
                    <a:p>
                      <a:pPr algn="r" marR="14414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Offers</a:t>
                      </a:r>
                      <a:r>
                        <a:rPr dirty="0" sz="1400" spc="-3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Customizable</a:t>
                      </a:r>
                      <a:r>
                        <a:rPr dirty="0" sz="1400" spc="-3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Targeting</a:t>
                      </a:r>
                      <a:r>
                        <a:rPr dirty="0" sz="1400" spc="-2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400" spc="-3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Reach</a:t>
                      </a:r>
                      <a:r>
                        <a:rPr dirty="0" sz="1400" spc="-2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My</a:t>
                      </a:r>
                      <a:r>
                        <a:rPr dirty="0" sz="1400" spc="-3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Audience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3505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800" spc="60" b="1">
                          <a:solidFill>
                            <a:srgbClr val="1B1363"/>
                          </a:solidFill>
                          <a:latin typeface="Calibri"/>
                          <a:cs typeface="Calibri"/>
                        </a:rPr>
                        <a:t>68%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solidFill>
                      <a:srgbClr val="E1E8F0"/>
                    </a:solidFill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algn="r" marR="145415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Offers</a:t>
                      </a:r>
                      <a:r>
                        <a:rPr dirty="0" sz="1400" spc="-4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Creative</a:t>
                      </a:r>
                      <a:r>
                        <a:rPr dirty="0" sz="1400" spc="-2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Partnerships</a:t>
                      </a:r>
                      <a:r>
                        <a:rPr dirty="0" sz="1400" spc="-4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400" spc="-3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Sponsorships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414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800" spc="60" b="1">
                          <a:solidFill>
                            <a:srgbClr val="1B1363"/>
                          </a:solidFill>
                          <a:latin typeface="Calibri"/>
                          <a:cs typeface="Calibri"/>
                        </a:rPr>
                        <a:t>52%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algn="r" marR="14414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Offers</a:t>
                      </a:r>
                      <a:r>
                        <a:rPr dirty="0" sz="1400" spc="-4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Innovative</a:t>
                      </a:r>
                      <a:r>
                        <a:rPr dirty="0" sz="1400" spc="-4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Analytics</a:t>
                      </a:r>
                      <a:r>
                        <a:rPr dirty="0" sz="1400" spc="-2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400" spc="-4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Measurement</a:t>
                      </a:r>
                      <a:r>
                        <a:rPr dirty="0" sz="1400" spc="-3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Options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4139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800" spc="60" b="1">
                          <a:solidFill>
                            <a:srgbClr val="1B1363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r" marR="14414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Offers</a:t>
                      </a:r>
                      <a:r>
                        <a:rPr dirty="0" sz="1400" spc="-4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Innovative</a:t>
                      </a:r>
                      <a:r>
                        <a:rPr dirty="0" sz="1400" spc="-4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Advertising</a:t>
                      </a:r>
                      <a:r>
                        <a:rPr dirty="0" sz="1400" spc="-3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Units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4139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800" spc="60" b="1">
                          <a:solidFill>
                            <a:srgbClr val="1B1363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r" marR="14414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Invests</a:t>
                      </a:r>
                      <a:r>
                        <a:rPr dirty="0" sz="1400" spc="-4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400" spc="-3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Innovative</a:t>
                      </a:r>
                      <a:r>
                        <a:rPr dirty="0" sz="1400" spc="-4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Technological</a:t>
                      </a:r>
                      <a:r>
                        <a:rPr dirty="0" sz="1400" spc="-3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Capabilities</a:t>
                      </a:r>
                      <a:r>
                        <a:rPr dirty="0" sz="1400" spc="-4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400" spc="-3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Enhancements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4775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800" spc="60" b="1">
                          <a:solidFill>
                            <a:srgbClr val="1B1363"/>
                          </a:solidFill>
                          <a:latin typeface="Calibri"/>
                          <a:cs typeface="Calibri"/>
                        </a:rPr>
                        <a:t>37%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1E8F0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 descr=""/>
          <p:cNvSpPr txBox="1"/>
          <p:nvPr/>
        </p:nvSpPr>
        <p:spPr>
          <a:xfrm>
            <a:off x="582453" y="5938640"/>
            <a:ext cx="864425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8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Myers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Report /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MediaVillage</a:t>
            </a:r>
            <a:r>
              <a:rPr dirty="0" sz="8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Education Foundation</a:t>
            </a:r>
            <a:r>
              <a:rPr dirty="0" sz="8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/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American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Association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Advertising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Agencies (4A’s),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based</a:t>
            </a:r>
            <a:r>
              <a:rPr dirty="0" sz="8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survey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8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3,400 agency</a:t>
            </a:r>
            <a:r>
              <a:rPr dirty="0" sz="8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professionals</a:t>
            </a:r>
            <a:r>
              <a:rPr dirty="0" sz="8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July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/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August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2023.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269083" y="1946236"/>
            <a:ext cx="76942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1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Top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Five</a:t>
            </a:r>
            <a:r>
              <a:rPr dirty="0" u="sng" sz="1600" spc="-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Factors</a:t>
            </a:r>
            <a:r>
              <a:rPr dirty="0" u="none" sz="1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1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u="none" sz="1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1600" b="1">
                <a:solidFill>
                  <a:srgbClr val="1B1363"/>
                </a:solidFill>
                <a:latin typeface="Arial"/>
                <a:cs typeface="Arial"/>
              </a:rPr>
              <a:t>Innovation</a:t>
            </a:r>
            <a:r>
              <a:rPr dirty="0" u="none" sz="1600" spc="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1600" b="1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u="none" sz="1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1600" b="1">
                <a:solidFill>
                  <a:srgbClr val="1B1363"/>
                </a:solidFill>
                <a:latin typeface="Arial"/>
                <a:cs typeface="Arial"/>
              </a:rPr>
              <a:t>Creativity in</a:t>
            </a:r>
            <a:r>
              <a:rPr dirty="0" u="none" sz="1600" spc="-8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1600" spc="-20" b="1">
                <a:solidFill>
                  <a:srgbClr val="1B1363"/>
                </a:solidFill>
                <a:latin typeface="Arial"/>
                <a:cs typeface="Arial"/>
              </a:rPr>
              <a:t>Advertising-</a:t>
            </a:r>
            <a:r>
              <a:rPr dirty="0" u="none" sz="1600" b="1">
                <a:solidFill>
                  <a:srgbClr val="1B1363"/>
                </a:solidFill>
                <a:latin typeface="Arial"/>
                <a:cs typeface="Arial"/>
              </a:rPr>
              <a:t>Supported</a:t>
            </a:r>
            <a:r>
              <a:rPr dirty="0" u="none" sz="1600" spc="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1600" spc="-10" b="1">
                <a:solidFill>
                  <a:srgbClr val="1B1363"/>
                </a:solidFill>
                <a:latin typeface="Arial"/>
                <a:cs typeface="Arial"/>
              </a:rPr>
              <a:t>Media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-4762" y="6185725"/>
            <a:ext cx="12201525" cy="287020"/>
            <a:chOff x="-4762" y="6185725"/>
            <a:chExt cx="12201525" cy="287020"/>
          </a:xfrm>
        </p:grpSpPr>
        <p:sp>
          <p:nvSpPr>
            <p:cNvPr id="16" name="object 16" descr=""/>
            <p:cNvSpPr/>
            <p:nvPr/>
          </p:nvSpPr>
          <p:spPr>
            <a:xfrm>
              <a:off x="0" y="6190488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68"/>
                  </a:lnTo>
                  <a:lnTo>
                    <a:pt x="12192000" y="27736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0" y="6190488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8"/>
                  </a:moveTo>
                  <a:lnTo>
                    <a:pt x="0" y="277368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2409182" y="6219281"/>
            <a:ext cx="7383145" cy="573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 the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‘New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Year’s</a:t>
            </a:r>
            <a:r>
              <a:rPr dirty="0" u="sng" sz="1200" spc="-5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Resolutions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#3:</a:t>
            </a:r>
            <a:r>
              <a:rPr dirty="0" u="sng" sz="1200" spc="-3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Embrace</a:t>
            </a:r>
            <a:r>
              <a:rPr dirty="0" u="sng" sz="1200" spc="-5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Innovation’</a:t>
            </a:r>
            <a:r>
              <a:rPr dirty="0" u="none" sz="1200" spc="-40" b="1" i="1">
                <a:solidFill>
                  <a:srgbClr val="FFE600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5"/>
              </a:spcBef>
            </a:pPr>
            <a:endParaRPr sz="1200">
              <a:latin typeface="Arial"/>
              <a:cs typeface="Arial"/>
            </a:endParaRPr>
          </a:p>
          <a:p>
            <a:pPr marL="161036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AF2AE0A-F211-4BFB-A7A0-E530E874E254}"/>
</file>

<file path=customXml/itemProps2.xml><?xml version="1.0" encoding="utf-8"?>
<ds:datastoreItem xmlns:ds="http://schemas.openxmlformats.org/officeDocument/2006/customXml" ds:itemID="{D6A23F17-559F-4EA9-9742-BA1FD13AD4F5}"/>
</file>

<file path=customXml/itemProps3.xml><?xml version="1.0" encoding="utf-8"?>
<ds:datastoreItem xmlns:ds="http://schemas.openxmlformats.org/officeDocument/2006/customXml" ds:itemID="{7ED04E0F-8D5C-41A4-9ADA-64FFCC4D060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2024-05-01T17:34:44Z</dcterms:created>
  <dcterms:modified xsi:type="dcterms:W3CDTF">2024-05-01T17:34:44Z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