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2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6D05C2-4504-4C26-B241-469DE822316A}" v="1" dt="2024-10-09T20:30:24.7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" d="100"/>
          <a:sy n="15" d="100"/>
        </p:scale>
        <p:origin x="336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F36D05C2-4504-4C26-B241-469DE822316A}"/>
    <pc:docChg chg="addSld modSld">
      <pc:chgData name="Dylan Breger" userId="9b3da09f-10fe-42ec-9aa5-9fa2a3e9cc20" providerId="ADAL" clId="{F36D05C2-4504-4C26-B241-469DE822316A}" dt="2024-10-09T20:30:24.698" v="0"/>
      <pc:docMkLst>
        <pc:docMk/>
      </pc:docMkLst>
      <pc:sldChg chg="add">
        <pc:chgData name="Dylan Breger" userId="9b3da09f-10fe-42ec-9aa5-9fa2a3e9cc20" providerId="ADAL" clId="{F36D05C2-4504-4C26-B241-469DE822316A}" dt="2024-10-09T20:30:24.698" v="0"/>
        <pc:sldMkLst>
          <pc:docMk/>
          <pc:sldMk cId="1966902318" sldId="214737652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509803921568627E-3"/>
          <c:y val="0.11033451056465339"/>
          <c:w val="0.99754901960784315"/>
          <c:h val="0.7632925777149673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100% Linear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1B1464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'Small' Campaign</c:v>
                </c:pt>
                <c:pt idx="1">
                  <c:v>'Medium' Campaign</c:v>
                </c:pt>
                <c:pt idx="2">
                  <c:v>'Large' Campaign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0.28999999999999998</c:v>
                </c:pt>
                <c:pt idx="1">
                  <c:v>0.35</c:v>
                </c:pt>
                <c:pt idx="2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0A-41FA-9AB6-AD64883D978C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50% Addressable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FF2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8A0A-41FA-9AB6-AD64883D978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FF2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8A0A-41FA-9AB6-AD64883D978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00BFF2"/>
                      </a:solidFill>
                      <a:latin typeface="Helvetica" pitchFamily="2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8A0A-41FA-9AB6-AD64883D9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4EBEA4"/>
                    </a:solidFill>
                    <a:latin typeface="Helvetica" pitchFamily="2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'Small' Campaign</c:v>
                </c:pt>
                <c:pt idx="1">
                  <c:v>'Medium' Campaign</c:v>
                </c:pt>
                <c:pt idx="2">
                  <c:v>'Large' Campaign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0.31</c:v>
                </c:pt>
                <c:pt idx="1">
                  <c:v>0.38</c:v>
                </c:pt>
                <c:pt idx="2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A0A-41FA-9AB6-AD64883D97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7"/>
        <c:overlap val="-27"/>
        <c:axId val="113514448"/>
        <c:axId val="113515408"/>
      </c:barChart>
      <c:catAx>
        <c:axId val="113514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rgbClr val="1B1464"/>
                </a:solidFill>
                <a:latin typeface="Helvetica" pitchFamily="2" charset="0"/>
                <a:ea typeface="+mn-ea"/>
                <a:cs typeface="+mn-cs"/>
              </a:defRPr>
            </a:pPr>
            <a:endParaRPr lang="en-US"/>
          </a:p>
        </c:txPr>
        <c:crossAx val="113515408"/>
        <c:crosses val="autoZero"/>
        <c:auto val="1"/>
        <c:lblAlgn val="ctr"/>
        <c:lblOffset val="100"/>
        <c:noMultiLvlLbl val="0"/>
      </c:catAx>
      <c:valAx>
        <c:axId val="1135154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13514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36398554818912"/>
          <c:y val="9.3238470683837619E-3"/>
          <c:w val="0.72031125154489073"/>
          <c:h val="7.93366643261948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rgbClr val="1B1464"/>
              </a:solidFill>
              <a:latin typeface="Helvetica" pitchFamily="2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itchFamily="2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6372-5B2E-4549-E5A2-9BC136A5B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88B889-32CB-808F-1FA5-50B91B69D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FB177-2866-1F82-DC64-38FA5BCD0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26505-0891-5625-EDA6-B40765A07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F7E12-776C-8D82-BF9C-62E8E461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36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C7EBB-6070-556C-825A-5BB29D949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3BA9CF-A5D1-6770-C6D1-376F33C9E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535C9-0716-D03F-69B4-81470EF03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9EE68B-6875-EAAD-1245-A8E3B44C8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FD6BD3-1FAB-5673-02C7-F5D214E4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79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A646F5-1283-DC20-7BB0-D769921383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8FD09D-B27D-5F26-E286-1CDE90D703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83557-5784-C36F-8D2A-DB3E8FBBA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796B4-021D-E220-5599-738E40F84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423BF-65DC-F63A-CF3F-F4B5FA277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38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D1F27-74FC-903A-F49A-3E90B4571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3EB49-71CB-8A81-EBF2-52E3DC6AE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7E6F6-13F5-A336-54A8-38A8D9184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95CE4-E2D0-05FC-3226-0B9B36F86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A32C4-BED9-9D13-ACDC-BCFBC1FF8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52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08175-D791-FFF5-6A6B-24AE6D94F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3C4626-2FEC-20D8-0EDA-493E87DA98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45D2D-1794-D275-937B-A651D4125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09274-5BE8-7BC9-E26E-BC9FC4DA1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B27607-4751-EC21-C6E0-5C6114AB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790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FFF0-DA2B-4D30-B774-52D8DAAEC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58C7E-15E2-4006-E054-DD53F94705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F38B3-41CC-C92B-2AC5-76B36B1E4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8F03A4-8928-C787-36B1-7F83987C1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0D5EF-30BC-78FA-0294-E6E5ED2F4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63220-B167-3E20-64D1-170397BB0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4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FF1F9-A7B1-9825-0B64-29E9F7DBF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8F29D-CA34-A946-FCAA-BCA062734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B2731-B403-7158-7CB3-32B638E9BD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0B8F93-18E5-CCA5-3377-C0013CDC85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0C457-8F4C-2EB9-3E4F-749DEB3B0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795989-965B-18B2-7826-2572F63E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CCE82F6-2EC4-0DCA-E305-ADF362D4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D4E5B5-5784-935F-8D13-CA8C610E9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2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89FD1-7390-E54B-8305-4055A1772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96FF68-C7D8-675C-5F3B-D6EF807DE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5BFA8-A2A7-E75B-2581-5A15391BA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1E5FE-436C-3862-F497-E8EB441D9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39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4A1C3E-8823-61BE-F6C1-4692E47A6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9F7C7B-6101-DB4F-5136-FD2C856AD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1FE9-B2C0-89A4-F727-4FDFB272C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79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3CF8C-2DF0-F35A-3CC8-0CDA11147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29CD1-9423-7BAE-9CBB-DCDDD3BC9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A05D7-6A38-1F60-3A18-111EDC85A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70753-5E02-C6F8-C73F-3A7010463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35E0A3-7CA3-60F9-C4F6-D43C785EC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0F55CF-65E1-96CF-EC0C-3CC3463B6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2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AA4EE-2DEF-C16F-470B-FC0E32EC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EA88E5-25BF-828E-ACCB-8199FC877B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F9640-528E-86C2-CFE2-3658B1CFBB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41A871-BF9F-410E-4993-2A8697A36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AD9B1-D958-01B3-0440-04700AE55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7AA4CD-7CB6-3C62-F43F-360B9C248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619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C0AC45-9E90-0794-3373-CB08FE545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DEE83-C962-2896-39ED-A56B2ACA6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095C6-A25C-C493-209C-967CBEBB0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FE6D7E-3E43-48BF-9E28-5B84C1DA2021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684043-266A-A2C5-F2BF-422AB0F05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5680E-A060-195E-53A0-F0C9B33FB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A79F97-E5F6-4728-9588-2655F07755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3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thevab.com/insights" TargetMode="External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chart" Target="../charts/chart1.xml"/><Relationship Id="rId4" Type="http://schemas.openxmlformats.org/officeDocument/2006/relationships/hyperlink" Target="https://thevab.com/insight/what-addressable-t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00D7140-A59E-EE6C-4118-F9EEC5545A27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5084A9-7AE0-90F6-8EB9-CCF94F36FA50}"/>
              </a:ext>
            </a:extLst>
          </p:cNvPr>
          <p:cNvSpPr txBox="1"/>
          <p:nvPr/>
        </p:nvSpPr>
        <p:spPr>
          <a:xfrm>
            <a:off x="2735643" y="1826845"/>
            <a:ext cx="67207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% Reach by allocation of TV investment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AB9911-24EC-CBF3-9251-F19A50E195B9}"/>
              </a:ext>
            </a:extLst>
          </p:cNvPr>
          <p:cNvSpPr/>
          <p:nvPr/>
        </p:nvSpPr>
        <p:spPr>
          <a:xfrm>
            <a:off x="264695" y="374511"/>
            <a:ext cx="1018724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002060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Advertisers can achieve incremental reach by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Calibri" panose="020F0502020204030204" pitchFamily="34" charset="0"/>
                <a:cs typeface="+mn-cs"/>
              </a:rPr>
              <a:t> allocating a share of investment to addressable TV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4EB060-C71B-DEB7-F0FF-A08523BFDE16}"/>
              </a:ext>
            </a:extLst>
          </p:cNvPr>
          <p:cNvSpPr txBox="1"/>
          <p:nvPr/>
        </p:nvSpPr>
        <p:spPr>
          <a:xfrm>
            <a:off x="10267952" y="26057"/>
            <a:ext cx="19240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addressable insights</a:t>
            </a:r>
          </a:p>
        </p:txBody>
      </p:sp>
      <p:pic>
        <p:nvPicPr>
          <p:cNvPr id="16" name="Picture 2">
            <a:hlinkClick r:id="rId2"/>
            <a:extLst>
              <a:ext uri="{FF2B5EF4-FFF2-40B4-BE49-F238E27FC236}">
                <a16:creationId xmlns:a16="http://schemas.microsoft.com/office/drawing/2014/main" id="{3FED22A5-0FFE-628F-723E-41B9CC132A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26F784A-0A35-0ADD-CC52-D6CB7117D226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743CB21-9A71-1913-EB78-12E2537444C8}"/>
              </a:ext>
            </a:extLst>
          </p:cNvPr>
          <p:cNvSpPr txBox="1">
            <a:spLocks/>
          </p:cNvSpPr>
          <p:nvPr/>
        </p:nvSpPr>
        <p:spPr>
          <a:xfrm>
            <a:off x="-2" y="6206073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Is Addressable TV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 learn more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ACD9444-2EFC-F917-9C91-450C9D8E15E7}"/>
              </a:ext>
            </a:extLst>
          </p:cNvPr>
          <p:cNvSpPr/>
          <p:nvPr/>
        </p:nvSpPr>
        <p:spPr>
          <a:xfrm>
            <a:off x="-2" y="0"/>
            <a:ext cx="2402734" cy="27699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Addressable TV: Reach Impact</a:t>
            </a:r>
          </a:p>
        </p:txBody>
      </p:sp>
      <p:graphicFrame>
        <p:nvGraphicFramePr>
          <p:cNvPr id="30" name="Chart 29">
            <a:extLst>
              <a:ext uri="{FF2B5EF4-FFF2-40B4-BE49-F238E27FC236}">
                <a16:creationId xmlns:a16="http://schemas.microsoft.com/office/drawing/2014/main" id="{DD9CFFAB-E414-4BB1-23F0-6CC9D9030894}"/>
              </a:ext>
            </a:extLst>
          </p:cNvPr>
          <p:cNvGraphicFramePr/>
          <p:nvPr/>
        </p:nvGraphicFramePr>
        <p:xfrm>
          <a:off x="658841" y="2249933"/>
          <a:ext cx="10874318" cy="368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3507D1C-8CBC-3F77-444E-1BFB4D313C10}"/>
              </a:ext>
            </a:extLst>
          </p:cNvPr>
          <p:cNvCxnSpPr/>
          <p:nvPr/>
        </p:nvCxnSpPr>
        <p:spPr>
          <a:xfrm>
            <a:off x="1078250" y="3836740"/>
            <a:ext cx="2800237" cy="0"/>
          </a:xfrm>
          <a:prstGeom prst="line">
            <a:avLst/>
          </a:prstGeom>
          <a:ln w="12700">
            <a:solidFill>
              <a:srgbClr val="1B14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3C8C6C70-66FD-CC9B-332D-B09A18EC7988}"/>
              </a:ext>
            </a:extLst>
          </p:cNvPr>
          <p:cNvCxnSpPr/>
          <p:nvPr/>
        </p:nvCxnSpPr>
        <p:spPr>
          <a:xfrm>
            <a:off x="4517291" y="3490682"/>
            <a:ext cx="3080261" cy="0"/>
          </a:xfrm>
          <a:prstGeom prst="line">
            <a:avLst/>
          </a:prstGeom>
          <a:ln w="12700">
            <a:solidFill>
              <a:srgbClr val="1B14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B8C0077-CE1A-E562-0154-2FDA61228F04}"/>
              </a:ext>
            </a:extLst>
          </p:cNvPr>
          <p:cNvCxnSpPr/>
          <p:nvPr/>
        </p:nvCxnSpPr>
        <p:spPr>
          <a:xfrm>
            <a:off x="8155639" y="3222351"/>
            <a:ext cx="3080261" cy="0"/>
          </a:xfrm>
          <a:prstGeom prst="line">
            <a:avLst/>
          </a:prstGeom>
          <a:ln w="12700">
            <a:solidFill>
              <a:srgbClr val="1B146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7C0428D3-7B08-C39A-B0C6-C45C893B4EA9}"/>
              </a:ext>
            </a:extLst>
          </p:cNvPr>
          <p:cNvSpPr txBox="1"/>
          <p:nvPr/>
        </p:nvSpPr>
        <p:spPr>
          <a:xfrm>
            <a:off x="518748" y="6009211"/>
            <a:ext cx="1149577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>
                <a:solidFill>
                  <a:srgbClr val="1B1464"/>
                </a:solidFill>
                <a:latin typeface="Helvetica" panose="020B04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Source: CIMM &amp; </a:t>
            </a:r>
            <a:r>
              <a:rPr lang="en-US" sz="700" err="1">
                <a:solidFill>
                  <a:srgbClr val="1B1464"/>
                </a:solidFill>
                <a:latin typeface="Helvetica" panose="020B04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GoAddressable</a:t>
            </a:r>
            <a:r>
              <a:rPr lang="en-US" sz="700">
                <a:solidFill>
                  <a:srgbClr val="1B1464"/>
                </a:solidFill>
                <a:latin typeface="Helvetica" panose="020B04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Guidelines for Planning &amp; Buying Addressable TV Advertising, February 2024 (note: GRPs used to define campaign size: Small - 100 GRPs, Medium - 250 GRPs, Large - 500 GRPs).</a:t>
            </a:r>
            <a:endParaRPr lang="en-US" sz="700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E33795F-E6B6-4678-ADE8-81B264A3D22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55430CD-0049-3B6C-91D6-F79C8FBD03E1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902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28A8A3B-63D3-450E-88F5-10404C5BEEE3}"/>
</file>

<file path=customXml/itemProps2.xml><?xml version="1.0" encoding="utf-8"?>
<ds:datastoreItem xmlns:ds="http://schemas.openxmlformats.org/officeDocument/2006/customXml" ds:itemID="{214EB257-816D-4287-ADA6-13460B65F787}"/>
</file>

<file path=customXml/itemProps3.xml><?xml version="1.0" encoding="utf-8"?>
<ds:datastoreItem xmlns:ds="http://schemas.openxmlformats.org/officeDocument/2006/customXml" ds:itemID="{821108A1-90B5-450C-8B17-44E6821A3A7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2024-10-09T20:30:09Z</dcterms:created>
  <dcterms:modified xsi:type="dcterms:W3CDTF">2024-10-09T20:30:29Z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