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B98E8C-CB44-45CF-AF78-C462AC22DE93}" v="1" dt="2024-12-13T19:29:12.2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902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EAB98E8C-CB44-45CF-AF78-C462AC22DE93}"/>
    <pc:docChg chg="addSld modSld">
      <pc:chgData name="Dylan Breger" userId="9b3da09f-10fe-42ec-9aa5-9fa2a3e9cc20" providerId="ADAL" clId="{EAB98E8C-CB44-45CF-AF78-C462AC22DE93}" dt="2024-12-13T19:29:12.224" v="0"/>
      <pc:docMkLst>
        <pc:docMk/>
      </pc:docMkLst>
      <pc:sldChg chg="add">
        <pc:chgData name="Dylan Breger" userId="9b3da09f-10fe-42ec-9aa5-9fa2a3e9cc20" providerId="ADAL" clId="{EAB98E8C-CB44-45CF-AF78-C462AC22DE93}" dt="2024-12-13T19:29:12.224" v="0"/>
        <pc:sldMkLst>
          <pc:docMk/>
          <pc:sldMk cId="2729566773" sldId="214737659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7735-0297-9994-2F8C-85D4384AC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8FCB9C-2BD0-8037-F680-935E65A7D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DF31E-870D-4D25-3A39-4FC50950A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BAA-CBD2-4DB3-A8E0-F70D2A5B097F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350E5-905B-26B1-0134-0C74869EF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A1C20-CD65-7476-11E8-E79D5ED5D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469-4756-4D09-9DA4-017363059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5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9F89E-8419-F9E4-872D-D9DA5BE5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73F625-8632-1D97-BB49-9A3BE34BA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AE228-56CF-700B-7B09-128103F8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BAA-CBD2-4DB3-A8E0-F70D2A5B097F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B86D0-2BDB-D1EE-80B1-E9D6C6365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BB874-163A-26C8-E1E8-F670891A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469-4756-4D09-9DA4-017363059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6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A41CBF-6EAE-9091-03CD-E771EB5D92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E39DB1-2672-166A-33B6-4CC4F93A6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B1F77-0B35-B5F8-710C-E5C951D33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BAA-CBD2-4DB3-A8E0-F70D2A5B097F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15D55-3324-3FBA-FE02-26ED6E93E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400D6-91E6-5D99-36C8-0C2F0CCF2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469-4756-4D09-9DA4-017363059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7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FB739-4CBE-1D92-880E-F466C0C46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8782D-6D01-67BD-01EA-138D6B7F9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B1671-9E03-7E43-A81D-8D88F7E26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BAA-CBD2-4DB3-A8E0-F70D2A5B097F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EA2FA-F756-3DCC-0BC3-91C4009F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C3256-42D7-FEF5-937F-997557887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469-4756-4D09-9DA4-017363059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9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91225-B1B0-4471-6BF4-AFA170A61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AE951-1488-D562-ED39-0CB0CB23C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B1B8-87F8-BED7-C5B6-CE6AE1353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BAA-CBD2-4DB3-A8E0-F70D2A5B097F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013C0-BEA6-91E3-0382-12A564383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C8C7F-584F-7362-AD82-A11EE92F1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469-4756-4D09-9DA4-017363059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26352-7625-7AE7-341C-1735CA34D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03ACB-66A8-1F48-9404-BD32434B39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158108-C7A0-1F8D-18BA-EB1AC017A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365A6-751D-CB20-36DB-65B832D32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BAA-CBD2-4DB3-A8E0-F70D2A5B097F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61161D-8D14-A0A9-64F2-5CD94762C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80BDE-0FEE-27CC-2F53-56D03224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469-4756-4D09-9DA4-017363059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F434A-AA61-225D-F6F4-B550025C2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02C09-FD71-7F28-DCC0-84DA2E06A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627DE9-6962-4D55-BDC0-AB8A9191F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B4F125-544F-CD06-FC13-B043F946C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142E0-9EB1-0215-23DD-B48A41A3DD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15CEA3-0CBB-D5E8-44E1-84DF069EB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BAA-CBD2-4DB3-A8E0-F70D2A5B097F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EC19E4-2B73-938D-E64C-61606B81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C3C0DD-9ABE-3487-8525-B68E9BF0B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469-4756-4D09-9DA4-017363059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9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7E203-B675-6F07-BCDE-DFBADD9E8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5828BE-5AB2-44D1-CAC5-37F95C3A8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BAA-CBD2-4DB3-A8E0-F70D2A5B097F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4473B-EA5D-E8CD-771D-CD7B5AD4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7CF529-0ABB-ADFC-558B-69179EC55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469-4756-4D09-9DA4-017363059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6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A8F392-9494-6107-CA22-15768967F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BAA-CBD2-4DB3-A8E0-F70D2A5B097F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18DB4C-A4A9-CF90-F7F3-815CF89DF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280213-07DD-CE59-396A-98301E67A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469-4756-4D09-9DA4-017363059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5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4C7C7-9B4E-03BA-4E64-D67CB614D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6997B-D04F-2221-3F99-8011DD5E3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A04D7E-260A-D037-2CD2-65C06FC34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311A04-BF80-0288-D0E7-C893456F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BAA-CBD2-4DB3-A8E0-F70D2A5B097F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54EA4-AEEB-CA73-ED0D-F92A17F73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DC28A-F5D4-0B20-763D-7BE1C73CB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469-4756-4D09-9DA4-017363059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3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C2060-2BA4-8F79-2680-D83C2045E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9822EA-EA89-4ED4-B86E-69419A934A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D24B77-C900-7787-86DC-6FE804579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CE3032-14BE-FF3A-729E-5C1285157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BAA-CBD2-4DB3-A8E0-F70D2A5B097F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8FAB3-FECB-42D8-FA2F-8B0DF4514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FCB71-DEFF-49D1-CD5B-FE898952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2469-4756-4D09-9DA4-017363059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2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29289E-2997-E21A-80AA-0FB8FF92C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66378-F37B-DCD3-E9F2-C25C0CBD2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4338C-4F48-DB44-233D-D86B290C24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26CBAA-CBD2-4DB3-A8E0-F70D2A5B097F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85171-096B-E18A-B7DB-B169E74C2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C1A25-56CA-FC8D-BA9A-292A5B9D0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C42469-4756-4D09-9DA4-017363059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9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thevab.com/insights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innovid.com/resources/ctv-advertising-live-streamed-sports-2024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8D0009A-5006-B146-C17B-216D241BFBCD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14C078F-3572-57D6-17DE-199AB07675AF}"/>
              </a:ext>
            </a:extLst>
          </p:cNvPr>
          <p:cNvSpPr/>
          <p:nvPr/>
        </p:nvSpPr>
        <p:spPr>
          <a:xfrm>
            <a:off x="264696" y="374511"/>
            <a:ext cx="980323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Interactive CTV ads generate greater and more prolonged engagement compared to standard pre-roll video ads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7F973E-EDAC-FDC4-F173-C4102B86EBCD}"/>
              </a:ext>
            </a:extLst>
          </p:cNvPr>
          <p:cNvSpPr/>
          <p:nvPr/>
        </p:nvSpPr>
        <p:spPr>
          <a:xfrm>
            <a:off x="1" y="0"/>
            <a:ext cx="3735420" cy="24550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Interactive Ads: </a:t>
            </a: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Engagement Rates &amp; Time Earned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B3060F4-7CE4-9C3C-FEA8-AB04A9940B25}"/>
              </a:ext>
            </a:extLst>
          </p:cNvPr>
          <p:cNvSpPr txBox="1"/>
          <p:nvPr/>
        </p:nvSpPr>
        <p:spPr>
          <a:xfrm>
            <a:off x="0" y="1878353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Interactive Engagement Rates and Time Earned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>
                <a:solidFill>
                  <a:srgbClr val="1B1464"/>
                </a:solidFill>
                <a:latin typeface="Helvetica" panose="020B0403020202020204" pitchFamily="34" charset="0"/>
              </a:rPr>
              <a:t>By Device and Video Ad Format</a:t>
            </a:r>
            <a:endParaRPr kumimoji="0" lang="en-US" sz="1400" i="0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DA147B7E-33AF-C8FA-A74E-37E85BBA6B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3FAD87FC-5641-AA7E-FBB6-CC2470CC1CE5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0B6ECF7-53A7-1869-23F3-99C12E20B981}"/>
              </a:ext>
            </a:extLst>
          </p:cNvPr>
          <p:cNvSpPr txBox="1"/>
          <p:nvPr/>
        </p:nvSpPr>
        <p:spPr>
          <a:xfrm>
            <a:off x="10233660" y="26057"/>
            <a:ext cx="1996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ad innovation insights</a:t>
            </a:r>
          </a:p>
        </p:txBody>
      </p:sp>
      <p:pic>
        <p:nvPicPr>
          <p:cNvPr id="28" name="Picture 2">
            <a:hlinkClick r:id="rId4"/>
            <a:extLst>
              <a:ext uri="{FF2B5EF4-FFF2-40B4-BE49-F238E27FC236}">
                <a16:creationId xmlns:a16="http://schemas.microsoft.com/office/drawing/2014/main" id="{A34283BB-15BA-F27D-7EAD-06A515734B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6CFEF497-3856-D2E1-6F27-FA6467C7B33C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CEE8FE-4F71-1190-487A-74F755681CEA}"/>
              </a:ext>
            </a:extLst>
          </p:cNvPr>
          <p:cNvSpPr txBox="1"/>
          <p:nvPr/>
        </p:nvSpPr>
        <p:spPr>
          <a:xfrm>
            <a:off x="503714" y="5991537"/>
            <a:ext cx="114876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Innovid,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Winning Big with CTV Advertising on Live-Streamed Sports</a:t>
            </a:r>
            <a:r>
              <a:rPr kumimoji="0" lang="en-US" sz="800" b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November 2024. *Time earned is the amount of time beyond the length of the pre-roll video that a consumer spends engaging with the interactive portion of an ad. </a:t>
            </a:r>
            <a:endParaRPr kumimoji="0" lang="fr-FR" sz="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50409A-86D0-56E1-7F72-91F868FA99B8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Innovid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FB5BAADA-C7A4-9540-BD15-E8CE8B783FD5}"/>
              </a:ext>
            </a:extLst>
          </p:cNvPr>
          <p:cNvGraphicFramePr>
            <a:graphicFrameLocks noGrp="1"/>
          </p:cNvGraphicFramePr>
          <p:nvPr/>
        </p:nvGraphicFramePr>
        <p:xfrm>
          <a:off x="686816" y="2489996"/>
          <a:ext cx="10818368" cy="337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4592">
                  <a:extLst>
                    <a:ext uri="{9D8B030D-6E8A-4147-A177-3AD203B41FA5}">
                      <a16:colId xmlns:a16="http://schemas.microsoft.com/office/drawing/2014/main" val="3416209425"/>
                    </a:ext>
                  </a:extLst>
                </a:gridCol>
                <a:gridCol w="2861908">
                  <a:extLst>
                    <a:ext uri="{9D8B030D-6E8A-4147-A177-3AD203B41FA5}">
                      <a16:colId xmlns:a16="http://schemas.microsoft.com/office/drawing/2014/main" val="1639565546"/>
                    </a:ext>
                  </a:extLst>
                </a:gridCol>
                <a:gridCol w="2547276">
                  <a:extLst>
                    <a:ext uri="{9D8B030D-6E8A-4147-A177-3AD203B41FA5}">
                      <a16:colId xmlns:a16="http://schemas.microsoft.com/office/drawing/2014/main" val="43701266"/>
                    </a:ext>
                  </a:extLst>
                </a:gridCol>
                <a:gridCol w="2704592">
                  <a:extLst>
                    <a:ext uri="{9D8B030D-6E8A-4147-A177-3AD203B41FA5}">
                      <a16:colId xmlns:a16="http://schemas.microsoft.com/office/drawing/2014/main" val="591848613"/>
                    </a:ext>
                  </a:extLst>
                </a:gridCol>
              </a:tblGrid>
              <a:tr h="547637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Helvetica" panose="020B0403020202020204" pitchFamily="34" charset="0"/>
                        </a:rPr>
                        <a:t>Ad Format</a:t>
                      </a:r>
                    </a:p>
                  </a:txBody>
                  <a:tcPr marL="121706" marR="121706" marT="73632" marB="7363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Helvetica" panose="020B0403020202020204" pitchFamily="34" charset="0"/>
                        </a:rPr>
                        <a:t>Device</a:t>
                      </a:r>
                    </a:p>
                  </a:txBody>
                  <a:tcPr marL="121706" marR="121706" marT="73632" marB="7363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Helvetica" panose="020B0403020202020204" pitchFamily="34" charset="0"/>
                        </a:rPr>
                        <a:t>Engagement Rate</a:t>
                      </a:r>
                    </a:p>
                  </a:txBody>
                  <a:tcPr marL="121706" marR="121706" marT="73632" marB="7363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Helvetica" panose="020B0403020202020204" pitchFamily="34" charset="0"/>
                        </a:rPr>
                        <a:t>Time Earned*</a:t>
                      </a:r>
                    </a:p>
                  </a:txBody>
                  <a:tcPr marL="121706" marR="121706" marT="73632" marB="73632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544693"/>
                  </a:ext>
                </a:extLst>
              </a:tr>
              <a:tr h="414516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Interactive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Mobile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0.68%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40.22 Seconds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758662"/>
                  </a:ext>
                </a:extLst>
              </a:tr>
              <a:tr h="414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PC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0.16%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047524"/>
                  </a:ext>
                </a:extLst>
              </a:tr>
              <a:tr h="185761">
                <a:tc gridSpan="4">
                  <a:txBody>
                    <a:bodyPr/>
                    <a:lstStyle/>
                    <a:p>
                      <a:pPr algn="ctr"/>
                      <a:endParaRPr lang="en-US" sz="100" b="1">
                        <a:solidFill>
                          <a:srgbClr val="1B1464"/>
                        </a:solidFill>
                        <a:latin typeface="Helvetica" panose="020B0403020202020204" pitchFamily="34" charset="0"/>
                      </a:endParaRP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146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1B1464"/>
                        </a:solidFill>
                        <a:latin typeface="Helvetica" panose="020B0403020202020204" pitchFamily="34" charset="0"/>
                      </a:endParaRPr>
                    </a:p>
                  </a:txBody>
                  <a:tcPr marL="121706" marR="121706" marT="73632" marB="7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1B1464"/>
                        </a:solidFill>
                        <a:latin typeface="Helvetica" panose="020B0403020202020204" pitchFamily="34" charset="0"/>
                      </a:endParaRPr>
                    </a:p>
                  </a:txBody>
                  <a:tcPr marL="121706" marR="121706" marT="73632" marB="7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1B1464"/>
                        </a:solidFill>
                        <a:latin typeface="Helvetica" panose="020B0403020202020204" pitchFamily="34" charset="0"/>
                      </a:endParaRPr>
                    </a:p>
                  </a:txBody>
                  <a:tcPr marL="121706" marR="121706" marT="73632" marB="7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450223"/>
                  </a:ext>
                </a:extLst>
              </a:tr>
              <a:tr h="617522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Interactive </a:t>
                      </a:r>
                    </a:p>
                    <a:p>
                      <a:pPr algn="ctr"/>
                      <a:r>
                        <a:rPr lang="en-US" sz="14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(Non-Choice-Based)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CTV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0.61%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67.95 Seconds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80914"/>
                  </a:ext>
                </a:extLst>
              </a:tr>
              <a:tr h="547637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Interactive </a:t>
                      </a:r>
                    </a:p>
                    <a:p>
                      <a:pPr algn="ctr"/>
                      <a:r>
                        <a:rPr lang="en-US" sz="14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(Choice-Based)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1B1464"/>
                        </a:solidFill>
                        <a:latin typeface="Helvetica" panose="020B0403020202020204" pitchFamily="34" charset="0"/>
                      </a:endParaRPr>
                    </a:p>
                  </a:txBody>
                  <a:tcPr marL="121706" marR="121706" marT="73632" marB="7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20.96%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76.40 Seconds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106383"/>
                  </a:ext>
                </a:extLst>
              </a:tr>
              <a:tr h="547637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Interactive</a:t>
                      </a:r>
                      <a:r>
                        <a:rPr lang="en-US" sz="14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4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(Total)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1B1464"/>
                        </a:solidFill>
                        <a:latin typeface="Helvetica" panose="020B0403020202020204" pitchFamily="34" charset="0"/>
                      </a:endParaRPr>
                    </a:p>
                  </a:txBody>
                  <a:tcPr marL="121706" marR="121706" marT="73632" marB="7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3.18%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73.14 Seconds </a:t>
                      </a:r>
                    </a:p>
                  </a:txBody>
                  <a:tcPr marL="121706" marR="121706"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121304"/>
                  </a:ext>
                </a:extLst>
              </a:tr>
            </a:tbl>
          </a:graphicData>
        </a:graphic>
      </p:graphicFrame>
      <p:pic>
        <p:nvPicPr>
          <p:cNvPr id="35" name="Picture 34" descr="A pink cell phone with a black background&#10;&#10;Description automatically generated">
            <a:extLst>
              <a:ext uri="{FF2B5EF4-FFF2-40B4-BE49-F238E27FC236}">
                <a16:creationId xmlns:a16="http://schemas.microsoft.com/office/drawing/2014/main" id="{4BF2AF50-E58F-C73D-9059-79539F8961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588" y="3106075"/>
            <a:ext cx="279521" cy="279521"/>
          </a:xfrm>
          <a:prstGeom prst="rect">
            <a:avLst/>
          </a:prstGeom>
        </p:spPr>
      </p:pic>
      <p:pic>
        <p:nvPicPr>
          <p:cNvPr id="37" name="Picture 36" descr="A pink computer monitor with a black background&#10;&#10;Description automatically generated">
            <a:extLst>
              <a:ext uri="{FF2B5EF4-FFF2-40B4-BE49-F238E27FC236}">
                <a16:creationId xmlns:a16="http://schemas.microsoft.com/office/drawing/2014/main" id="{2935F935-DD9B-ED84-50A3-998510B0C9B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588" y="3538533"/>
            <a:ext cx="279521" cy="279521"/>
          </a:xfrm>
          <a:prstGeom prst="rect">
            <a:avLst/>
          </a:prstGeom>
        </p:spPr>
      </p:pic>
      <p:pic>
        <p:nvPicPr>
          <p:cNvPr id="39" name="Picture 38" descr="A pink television with a wifi symbol&#10;&#10;Description automatically generated">
            <a:extLst>
              <a:ext uri="{FF2B5EF4-FFF2-40B4-BE49-F238E27FC236}">
                <a16:creationId xmlns:a16="http://schemas.microsoft.com/office/drawing/2014/main" id="{C56062A2-48F0-07FF-6218-26D1E8B8CDD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234" y="4720863"/>
            <a:ext cx="544707" cy="54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566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BF90288-82DA-4F95-9BC0-BEE3002F7841}"/>
</file>

<file path=customXml/itemProps2.xml><?xml version="1.0" encoding="utf-8"?>
<ds:datastoreItem xmlns:ds="http://schemas.openxmlformats.org/officeDocument/2006/customXml" ds:itemID="{CDAC43C7-77BF-473D-B235-DC6FBDD3E875}"/>
</file>

<file path=customXml/itemProps3.xml><?xml version="1.0" encoding="utf-8"?>
<ds:datastoreItem xmlns:ds="http://schemas.openxmlformats.org/officeDocument/2006/customXml" ds:itemID="{B27C0B56-1EB0-4D46-A282-FE7E2041FD1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2024-12-13T19:29:11Z</dcterms:created>
  <dcterms:modified xsi:type="dcterms:W3CDTF">2024-12-13T19:29:21Z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