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theme/theme1.xml" ContentType="application/vnd.openxmlformats-officedocument.them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viewProps" Target="viewProps.xml"/><Relationship Id="rId7" Type="http://schemas.openxmlformats.org/officeDocument/2006/relationships/customXml" Target="../customXml/item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5" Type="http://schemas.openxmlformats.org/officeDocument/2006/relationships/tableStyles" Target="tableStyles.xml"/><Relationship Id="rId4" Type="http://schemas.openxmlformats.org/officeDocument/2006/relationships/presProps" Target="pres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761" y="6444996"/>
            <a:ext cx="12191365" cy="413384"/>
          </a:xfrm>
          <a:custGeom>
            <a:avLst/>
            <a:gdLst/>
            <a:ahLst/>
            <a:cxnLst/>
            <a:rect l="l" t="t" r="r" b="b"/>
            <a:pathLst>
              <a:path w="12191365" h="413384">
                <a:moveTo>
                  <a:pt x="0" y="413003"/>
                </a:moveTo>
                <a:lnTo>
                  <a:pt x="12191238" y="413003"/>
                </a:lnTo>
                <a:lnTo>
                  <a:pt x="12191238" y="0"/>
                </a:lnTo>
                <a:lnTo>
                  <a:pt x="0" y="0"/>
                </a:lnTo>
                <a:lnTo>
                  <a:pt x="0" y="413003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sp>
        <p:nvSpPr>
          <p:cNvPr id="17" name="bg object 17"/>
          <p:cNvSpPr/>
          <p:nvPr/>
        </p:nvSpPr>
        <p:spPr>
          <a:xfrm>
            <a:off x="761" y="1686305"/>
            <a:ext cx="12191365" cy="4481830"/>
          </a:xfrm>
          <a:custGeom>
            <a:avLst/>
            <a:gdLst/>
            <a:ahLst/>
            <a:cxnLst/>
            <a:rect l="l" t="t" r="r" b="b"/>
            <a:pathLst>
              <a:path w="12191365" h="4481830">
                <a:moveTo>
                  <a:pt x="0" y="4481322"/>
                </a:moveTo>
                <a:lnTo>
                  <a:pt x="12191238" y="4481322"/>
                </a:lnTo>
                <a:lnTo>
                  <a:pt x="12191238" y="0"/>
                </a:lnTo>
                <a:lnTo>
                  <a:pt x="0" y="0"/>
                </a:lnTo>
                <a:lnTo>
                  <a:pt x="0" y="4481322"/>
                </a:lnTo>
                <a:close/>
              </a:path>
            </a:pathLst>
          </a:custGeom>
          <a:solidFill>
            <a:srgbClr val="E1E8F0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18" name="bg object 1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483108" y="6507480"/>
            <a:ext cx="11708774" cy="350519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09600" y="274320"/>
            <a:ext cx="10972800" cy="1097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09600" y="1577340"/>
            <a:ext cx="109728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hyperlink" Target="https://thevab.com/signin" TargetMode="External"/><Relationship Id="rId3" Type="http://schemas.openxmlformats.org/officeDocument/2006/relationships/image" Target="../media/image2.png"/><Relationship Id="rId4" Type="http://schemas.openxmlformats.org/officeDocument/2006/relationships/hyperlink" Target="https://goaddressable.com/report/go-addressable-and-cimm-guidelines-for-planning-buying-addressable-tv-advertising/" TargetMode="Externa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343435" y="563487"/>
            <a:ext cx="9033510" cy="818515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Campaigns</a:t>
            </a:r>
            <a:r>
              <a:rPr dirty="0" sz="2600" spc="-6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of</a:t>
            </a:r>
            <a:r>
              <a:rPr dirty="0" sz="2600" spc="-4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all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sizes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are</a:t>
            </a:r>
            <a:r>
              <a:rPr dirty="0" sz="2600" spc="-30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investing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</a:t>
            </a:r>
            <a:r>
              <a:rPr dirty="0" sz="2600" spc="-1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addressable</a:t>
            </a:r>
            <a:r>
              <a:rPr dirty="0" sz="2600" spc="-5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2600" spc="-4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25" b="1">
                <a:solidFill>
                  <a:srgbClr val="1B1363"/>
                </a:solidFill>
                <a:latin typeface="Arial"/>
                <a:cs typeface="Arial"/>
              </a:rPr>
              <a:t>to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achieve</a:t>
            </a:r>
            <a:r>
              <a:rPr dirty="0" sz="26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b="1">
                <a:solidFill>
                  <a:srgbClr val="1B1363"/>
                </a:solidFill>
                <a:latin typeface="Arial"/>
                <a:cs typeface="Arial"/>
              </a:rPr>
              <a:t>incremental</a:t>
            </a:r>
            <a:r>
              <a:rPr dirty="0" sz="2600" spc="-75" b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2600" spc="-10" b="1">
                <a:solidFill>
                  <a:srgbClr val="1B1363"/>
                </a:solidFill>
                <a:latin typeface="Arial"/>
                <a:cs typeface="Arial"/>
              </a:rPr>
              <a:t>reach</a:t>
            </a:r>
            <a:endParaRPr sz="2600">
              <a:latin typeface="Arial"/>
              <a:cs typeface="Arial"/>
            </a:endParaRPr>
          </a:p>
        </p:txBody>
      </p:sp>
      <p:sp>
        <p:nvSpPr>
          <p:cNvPr id="3" name="object 3" descr=""/>
          <p:cNvSpPr txBox="1"/>
          <p:nvPr/>
        </p:nvSpPr>
        <p:spPr>
          <a:xfrm>
            <a:off x="10449466" y="54504"/>
            <a:ext cx="1562100" cy="346710"/>
          </a:xfrm>
          <a:prstGeom prst="rect">
            <a:avLst/>
          </a:prstGeom>
        </p:spPr>
        <p:txBody>
          <a:bodyPr wrap="square" lIns="0" tIns="13335" rIns="0" bIns="0" rtlCol="0" vert="horz">
            <a:spAutoFit/>
          </a:bodyPr>
          <a:lstStyle/>
          <a:p>
            <a:pPr marL="12700" marR="5080" indent="33020">
              <a:lnSpc>
                <a:spcPct val="100000"/>
              </a:lnSpc>
              <a:spcBef>
                <a:spcPts val="105"/>
              </a:spcBef>
            </a:pP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Scan</a:t>
            </a:r>
            <a:r>
              <a:rPr dirty="0" sz="1050" spc="-3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or</a:t>
            </a:r>
            <a:r>
              <a:rPr dirty="0" sz="1050" spc="-1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click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to</a:t>
            </a:r>
            <a:r>
              <a:rPr dirty="0" sz="1050" spc="-20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access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addressable</a:t>
            </a:r>
            <a:r>
              <a:rPr dirty="0" sz="1050" spc="-4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b="1">
                <a:solidFill>
                  <a:srgbClr val="EC3B8D"/>
                </a:solidFill>
                <a:latin typeface="Arial"/>
                <a:cs typeface="Arial"/>
              </a:rPr>
              <a:t>TV</a:t>
            </a:r>
            <a:r>
              <a:rPr dirty="0" sz="1050" spc="-25" b="1">
                <a:solidFill>
                  <a:srgbClr val="EC3B8D"/>
                </a:solidFill>
                <a:latin typeface="Arial"/>
                <a:cs typeface="Arial"/>
              </a:rPr>
              <a:t> </a:t>
            </a:r>
            <a:r>
              <a:rPr dirty="0" sz="1050" spc="-10" b="1">
                <a:solidFill>
                  <a:srgbClr val="EC3B8D"/>
                </a:solidFill>
                <a:latin typeface="Arial"/>
                <a:cs typeface="Arial"/>
              </a:rPr>
              <a:t>insights</a:t>
            </a:r>
            <a:endParaRPr sz="1050">
              <a:latin typeface="Arial"/>
              <a:cs typeface="Arial"/>
            </a:endParaRPr>
          </a:p>
        </p:txBody>
      </p:sp>
      <p:grpSp>
        <p:nvGrpSpPr>
          <p:cNvPr id="4" name="object 4" descr=""/>
          <p:cNvGrpSpPr/>
          <p:nvPr/>
        </p:nvGrpSpPr>
        <p:grpSpPr>
          <a:xfrm>
            <a:off x="10255186" y="-13525"/>
            <a:ext cx="1951989" cy="1700530"/>
            <a:chOff x="10255186" y="-13525"/>
            <a:chExt cx="1951989" cy="1700530"/>
          </a:xfrm>
        </p:grpSpPr>
        <p:pic>
          <p:nvPicPr>
            <p:cNvPr id="5" name="object 5" descr="">
              <a:hlinkClick r:id="rId2"/>
            </p:cNvPr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690442" y="529189"/>
              <a:ext cx="1079826" cy="1080205"/>
            </a:xfrm>
            <a:prstGeom prst="rect">
              <a:avLst/>
            </a:prstGeom>
          </p:spPr>
        </p:pic>
        <p:sp>
          <p:nvSpPr>
            <p:cNvPr id="6" name="object 6" descr=""/>
            <p:cNvSpPr/>
            <p:nvPr/>
          </p:nvSpPr>
          <p:spPr>
            <a:xfrm>
              <a:off x="10269473" y="761"/>
              <a:ext cx="1923414" cy="1671955"/>
            </a:xfrm>
            <a:custGeom>
              <a:avLst/>
              <a:gdLst/>
              <a:ahLst/>
              <a:cxnLst/>
              <a:rect l="l" t="t" r="r" b="b"/>
              <a:pathLst>
                <a:path w="1923415" h="1671955">
                  <a:moveTo>
                    <a:pt x="0" y="0"/>
                  </a:moveTo>
                  <a:lnTo>
                    <a:pt x="1923287" y="0"/>
                  </a:lnTo>
                  <a:lnTo>
                    <a:pt x="1923287" y="1671827"/>
                  </a:lnTo>
                  <a:lnTo>
                    <a:pt x="0" y="1671827"/>
                  </a:lnTo>
                  <a:lnTo>
                    <a:pt x="0" y="0"/>
                  </a:lnTo>
                  <a:close/>
                </a:path>
              </a:pathLst>
            </a:custGeom>
            <a:ln w="28574">
              <a:solidFill>
                <a:srgbClr val="EC3B8D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7" name="object 7" descr=""/>
          <p:cNvSpPr txBox="1"/>
          <p:nvPr/>
        </p:nvSpPr>
        <p:spPr>
          <a:xfrm>
            <a:off x="540119" y="5969852"/>
            <a:ext cx="4590415" cy="1320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Source:</a:t>
            </a:r>
            <a:r>
              <a:rPr dirty="0" sz="700" spc="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CIMM</a:t>
            </a:r>
            <a:r>
              <a:rPr dirty="0" sz="700" spc="1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&amp;</a:t>
            </a:r>
            <a:r>
              <a:rPr dirty="0" sz="700" spc="-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Go</a:t>
            </a:r>
            <a:r>
              <a:rPr dirty="0" sz="700" spc="-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Addressable,</a:t>
            </a:r>
            <a:r>
              <a:rPr dirty="0" sz="700" spc="1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Guidelines for</a:t>
            </a:r>
            <a:r>
              <a:rPr dirty="0" sz="700" spc="-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Planning</a:t>
            </a:r>
            <a:r>
              <a:rPr dirty="0" sz="700" spc="3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and</a:t>
            </a:r>
            <a:r>
              <a:rPr dirty="0" sz="700" spc="3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Buying</a:t>
            </a:r>
            <a:r>
              <a:rPr dirty="0" sz="700" spc="20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Addressable</a:t>
            </a:r>
            <a:r>
              <a:rPr dirty="0" sz="700" spc="1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25" i="1">
                <a:solidFill>
                  <a:srgbClr val="1B1363"/>
                </a:solidFill>
                <a:latin typeface="Arial"/>
                <a:cs typeface="Arial"/>
              </a:rPr>
              <a:t>TV</a:t>
            </a:r>
            <a:r>
              <a:rPr dirty="0" sz="700" spc="-3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i="1">
                <a:solidFill>
                  <a:srgbClr val="1B1363"/>
                </a:solidFill>
                <a:latin typeface="Arial"/>
                <a:cs typeface="Arial"/>
              </a:rPr>
              <a:t>Advertising,</a:t>
            </a:r>
            <a:r>
              <a:rPr dirty="0" sz="700" spc="5" i="1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>
                <a:solidFill>
                  <a:srgbClr val="1B1363"/>
                </a:solidFill>
                <a:latin typeface="Arial"/>
                <a:cs typeface="Arial"/>
              </a:rPr>
              <a:t>February</a:t>
            </a:r>
            <a:r>
              <a:rPr dirty="0" sz="7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700" spc="-10">
                <a:solidFill>
                  <a:srgbClr val="1B1363"/>
                </a:solidFill>
                <a:latin typeface="Arial"/>
                <a:cs typeface="Arial"/>
              </a:rPr>
              <a:t>2024.</a:t>
            </a:r>
            <a:endParaRPr sz="700">
              <a:latin typeface="Arial"/>
              <a:cs typeface="Arial"/>
            </a:endParaRPr>
          </a:p>
        </p:txBody>
      </p:sp>
      <p:sp>
        <p:nvSpPr>
          <p:cNvPr id="8" name="object 8" descr=""/>
          <p:cNvSpPr/>
          <p:nvPr/>
        </p:nvSpPr>
        <p:spPr>
          <a:xfrm>
            <a:off x="761" y="774"/>
            <a:ext cx="1923414" cy="277495"/>
          </a:xfrm>
          <a:custGeom>
            <a:avLst/>
            <a:gdLst/>
            <a:ahLst/>
            <a:cxnLst/>
            <a:rect l="l" t="t" r="r" b="b"/>
            <a:pathLst>
              <a:path w="1923414" h="277495">
                <a:moveTo>
                  <a:pt x="1923275" y="0"/>
                </a:moveTo>
                <a:lnTo>
                  <a:pt x="0" y="0"/>
                </a:lnTo>
                <a:lnTo>
                  <a:pt x="0" y="277355"/>
                </a:lnTo>
                <a:lnTo>
                  <a:pt x="1923275" y="277355"/>
                </a:lnTo>
                <a:lnTo>
                  <a:pt x="1923275" y="0"/>
                </a:lnTo>
                <a:close/>
              </a:path>
            </a:pathLst>
          </a:custGeom>
          <a:solidFill>
            <a:srgbClr val="1B136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 descr=""/>
          <p:cNvSpPr txBox="1"/>
          <p:nvPr/>
        </p:nvSpPr>
        <p:spPr>
          <a:xfrm>
            <a:off x="761" y="761"/>
            <a:ext cx="1923414" cy="277495"/>
          </a:xfrm>
          <a:prstGeom prst="rect">
            <a:avLst/>
          </a:prstGeom>
          <a:ln w="19050">
            <a:solidFill>
              <a:srgbClr val="042333"/>
            </a:solidFill>
          </a:ln>
        </p:spPr>
        <p:txBody>
          <a:bodyPr wrap="square" lIns="0" tIns="40005" rIns="0" bIns="0" rtlCol="0" vert="horz">
            <a:spAutoFit/>
          </a:bodyPr>
          <a:lstStyle/>
          <a:p>
            <a:pPr marL="90170">
              <a:lnSpc>
                <a:spcPct val="100000"/>
              </a:lnSpc>
              <a:spcBef>
                <a:spcPts val="315"/>
              </a:spcBef>
            </a:pPr>
            <a:r>
              <a:rPr dirty="0" sz="1200">
                <a:solidFill>
                  <a:srgbClr val="FFFFFF"/>
                </a:solidFill>
                <a:latin typeface="Arial"/>
                <a:cs typeface="Arial"/>
              </a:rPr>
              <a:t>Addressable</a:t>
            </a:r>
            <a:r>
              <a:rPr dirty="0" sz="1200" spc="9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45">
                <a:solidFill>
                  <a:srgbClr val="FFFFFF"/>
                </a:solidFill>
                <a:latin typeface="Arial"/>
                <a:cs typeface="Arial"/>
              </a:rPr>
              <a:t>TV</a:t>
            </a:r>
            <a:r>
              <a:rPr dirty="0" sz="1200" spc="15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dirty="0" sz="1200" spc="-20">
                <a:solidFill>
                  <a:srgbClr val="FFFFFF"/>
                </a:solidFill>
                <a:latin typeface="Arial"/>
                <a:cs typeface="Arial"/>
              </a:rPr>
              <a:t>Reach</a:t>
            </a:r>
            <a:endParaRPr sz="1200">
              <a:latin typeface="Arial"/>
              <a:cs typeface="Arial"/>
            </a:endParaRPr>
          </a:p>
        </p:txBody>
      </p:sp>
      <p:grpSp>
        <p:nvGrpSpPr>
          <p:cNvPr id="10" name="object 10" descr=""/>
          <p:cNvGrpSpPr/>
          <p:nvPr/>
        </p:nvGrpSpPr>
        <p:grpSpPr>
          <a:xfrm>
            <a:off x="-4762" y="6162865"/>
            <a:ext cx="12201525" cy="287020"/>
            <a:chOff x="-4762" y="6162865"/>
            <a:chExt cx="12201525" cy="287020"/>
          </a:xfrm>
        </p:grpSpPr>
        <p:sp>
          <p:nvSpPr>
            <p:cNvPr id="11" name="object 11" descr=""/>
            <p:cNvSpPr/>
            <p:nvPr/>
          </p:nvSpPr>
          <p:spPr>
            <a:xfrm>
              <a:off x="0" y="616762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12192000" y="0"/>
                  </a:moveTo>
                  <a:lnTo>
                    <a:pt x="0" y="0"/>
                  </a:lnTo>
                  <a:lnTo>
                    <a:pt x="0" y="277368"/>
                  </a:lnTo>
                  <a:lnTo>
                    <a:pt x="12192000" y="277368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2" name="object 12" descr=""/>
            <p:cNvSpPr/>
            <p:nvPr/>
          </p:nvSpPr>
          <p:spPr>
            <a:xfrm>
              <a:off x="0" y="6167628"/>
              <a:ext cx="12192000" cy="277495"/>
            </a:xfrm>
            <a:custGeom>
              <a:avLst/>
              <a:gdLst/>
              <a:ahLst/>
              <a:cxnLst/>
              <a:rect l="l" t="t" r="r" b="b"/>
              <a:pathLst>
                <a:path w="12192000" h="277495">
                  <a:moveTo>
                    <a:pt x="0" y="0"/>
                  </a:moveTo>
                  <a:lnTo>
                    <a:pt x="12192000" y="0"/>
                  </a:lnTo>
                </a:path>
                <a:path w="12192000" h="277495">
                  <a:moveTo>
                    <a:pt x="12192000" y="277368"/>
                  </a:moveTo>
                  <a:lnTo>
                    <a:pt x="0" y="277368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3" name="object 13" descr=""/>
          <p:cNvSpPr txBox="1"/>
          <p:nvPr/>
        </p:nvSpPr>
        <p:spPr>
          <a:xfrm>
            <a:off x="2102822" y="6196815"/>
            <a:ext cx="7994015" cy="59626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Click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here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to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see</a:t>
            </a:r>
            <a:r>
              <a:rPr dirty="0" u="sng" sz="1200" spc="-4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more</a:t>
            </a:r>
            <a:r>
              <a:rPr dirty="0" u="sng" sz="1200" spc="-2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on</a:t>
            </a:r>
            <a:r>
              <a:rPr dirty="0" u="sng" sz="1200" spc="-5" b="1" i="1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Go</a:t>
            </a:r>
            <a:r>
              <a:rPr dirty="0" u="sng" sz="1200" spc="-5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Addressable’s</a:t>
            </a:r>
            <a:r>
              <a:rPr dirty="0" u="sng" sz="1200" spc="-6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‘Guidelines</a:t>
            </a:r>
            <a:r>
              <a:rPr dirty="0" u="sng" sz="1200" spc="-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for</a:t>
            </a:r>
            <a:r>
              <a:rPr dirty="0" u="sng" sz="1200" spc="-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Planning</a:t>
            </a:r>
            <a:r>
              <a:rPr dirty="0" u="sng" sz="1200" spc="-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and</a:t>
            </a:r>
            <a:r>
              <a:rPr dirty="0" u="sng" sz="1200" spc="-2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Buying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Addressable</a:t>
            </a:r>
            <a:r>
              <a:rPr dirty="0" u="sng" sz="1200" spc="-5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TV</a:t>
            </a:r>
            <a:r>
              <a:rPr dirty="0" u="sng" sz="1200" spc="-45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 </a:t>
            </a:r>
            <a:r>
              <a:rPr dirty="0" u="sng" sz="1200" spc="-10" b="1" i="1">
                <a:solidFill>
                  <a:srgbClr val="FFE600"/>
                </a:solidFill>
                <a:uFill>
                  <a:solidFill>
                    <a:srgbClr val="FFE600"/>
                  </a:solidFill>
                </a:uFill>
                <a:latin typeface="Arial"/>
                <a:cs typeface="Arial"/>
                <a:hlinkClick r:id="rId4"/>
              </a:rPr>
              <a:t>Advertising’</a:t>
            </a: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70"/>
              </a:spcBef>
            </a:pPr>
            <a:endParaRPr sz="1200">
              <a:latin typeface="Arial"/>
              <a:cs typeface="Arial"/>
            </a:endParaRPr>
          </a:p>
          <a:p>
            <a:pPr marL="1916430">
              <a:lnSpc>
                <a:spcPct val="100000"/>
              </a:lnSpc>
            </a:pP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This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information</a:t>
            </a:r>
            <a:r>
              <a:rPr dirty="0" sz="1000" spc="-2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is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exclusively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provided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to</a:t>
            </a:r>
            <a:r>
              <a:rPr dirty="0" sz="1000" spc="-3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VAB</a:t>
            </a:r>
            <a:r>
              <a:rPr dirty="0" sz="1000" spc="-4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members</a:t>
            </a:r>
            <a:r>
              <a:rPr dirty="0" sz="1000" spc="-15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and</a:t>
            </a:r>
            <a:r>
              <a:rPr dirty="0" sz="1000" spc="-3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b="0">
                <a:solidFill>
                  <a:srgbClr val="FFFFFF"/>
                </a:solidFill>
                <a:latin typeface="Helvetica"/>
                <a:cs typeface="Helvetica"/>
              </a:rPr>
              <a:t>qualified</a:t>
            </a:r>
            <a:r>
              <a:rPr dirty="0" sz="1000" spc="-20" b="0">
                <a:solidFill>
                  <a:srgbClr val="FFFFFF"/>
                </a:solidFill>
                <a:latin typeface="Helvetica"/>
                <a:cs typeface="Helvetica"/>
              </a:rPr>
              <a:t> </a:t>
            </a:r>
            <a:r>
              <a:rPr dirty="0" sz="1000" spc="-10" b="0">
                <a:solidFill>
                  <a:srgbClr val="FFFFFF"/>
                </a:solidFill>
                <a:latin typeface="Helvetica"/>
                <a:cs typeface="Helvetica"/>
              </a:rPr>
              <a:t>marketers.</a:t>
            </a:r>
            <a:endParaRPr sz="1000">
              <a:latin typeface="Helvetica"/>
              <a:cs typeface="Helvetica"/>
            </a:endParaRPr>
          </a:p>
        </p:txBody>
      </p:sp>
      <p:grpSp>
        <p:nvGrpSpPr>
          <p:cNvPr id="14" name="object 14" descr=""/>
          <p:cNvGrpSpPr/>
          <p:nvPr/>
        </p:nvGrpSpPr>
        <p:grpSpPr>
          <a:xfrm>
            <a:off x="2171700" y="2964179"/>
            <a:ext cx="7848600" cy="2569845"/>
            <a:chOff x="2171700" y="2964179"/>
            <a:chExt cx="7848600" cy="2569845"/>
          </a:xfrm>
        </p:grpSpPr>
        <p:sp>
          <p:nvSpPr>
            <p:cNvPr id="15" name="object 15" descr=""/>
            <p:cNvSpPr/>
            <p:nvPr/>
          </p:nvSpPr>
          <p:spPr>
            <a:xfrm>
              <a:off x="2671572" y="3249167"/>
              <a:ext cx="5689600" cy="2280285"/>
            </a:xfrm>
            <a:custGeom>
              <a:avLst/>
              <a:gdLst/>
              <a:ahLst/>
              <a:cxnLst/>
              <a:rect l="l" t="t" r="r" b="b"/>
              <a:pathLst>
                <a:path w="5689600" h="2280285">
                  <a:moveTo>
                    <a:pt x="457200" y="626364"/>
                  </a:moveTo>
                  <a:lnTo>
                    <a:pt x="0" y="626364"/>
                  </a:lnTo>
                  <a:lnTo>
                    <a:pt x="0" y="2279904"/>
                  </a:lnTo>
                  <a:lnTo>
                    <a:pt x="457200" y="2279904"/>
                  </a:lnTo>
                  <a:lnTo>
                    <a:pt x="457200" y="626364"/>
                  </a:lnTo>
                  <a:close/>
                </a:path>
                <a:path w="5689600" h="2280285">
                  <a:moveTo>
                    <a:pt x="3072384" y="284988"/>
                  </a:moveTo>
                  <a:lnTo>
                    <a:pt x="2616708" y="284988"/>
                  </a:lnTo>
                  <a:lnTo>
                    <a:pt x="2616708" y="2279904"/>
                  </a:lnTo>
                  <a:lnTo>
                    <a:pt x="3072384" y="2279904"/>
                  </a:lnTo>
                  <a:lnTo>
                    <a:pt x="3072384" y="284988"/>
                  </a:lnTo>
                  <a:close/>
                </a:path>
                <a:path w="5689600" h="2280285">
                  <a:moveTo>
                    <a:pt x="5689092" y="0"/>
                  </a:moveTo>
                  <a:lnTo>
                    <a:pt x="5231892" y="0"/>
                  </a:lnTo>
                  <a:lnTo>
                    <a:pt x="5231892" y="2279904"/>
                  </a:lnTo>
                  <a:lnTo>
                    <a:pt x="5689092" y="2279904"/>
                  </a:lnTo>
                  <a:lnTo>
                    <a:pt x="5689092" y="0"/>
                  </a:lnTo>
                  <a:close/>
                </a:path>
              </a:pathLst>
            </a:custGeom>
            <a:solidFill>
              <a:srgbClr val="00BEF1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6" name="object 16" descr=""/>
            <p:cNvSpPr/>
            <p:nvPr/>
          </p:nvSpPr>
          <p:spPr>
            <a:xfrm>
              <a:off x="3252203" y="3022091"/>
              <a:ext cx="5687695" cy="2506980"/>
            </a:xfrm>
            <a:custGeom>
              <a:avLst/>
              <a:gdLst/>
              <a:ahLst/>
              <a:cxnLst/>
              <a:rect l="l" t="t" r="r" b="b"/>
              <a:pathLst>
                <a:path w="5687695" h="2506979">
                  <a:moveTo>
                    <a:pt x="455688" y="797052"/>
                  </a:moveTo>
                  <a:lnTo>
                    <a:pt x="0" y="797052"/>
                  </a:lnTo>
                  <a:lnTo>
                    <a:pt x="0" y="2506980"/>
                  </a:lnTo>
                  <a:lnTo>
                    <a:pt x="455688" y="2506980"/>
                  </a:lnTo>
                  <a:lnTo>
                    <a:pt x="455688" y="797052"/>
                  </a:lnTo>
                  <a:close/>
                </a:path>
                <a:path w="5687695" h="2506979">
                  <a:moveTo>
                    <a:pt x="3072396" y="341376"/>
                  </a:moveTo>
                  <a:lnTo>
                    <a:pt x="2615196" y="341376"/>
                  </a:lnTo>
                  <a:lnTo>
                    <a:pt x="2615196" y="2506980"/>
                  </a:lnTo>
                  <a:lnTo>
                    <a:pt x="3072396" y="2506980"/>
                  </a:lnTo>
                  <a:lnTo>
                    <a:pt x="3072396" y="341376"/>
                  </a:lnTo>
                  <a:close/>
                </a:path>
                <a:path w="5687695" h="2506979">
                  <a:moveTo>
                    <a:pt x="5687580" y="0"/>
                  </a:moveTo>
                  <a:lnTo>
                    <a:pt x="5231904" y="0"/>
                  </a:lnTo>
                  <a:lnTo>
                    <a:pt x="5231904" y="2506980"/>
                  </a:lnTo>
                  <a:lnTo>
                    <a:pt x="5687580" y="2506980"/>
                  </a:lnTo>
                  <a:lnTo>
                    <a:pt x="5687580" y="0"/>
                  </a:lnTo>
                  <a:close/>
                </a:path>
              </a:pathLst>
            </a:custGeom>
            <a:solidFill>
              <a:srgbClr val="EC3B8D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7" name="object 17" descr=""/>
            <p:cNvSpPr/>
            <p:nvPr/>
          </p:nvSpPr>
          <p:spPr>
            <a:xfrm>
              <a:off x="3831336" y="2964179"/>
              <a:ext cx="5689600" cy="2565400"/>
            </a:xfrm>
            <a:custGeom>
              <a:avLst/>
              <a:gdLst/>
              <a:ahLst/>
              <a:cxnLst/>
              <a:rect l="l" t="t" r="r" b="b"/>
              <a:pathLst>
                <a:path w="5689600" h="2565400">
                  <a:moveTo>
                    <a:pt x="457200" y="798576"/>
                  </a:moveTo>
                  <a:lnTo>
                    <a:pt x="0" y="798576"/>
                  </a:lnTo>
                  <a:lnTo>
                    <a:pt x="0" y="2564904"/>
                  </a:lnTo>
                  <a:lnTo>
                    <a:pt x="457200" y="2564904"/>
                  </a:lnTo>
                  <a:lnTo>
                    <a:pt x="457200" y="798576"/>
                  </a:lnTo>
                  <a:close/>
                </a:path>
                <a:path w="5689600" h="2565400">
                  <a:moveTo>
                    <a:pt x="3072384" y="399288"/>
                  </a:moveTo>
                  <a:lnTo>
                    <a:pt x="2616708" y="399288"/>
                  </a:lnTo>
                  <a:lnTo>
                    <a:pt x="2616708" y="2564892"/>
                  </a:lnTo>
                  <a:lnTo>
                    <a:pt x="3072384" y="2564892"/>
                  </a:lnTo>
                  <a:lnTo>
                    <a:pt x="3072384" y="399288"/>
                  </a:lnTo>
                  <a:close/>
                </a:path>
                <a:path w="5689600" h="2565400">
                  <a:moveTo>
                    <a:pt x="5689092" y="0"/>
                  </a:moveTo>
                  <a:lnTo>
                    <a:pt x="5231892" y="0"/>
                  </a:lnTo>
                  <a:lnTo>
                    <a:pt x="5231892" y="2564892"/>
                  </a:lnTo>
                  <a:lnTo>
                    <a:pt x="5689092" y="2564892"/>
                  </a:lnTo>
                  <a:lnTo>
                    <a:pt x="5689092" y="0"/>
                  </a:lnTo>
                  <a:close/>
                </a:path>
              </a:pathLst>
            </a:custGeom>
            <a:solidFill>
              <a:srgbClr val="4EBDA3"/>
            </a:solidFill>
          </p:spPr>
          <p:txBody>
            <a:bodyPr wrap="square" lIns="0" tIns="0" rIns="0" bIns="0" rtlCol="0"/>
            <a:lstStyle/>
            <a:p/>
          </p:txBody>
        </p:sp>
        <p:sp>
          <p:nvSpPr>
            <p:cNvPr id="18" name="object 18" descr=""/>
            <p:cNvSpPr/>
            <p:nvPr/>
          </p:nvSpPr>
          <p:spPr>
            <a:xfrm>
              <a:off x="2171700" y="5529072"/>
              <a:ext cx="7848600" cy="0"/>
            </a:xfrm>
            <a:custGeom>
              <a:avLst/>
              <a:gdLst/>
              <a:ahLst/>
              <a:cxnLst/>
              <a:rect l="l" t="t" r="r" b="b"/>
              <a:pathLst>
                <a:path w="7848600" h="0">
                  <a:moveTo>
                    <a:pt x="0" y="0"/>
                  </a:moveTo>
                  <a:lnTo>
                    <a:pt x="7848600" y="0"/>
                  </a:lnTo>
                </a:path>
              </a:pathLst>
            </a:custGeom>
            <a:ln w="9525">
              <a:solidFill>
                <a:srgbClr val="1B1363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19" name="object 19" descr=""/>
          <p:cNvSpPr txBox="1"/>
          <p:nvPr/>
        </p:nvSpPr>
        <p:spPr>
          <a:xfrm>
            <a:off x="2687123" y="3560519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29%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 descr=""/>
          <p:cNvSpPr txBox="1"/>
          <p:nvPr/>
        </p:nvSpPr>
        <p:spPr>
          <a:xfrm>
            <a:off x="5303268" y="3218578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35%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 descr=""/>
          <p:cNvSpPr txBox="1"/>
          <p:nvPr/>
        </p:nvSpPr>
        <p:spPr>
          <a:xfrm>
            <a:off x="7919414" y="2933593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40%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2" name="object 22" descr=""/>
          <p:cNvSpPr txBox="1"/>
          <p:nvPr/>
        </p:nvSpPr>
        <p:spPr>
          <a:xfrm>
            <a:off x="3266822" y="3503563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30%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3" name="object 23" descr=""/>
          <p:cNvSpPr txBox="1"/>
          <p:nvPr/>
        </p:nvSpPr>
        <p:spPr>
          <a:xfrm>
            <a:off x="8499113" y="2705767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44%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4" name="object 24" descr=""/>
          <p:cNvSpPr txBox="1"/>
          <p:nvPr/>
        </p:nvSpPr>
        <p:spPr>
          <a:xfrm>
            <a:off x="3846521" y="3446607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31%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5" name="object 25" descr=""/>
          <p:cNvSpPr txBox="1"/>
          <p:nvPr/>
        </p:nvSpPr>
        <p:spPr>
          <a:xfrm>
            <a:off x="5882968" y="3047709"/>
            <a:ext cx="1010919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591820" algn="l"/>
              </a:tabLst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38%</a:t>
            </a:r>
            <a:r>
              <a:rPr dirty="0" sz="1600" b="1">
                <a:solidFill>
                  <a:srgbClr val="1B1363"/>
                </a:solidFill>
                <a:latin typeface="Arial"/>
                <a:cs typeface="Arial"/>
              </a:rPr>
              <a:t>	</a:t>
            </a: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38%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6" name="object 26" descr=""/>
          <p:cNvSpPr txBox="1"/>
          <p:nvPr/>
        </p:nvSpPr>
        <p:spPr>
          <a:xfrm>
            <a:off x="9078812" y="2648811"/>
            <a:ext cx="431165" cy="26924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600" spc="-25" b="1">
                <a:solidFill>
                  <a:srgbClr val="1B1363"/>
                </a:solidFill>
                <a:latin typeface="Arial"/>
                <a:cs typeface="Arial"/>
              </a:rPr>
              <a:t>45%</a:t>
            </a:r>
            <a:endParaRPr sz="1600">
              <a:latin typeface="Arial"/>
              <a:cs typeface="Arial"/>
            </a:endParaRPr>
          </a:p>
        </p:txBody>
      </p:sp>
      <p:sp>
        <p:nvSpPr>
          <p:cNvPr id="27" name="object 27" descr=""/>
          <p:cNvSpPr txBox="1"/>
          <p:nvPr/>
        </p:nvSpPr>
        <p:spPr>
          <a:xfrm>
            <a:off x="2905503" y="5612517"/>
            <a:ext cx="114998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Small</a:t>
            </a:r>
            <a:r>
              <a:rPr dirty="0" sz="1200" spc="-3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Campaign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8" name="object 28" descr=""/>
          <p:cNvSpPr txBox="1"/>
          <p:nvPr/>
        </p:nvSpPr>
        <p:spPr>
          <a:xfrm>
            <a:off x="5433057" y="5612517"/>
            <a:ext cx="13265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Medium</a:t>
            </a:r>
            <a:r>
              <a:rPr dirty="0" sz="1200" spc="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Campaign</a:t>
            </a:r>
            <a:endParaRPr sz="1200">
              <a:latin typeface="Arial"/>
              <a:cs typeface="Arial"/>
            </a:endParaRPr>
          </a:p>
        </p:txBody>
      </p:sp>
      <p:sp>
        <p:nvSpPr>
          <p:cNvPr id="29" name="object 29" descr=""/>
          <p:cNvSpPr txBox="1"/>
          <p:nvPr/>
        </p:nvSpPr>
        <p:spPr>
          <a:xfrm>
            <a:off x="8125203" y="5612517"/>
            <a:ext cx="1174115" cy="208279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Large</a:t>
            </a:r>
            <a:r>
              <a:rPr dirty="0" sz="1200" spc="4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Campaign</a:t>
            </a:r>
            <a:endParaRPr sz="1200">
              <a:latin typeface="Arial"/>
              <a:cs typeface="Arial"/>
            </a:endParaRPr>
          </a:p>
        </p:txBody>
      </p:sp>
      <p:sp>
        <p:nvSpPr>
          <p:cNvPr id="30" name="object 30" descr=""/>
          <p:cNvSpPr/>
          <p:nvPr/>
        </p:nvSpPr>
        <p:spPr>
          <a:xfrm>
            <a:off x="4101084" y="244754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83820" y="0"/>
                </a:moveTo>
                <a:lnTo>
                  <a:pt x="0" y="0"/>
                </a:lnTo>
                <a:lnTo>
                  <a:pt x="0" y="83820"/>
                </a:lnTo>
                <a:lnTo>
                  <a:pt x="83820" y="83820"/>
                </a:lnTo>
                <a:lnTo>
                  <a:pt x="83820" y="0"/>
                </a:lnTo>
                <a:close/>
              </a:path>
            </a:pathLst>
          </a:custGeom>
          <a:solidFill>
            <a:srgbClr val="00BEF1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1" name="object 31" descr=""/>
          <p:cNvSpPr/>
          <p:nvPr/>
        </p:nvSpPr>
        <p:spPr>
          <a:xfrm>
            <a:off x="5283708" y="244754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83820" y="0"/>
                </a:moveTo>
                <a:lnTo>
                  <a:pt x="0" y="0"/>
                </a:lnTo>
                <a:lnTo>
                  <a:pt x="0" y="83820"/>
                </a:lnTo>
                <a:lnTo>
                  <a:pt x="83820" y="83820"/>
                </a:lnTo>
                <a:lnTo>
                  <a:pt x="83820" y="0"/>
                </a:lnTo>
                <a:close/>
              </a:path>
            </a:pathLst>
          </a:custGeom>
          <a:solidFill>
            <a:srgbClr val="EC3B8D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2" name="object 32" descr=""/>
          <p:cNvSpPr/>
          <p:nvPr/>
        </p:nvSpPr>
        <p:spPr>
          <a:xfrm>
            <a:off x="6829043" y="2447544"/>
            <a:ext cx="83820" cy="83820"/>
          </a:xfrm>
          <a:custGeom>
            <a:avLst/>
            <a:gdLst/>
            <a:ahLst/>
            <a:cxnLst/>
            <a:rect l="l" t="t" r="r" b="b"/>
            <a:pathLst>
              <a:path w="83820" h="83819">
                <a:moveTo>
                  <a:pt x="83820" y="0"/>
                </a:moveTo>
                <a:lnTo>
                  <a:pt x="0" y="0"/>
                </a:lnTo>
                <a:lnTo>
                  <a:pt x="0" y="83820"/>
                </a:lnTo>
                <a:lnTo>
                  <a:pt x="83820" y="83820"/>
                </a:lnTo>
                <a:lnTo>
                  <a:pt x="83820" y="0"/>
                </a:lnTo>
                <a:close/>
              </a:path>
            </a:pathLst>
          </a:custGeom>
          <a:solidFill>
            <a:srgbClr val="4EBDA3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3" name="object 33" descr=""/>
          <p:cNvSpPr txBox="1"/>
          <p:nvPr/>
        </p:nvSpPr>
        <p:spPr>
          <a:xfrm>
            <a:off x="2613433" y="1766314"/>
            <a:ext cx="6986270" cy="814069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ctr">
              <a:lnSpc>
                <a:spcPts val="1910"/>
              </a:lnSpc>
              <a:spcBef>
                <a:spcPts val="95"/>
              </a:spcBef>
            </a:pP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Reallocating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Linear</a:t>
            </a:r>
            <a:r>
              <a:rPr dirty="0" u="sng" sz="1600" spc="-3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Dollars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to</a:t>
            </a:r>
            <a:r>
              <a:rPr dirty="0" u="sng" sz="1600" spc="-10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Addressable</a:t>
            </a:r>
            <a:r>
              <a:rPr dirty="0" u="sng" sz="1600" spc="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TV</a:t>
            </a:r>
            <a:r>
              <a:rPr dirty="0" u="sng" sz="1600" spc="-5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for</a:t>
            </a:r>
            <a:r>
              <a:rPr dirty="0" u="sng" sz="1600" spc="-35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Incremental</a:t>
            </a:r>
            <a:r>
              <a:rPr dirty="0" u="sng" sz="1600" spc="-2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 </a:t>
            </a:r>
            <a:r>
              <a:rPr dirty="0" u="sng" sz="1600" spc="-10" b="1">
                <a:solidFill>
                  <a:srgbClr val="1B1363"/>
                </a:solidFill>
                <a:uFill>
                  <a:solidFill>
                    <a:srgbClr val="1B1363"/>
                  </a:solidFill>
                </a:uFill>
                <a:latin typeface="Arial"/>
                <a:cs typeface="Arial"/>
              </a:rPr>
              <a:t>Reach</a:t>
            </a:r>
            <a:endParaRPr sz="1600">
              <a:latin typeface="Arial"/>
              <a:cs typeface="Arial"/>
            </a:endParaRPr>
          </a:p>
          <a:p>
            <a:pPr algn="ctr" marL="635">
              <a:lnSpc>
                <a:spcPts val="1670"/>
              </a:lnSpc>
            </a:pPr>
            <a:r>
              <a:rPr dirty="0" sz="1400">
                <a:solidFill>
                  <a:srgbClr val="1B1363"/>
                </a:solidFill>
                <a:latin typeface="Arial"/>
                <a:cs typeface="Arial"/>
              </a:rPr>
              <a:t>%</a:t>
            </a:r>
            <a:r>
              <a:rPr dirty="0" sz="1400" spc="-25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400" spc="-10">
                <a:solidFill>
                  <a:srgbClr val="1B1363"/>
                </a:solidFill>
                <a:latin typeface="Arial"/>
                <a:cs typeface="Arial"/>
              </a:rPr>
              <a:t>Reach</a:t>
            </a:r>
            <a:endParaRPr sz="1400">
              <a:latin typeface="Arial"/>
              <a:cs typeface="Arial"/>
            </a:endParaRPr>
          </a:p>
          <a:p>
            <a:pPr algn="ctr" marL="175895">
              <a:lnSpc>
                <a:spcPct val="100000"/>
              </a:lnSpc>
              <a:spcBef>
                <a:spcPts val="1185"/>
              </a:spcBef>
              <a:tabLst>
                <a:tab pos="1358265" algn="l"/>
                <a:tab pos="2903855" algn="l"/>
              </a:tabLst>
            </a:pP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100%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Linear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25%</a:t>
            </a:r>
            <a:r>
              <a:rPr dirty="0" sz="1200" spc="-2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Addressable</a:t>
            </a:r>
            <a:r>
              <a:rPr dirty="0" sz="1200">
                <a:solidFill>
                  <a:srgbClr val="1B1363"/>
                </a:solidFill>
                <a:latin typeface="Arial"/>
                <a:cs typeface="Arial"/>
              </a:rPr>
              <a:t>	50%</a:t>
            </a:r>
            <a:r>
              <a:rPr dirty="0" sz="1200" spc="-30">
                <a:solidFill>
                  <a:srgbClr val="1B1363"/>
                </a:solidFill>
                <a:latin typeface="Arial"/>
                <a:cs typeface="Arial"/>
              </a:rPr>
              <a:t> </a:t>
            </a:r>
            <a:r>
              <a:rPr dirty="0" sz="1200" spc="-10">
                <a:solidFill>
                  <a:srgbClr val="1B1363"/>
                </a:solidFill>
                <a:latin typeface="Arial"/>
                <a:cs typeface="Arial"/>
              </a:rPr>
              <a:t>Addressable</a:t>
            </a:r>
            <a:endParaRPr sz="12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24291D3CFFFB3468A8BEBC160241642" ma:contentTypeVersion="18" ma:contentTypeDescription="Create a new document." ma:contentTypeScope="" ma:versionID="387be907f486394efa0aa922f6891cb4">
  <xsd:schema xmlns:xsd="http://www.w3.org/2001/XMLSchema" xmlns:xs="http://www.w3.org/2001/XMLSchema" xmlns:p="http://schemas.microsoft.com/office/2006/metadata/properties" xmlns:ns2="97cdb7a3-d8d8-4d5a-8559-ae518cf29f49" xmlns:ns3="8ffbcc2d-a520-42b9-8ca7-e090664160a6" targetNamespace="http://schemas.microsoft.com/office/2006/metadata/properties" ma:root="true" ma:fieldsID="5bf9659b688e4d2890b1db6b33d4e217" ns2:_="" ns3:_="">
    <xsd:import namespace="97cdb7a3-d8d8-4d5a-8559-ae518cf29f49"/>
    <xsd:import namespace="8ffbcc2d-a520-42b9-8ca7-e090664160a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7cdb7a3-d8d8-4d5a-8559-ae518cf29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8c637ead-fd64-45b4-abde-ec2d09ec102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bcc2d-a520-42b9-8ca7-e090664160a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192ae5e6-0bf7-4809-94d2-b453c12df252}" ma:internalName="TaxCatchAll" ma:showField="CatchAllData" ma:web="8ffbcc2d-a520-42b9-8ca7-e090664160a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ffbcc2d-a520-42b9-8ca7-e090664160a6" xsi:nil="true"/>
    <lcf76f155ced4ddcb4097134ff3c332f xmlns="97cdb7a3-d8d8-4d5a-8559-ae518cf29f4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B9882C4B-8C4D-45E3-B9E9-5F307B371A55}"/>
</file>

<file path=customXml/itemProps2.xml><?xml version="1.0" encoding="utf-8"?>
<ds:datastoreItem xmlns:ds="http://schemas.openxmlformats.org/officeDocument/2006/customXml" ds:itemID="{6FFFE9A6-EC38-4A24-B7CA-9AC8E83334AF}"/>
</file>

<file path=customXml/itemProps3.xml><?xml version="1.0" encoding="utf-8"?>
<ds:datastoreItem xmlns:ds="http://schemas.openxmlformats.org/officeDocument/2006/customXml" ds:itemID="{CA0FBF52-F12F-4A7C-9158-7512D9E704D1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Grab &amp; Go</dc:title>
  <dc:creator>Reed Kiely</dc:creator>
  <dcterms:created xsi:type="dcterms:W3CDTF">2024-05-01T17:35:30Z</dcterms:created>
  <dcterms:modified xsi:type="dcterms:W3CDTF">2024-05-01T17:35:30Z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2024-04-02T00:00:00Z</vt:filetime>
  </property>
  <property fmtid="{D5CDD505-2E9C-101B-9397-08002B2CF9AE}" pid="3" name="Creator">
    <vt:lpwstr>Acrobat PDFMaker 24 for PowerPoint</vt:lpwstr>
  </property>
  <property fmtid="{D5CDD505-2E9C-101B-9397-08002B2CF9AE}" pid="4" name="LastSaved">
    <vt:filetime>2024-05-01T00:00:00Z</vt:filetime>
  </property>
  <property fmtid="{D5CDD505-2E9C-101B-9397-08002B2CF9AE}" pid="5" name="Producer">
    <vt:lpwstr>Adobe PDF Library 24.1.149</vt:lpwstr>
  </property>
  <property fmtid="{D5CDD505-2E9C-101B-9397-08002B2CF9AE}" pid="6" name="ContentTypeId">
    <vt:lpwstr>0x010100C24291D3CFFFB3468A8BEBC160241642</vt:lpwstr>
  </property>
</Properties>
</file>