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14737639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E6FB19-328D-4567-8456-A719923FCF07}" v="1" dt="2024-08-08T18:28:16.9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79" d="100"/>
          <a:sy n="79" d="100"/>
        </p:scale>
        <p:origin x="821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A2E6FB19-328D-4567-8456-A719923FCF07}"/>
    <pc:docChg chg="addSld delSld modSld">
      <pc:chgData name="Dylan Breger" userId="9b3da09f-10fe-42ec-9aa5-9fa2a3e9cc20" providerId="ADAL" clId="{A2E6FB19-328D-4567-8456-A719923FCF07}" dt="2024-08-13T18:35:31.817" v="2" actId="47"/>
      <pc:docMkLst>
        <pc:docMk/>
      </pc:docMkLst>
      <pc:sldChg chg="new del">
        <pc:chgData name="Dylan Breger" userId="9b3da09f-10fe-42ec-9aa5-9fa2a3e9cc20" providerId="ADAL" clId="{A2E6FB19-328D-4567-8456-A719923FCF07}" dt="2024-08-13T18:35:31.817" v="2" actId="47"/>
        <pc:sldMkLst>
          <pc:docMk/>
          <pc:sldMk cId="752337280" sldId="256"/>
        </pc:sldMkLst>
      </pc:sldChg>
      <pc:sldChg chg="add">
        <pc:chgData name="Dylan Breger" userId="9b3da09f-10fe-42ec-9aa5-9fa2a3e9cc20" providerId="ADAL" clId="{A2E6FB19-328D-4567-8456-A719923FCF07}" dt="2024-08-08T18:28:16.961" v="1"/>
        <pc:sldMkLst>
          <pc:docMk/>
          <pc:sldMk cId="3422097825" sldId="2147376390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ED3C8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Content Creation and Optimization</c:v>
                </c:pt>
                <c:pt idx="1">
                  <c:v>Productivity / Efficiency</c:v>
                </c:pt>
                <c:pt idx="2">
                  <c:v>Personalization </c:v>
                </c:pt>
                <c:pt idx="3">
                  <c:v>Predictive Analytics</c:v>
                </c:pt>
                <c:pt idx="4">
                  <c:v>Customer Segmentation / Profiling</c:v>
                </c:pt>
                <c:pt idx="5">
                  <c:v>Task Automation</c:v>
                </c:pt>
                <c:pt idx="6">
                  <c:v>Campaign Execution</c:v>
                </c:pt>
                <c:pt idx="7">
                  <c:v>Chatbots</c:v>
                </c:pt>
                <c:pt idx="8">
                  <c:v>Accuracy</c:v>
                </c:pt>
                <c:pt idx="9">
                  <c:v>Sales Intelligence </c:v>
                </c:pt>
                <c:pt idx="10">
                  <c:v>Ad Targeting</c:v>
                </c:pt>
                <c:pt idx="11">
                  <c:v>Lead Scoring</c:v>
                </c:pt>
                <c:pt idx="12">
                  <c:v>Sales Forecasting</c:v>
                </c:pt>
                <c:pt idx="13">
                  <c:v>Dynamic Pricing </c:v>
                </c:pt>
                <c:pt idx="14">
                  <c:v>Other</c:v>
                </c:pt>
              </c:strCache>
            </c:strRef>
          </c:cat>
          <c:val>
            <c:numRef>
              <c:f>Sheet1!$B$2:$B$16</c:f>
              <c:numCache>
                <c:formatCode>0%</c:formatCode>
                <c:ptCount val="15"/>
                <c:pt idx="0">
                  <c:v>0.38</c:v>
                </c:pt>
                <c:pt idx="1">
                  <c:v>0.37</c:v>
                </c:pt>
                <c:pt idx="2">
                  <c:v>0.36</c:v>
                </c:pt>
                <c:pt idx="3">
                  <c:v>0.36</c:v>
                </c:pt>
                <c:pt idx="4">
                  <c:v>0.34</c:v>
                </c:pt>
                <c:pt idx="5">
                  <c:v>0.25</c:v>
                </c:pt>
                <c:pt idx="6">
                  <c:v>0.23</c:v>
                </c:pt>
                <c:pt idx="7">
                  <c:v>0.17</c:v>
                </c:pt>
                <c:pt idx="8">
                  <c:v>0.12</c:v>
                </c:pt>
                <c:pt idx="9">
                  <c:v>0.12</c:v>
                </c:pt>
                <c:pt idx="10">
                  <c:v>0.09</c:v>
                </c:pt>
                <c:pt idx="11">
                  <c:v>7.0000000000000007E-2</c:v>
                </c:pt>
                <c:pt idx="12">
                  <c:v>0.06</c:v>
                </c:pt>
                <c:pt idx="13">
                  <c:v>0.03</c:v>
                </c:pt>
                <c:pt idx="14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47-4F73-A7C3-7CE9F21742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6"/>
        <c:axId val="948943023"/>
        <c:axId val="948943983"/>
      </c:barChart>
      <c:catAx>
        <c:axId val="948943023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00206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1B1464"/>
                </a:solidFill>
                <a:latin typeface="Helvetica" panose="020B0403020202020204" pitchFamily="34" charset="0"/>
                <a:ea typeface="+mn-ea"/>
                <a:cs typeface="+mn-cs"/>
              </a:defRPr>
            </a:pPr>
            <a:endParaRPr lang="en-US"/>
          </a:p>
        </c:txPr>
        <c:crossAx val="948943983"/>
        <c:crosses val="autoZero"/>
        <c:auto val="1"/>
        <c:lblAlgn val="ctr"/>
        <c:lblOffset val="100"/>
        <c:noMultiLvlLbl val="0"/>
      </c:catAx>
      <c:valAx>
        <c:axId val="948943983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948943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A0E41-7108-C2B7-E35C-02469483D4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066760-A01A-8222-E1EB-538704651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4FC278-ADFC-4ECC-CC8B-AD81A075F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FFB13-17B8-4173-AF84-5A42139B4D6A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529950-062A-9926-A9AA-5AC66BD57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E272C7-5A0B-F66C-61E7-901611155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3EE3C-0F52-468D-AAC7-F3D18444B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942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5F814-3D77-CB74-A88C-5848EBDAA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3CC0F4-51FA-9A66-A4CF-B85D905DE0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847983-3961-4B89-45B3-D14EEE7B7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FFB13-17B8-4173-AF84-5A42139B4D6A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90AD7E-C60C-E476-0199-F55C9121F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2A74E9-511F-CC7A-D276-A617C86B2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3EE3C-0F52-468D-AAC7-F3D18444B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289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E97089-D138-6FA9-4428-9D72DEC671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CB4C8D-7046-3EBE-9537-A2B3698E8D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613570-E6E9-B56F-C75A-0297689FE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FFB13-17B8-4173-AF84-5A42139B4D6A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4749C0-1904-3ED6-BFCC-23720A1EE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75F0E3-A1AD-1C34-92AE-39AA0A371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3EE3C-0F52-468D-AAC7-F3D18444B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478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1401D-67C1-A68C-240B-681B99D64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7EBEF-4B52-9DBF-EC6B-F258A64B6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479227-12F8-7500-BC0A-92424DE97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FFB13-17B8-4173-AF84-5A42139B4D6A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E6E830-EB53-5568-0697-F9107DEF9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9FF471-E06B-0D8E-54D5-8A676B574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3EE3C-0F52-468D-AAC7-F3D18444B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054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1A34F-18EF-55DF-2A6B-260F7745F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BA7C6E-CAE1-8778-750E-288FC99C64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407D9-8131-90BF-9CFE-18CF1CAF3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FFB13-17B8-4173-AF84-5A42139B4D6A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8C2DCB-156B-6BBE-8245-D98BD6C35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4B9680-68CC-D6AF-0A63-473BB1390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3EE3C-0F52-468D-AAC7-F3D18444B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574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94F5E-5E0A-04AB-D775-5422B1FE8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38AE2-96DD-08D0-E9C0-19EE5CF0A7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DADD5D-4DF7-6DF2-2A1F-D72EDFBF2E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428101-AEDD-FA3D-0ECF-3838345DB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FFB13-17B8-4173-AF84-5A42139B4D6A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BBE16D-AC6A-1B2F-1C12-2D401D177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CA2B30-0D4A-C87F-81E9-C077F0998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3EE3C-0F52-468D-AAC7-F3D18444B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024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D5897-1329-D9FC-E29B-BE3686608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465443-40F5-3B6D-89E0-DBDD28F504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ECF447-B41D-00B8-30B0-80BCCEE67D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B3B4CB-102F-A6F9-4D5E-4CD456549A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87461E-8D66-47D1-D16A-83420BC872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771DAD-A5A2-FF89-AA76-CE53A2491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FFB13-17B8-4173-AF84-5A42139B4D6A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B0460E-BB3C-CC7B-A30F-9B601A246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A5A1A3-9499-98F0-6736-CF19C7BD8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3EE3C-0F52-468D-AAC7-F3D18444B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963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11D01-6E29-7A8F-4152-C33C9981E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700F97-0BD0-6DEB-CB58-869FED130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FFB13-17B8-4173-AF84-5A42139B4D6A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B4E737-A9D8-AC2B-0505-EFB511244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6742D3-4343-C8B1-74A1-3688CE42B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3EE3C-0F52-468D-AAC7-F3D18444B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361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2C3105-2E55-E740-ACE3-0FDD40990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FFB13-17B8-4173-AF84-5A42139B4D6A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B7429E-45F5-72D3-661D-BF12ABAE9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76AD4B-40E8-7220-354E-FF5077112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3EE3C-0F52-468D-AAC7-F3D18444B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027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A5763-BEAF-FE64-EBFE-CE0E1419A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38690-2A7E-DB12-1D0A-298014C76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AB79E7-578B-8B90-9D2B-720ABDC380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7BB250-AF4B-461D-C0ED-B4A74B320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FFB13-17B8-4173-AF84-5A42139B4D6A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D3C6C0-4451-069D-0A92-393544BFA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497E32-8422-4744-4ECA-939F71DB4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3EE3C-0F52-468D-AAC7-F3D18444B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059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7C971-6329-E164-A887-35C86EA56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397E8F-3F33-570B-A6C8-FD05A55399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6EDF88-00FE-997A-BF87-7DA6D6348E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FB5A53-E005-D4FC-241D-6C7E82F69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FFB13-17B8-4173-AF84-5A42139B4D6A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2546F0-FE12-6222-6AE0-EDAAA1681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10CCA0-2239-1060-5789-9D70546FE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3EE3C-0F52-468D-AAC7-F3D18444B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390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B25EE8-2CBB-B8BB-6E1E-9F64782BA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918C94-21F6-6BC9-9349-FEC60BB69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97B6B-59CB-047E-5487-9940C48D8A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D7FFB13-17B8-4173-AF84-5A42139B4D6A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70ECF-F181-A551-9024-FCE178C24F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41F11B-5D06-F8DD-5890-F57F305D08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2F3EE3C-0F52-468D-AAC7-F3D18444B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294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vab.com/signi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3E36E6B-1568-DFB9-29E5-FC989D36EBC0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AED8A1B-0DA7-2044-A7C2-B52AD737AB73}"/>
              </a:ext>
            </a:extLst>
          </p:cNvPr>
          <p:cNvSpPr/>
          <p:nvPr/>
        </p:nvSpPr>
        <p:spPr>
          <a:xfrm>
            <a:off x="66972" y="347530"/>
            <a:ext cx="1023912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CMOs </a:t>
            </a:r>
            <a:r>
              <a:rPr lang="en-US" sz="2600" b="1">
                <a:solidFill>
                  <a:srgbClr val="1B1464"/>
                </a:solidFill>
                <a:latin typeface="Helvetica" pitchFamily="2" charset="0"/>
              </a:rPr>
              <a:t>see content creation, productivity, personalization and analytics as having the most application for generative AI</a:t>
            </a:r>
            <a:endParaRPr kumimoji="0" lang="en-US" sz="2600" b="1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641BBA-D16C-84B7-4DB4-4E12AFB77B3B}"/>
              </a:ext>
            </a:extLst>
          </p:cNvPr>
          <p:cNvSpPr txBox="1"/>
          <p:nvPr/>
        </p:nvSpPr>
        <p:spPr>
          <a:xfrm>
            <a:off x="483207" y="6301920"/>
            <a:ext cx="1144632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</a:t>
            </a:r>
            <a:r>
              <a:rPr lang="en-US" sz="800">
                <a:solidFill>
                  <a:srgbClr val="1B1464"/>
                </a:solidFill>
                <a:latin typeface="Helvetica" panose="020B0403020202020204" pitchFamily="34" charset="0"/>
              </a:rPr>
              <a:t>CMO Council, ‘CMO Intentions 2024: Fueling Martech Innovations Through AI’ in partnership with Zeta Global, May 23,2024.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1B1107-1D60-6DEB-245F-6169153DE1BE}"/>
              </a:ext>
            </a:extLst>
          </p:cNvPr>
          <p:cNvSpPr/>
          <p:nvPr/>
        </p:nvSpPr>
        <p:spPr>
          <a:xfrm>
            <a:off x="-3" y="0"/>
            <a:ext cx="2504143" cy="272374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Generative AI Uses in Business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AB25D83-81B4-D545-589E-EABD6C0B3B9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967BC73F-6167-C486-AC36-7A83EB47F894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0303BC7-9A70-2F29-F980-088C4520F970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AI insights</a:t>
            </a:r>
          </a:p>
        </p:txBody>
      </p:sp>
      <p:pic>
        <p:nvPicPr>
          <p:cNvPr id="11" name="Picture 2">
            <a:hlinkClick r:id="rId3"/>
            <a:extLst>
              <a:ext uri="{FF2B5EF4-FFF2-40B4-BE49-F238E27FC236}">
                <a16:creationId xmlns:a16="http://schemas.microsoft.com/office/drawing/2014/main" id="{586B31C3-04FE-A350-47CF-8495604F17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2EEEF8F5-E5E0-87C3-A26F-D8184046782A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526C1D0-2C17-D626-AF00-0C3095408713}"/>
              </a:ext>
            </a:extLst>
          </p:cNvPr>
          <p:cNvSpPr txBox="1"/>
          <p:nvPr/>
        </p:nvSpPr>
        <p:spPr>
          <a:xfrm>
            <a:off x="-5297" y="1699950"/>
            <a:ext cx="1219729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Areas Where CMOs Worldwide see Generative AI Having the Most Application and Integration in 2024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% of respondents, Q1 2024</a:t>
            </a:r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9A9C14B4-396E-E2DA-7A19-7FD689811242}"/>
              </a:ext>
            </a:extLst>
          </p:cNvPr>
          <p:cNvGraphicFramePr/>
          <p:nvPr/>
        </p:nvGraphicFramePr>
        <p:xfrm>
          <a:off x="1890283" y="2090056"/>
          <a:ext cx="8539584" cy="4328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422097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871F0F4-A2BE-42C0-95FA-985E8752DDD1}">
  <ds:schemaRefs>
    <ds:schemaRef ds:uri="http://schemas.microsoft.com/office/2006/metadata/properties"/>
    <ds:schemaRef ds:uri="http://schemas.microsoft.com/office/infopath/2007/PartnerControls"/>
    <ds:schemaRef ds:uri="8ffbcc2d-a520-42b9-8ca7-e090664160a6"/>
    <ds:schemaRef ds:uri="97cdb7a3-d8d8-4d5a-8559-ae518cf29f49"/>
  </ds:schemaRefs>
</ds:datastoreItem>
</file>

<file path=customXml/itemProps2.xml><?xml version="1.0" encoding="utf-8"?>
<ds:datastoreItem xmlns:ds="http://schemas.openxmlformats.org/officeDocument/2006/customXml" ds:itemID="{3CEA5C46-E91C-44D7-B2FB-C9E5C03CF67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68F5FCD-7CCF-4F1A-A4E7-CFACB0FC5D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cdb7a3-d8d8-4d5a-8559-ae518cf29f49"/>
    <ds:schemaRef ds:uri="8ffbcc2d-a520-42b9-8ca7-e090664160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2024-08-08T18:28:16Z</dcterms:created>
  <dcterms:modified xsi:type="dcterms:W3CDTF">2024-08-13T18:35:37Z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