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7FFD9C66_60830548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270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F836AB-045E-4701-BC6E-0FCBAC92CE4C}" v="1" dt="2024-09-10T15:16:26.104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57F836AB-045E-4701-BC6E-0FCBAC92CE4C}"/>
    <pc:docChg chg="addSld delSld modSld">
      <pc:chgData name="Dylan Breger" userId="9b3da09f-10fe-42ec-9aa5-9fa2a3e9cc20" providerId="ADAL" clId="{57F836AB-045E-4701-BC6E-0FCBAC92CE4C}" dt="2024-09-10T15:16:29.744" v="1" actId="47"/>
      <pc:docMkLst>
        <pc:docMk/>
      </pc:docMkLst>
      <pc:sldChg chg="del">
        <pc:chgData name="Dylan Breger" userId="9b3da09f-10fe-42ec-9aa5-9fa2a3e9cc20" providerId="ADAL" clId="{57F836AB-045E-4701-BC6E-0FCBAC92CE4C}" dt="2024-09-10T15:16:29.74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57F836AB-045E-4701-BC6E-0FCBAC92CE4C}" dt="2024-09-10T15:16:26.100" v="0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58493673019365"/>
          <c:y val="6.0035841423083332E-2"/>
          <c:w val="0.75222758936020129"/>
          <c:h val="0.865822802647678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The economy is already in a recession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0.28000000000000003</c:v>
                </c:pt>
                <c:pt idx="2">
                  <c:v>0.28999999999999998</c:v>
                </c:pt>
                <c:pt idx="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3-49F5-9B6C-5A75D5037F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The economy is at the beginning of a recession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</c:v>
                </c:pt>
                <c:pt idx="1">
                  <c:v>0.23</c:v>
                </c:pt>
                <c:pt idx="2">
                  <c:v>0.22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93-49F5-9B6C-5A75D5037F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The economy is experiencing a downturn, but not a recession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0.37</c:v>
                </c:pt>
                <c:pt idx="1">
                  <c:v>0.38</c:v>
                </c:pt>
                <c:pt idx="2">
                  <c:v>0.37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3-49F5-9B6C-5A75D5037F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The economy is doing just fine</c:v>
                </c:pt>
              </c:strCache>
            </c:strRef>
          </c:tx>
          <c:spPr>
            <a:solidFill>
              <a:srgbClr val="1F1A6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0.13</c:v>
                </c:pt>
                <c:pt idx="1">
                  <c:v>0.12</c:v>
                </c:pt>
                <c:pt idx="2">
                  <c:v>0.11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3-49F5-9B6C-5A75D5037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9010768"/>
        <c:axId val="949007408"/>
      </c:barChart>
      <c:catAx>
        <c:axId val="94901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949007408"/>
        <c:crosses val="autoZero"/>
        <c:auto val="1"/>
        <c:lblAlgn val="ctr"/>
        <c:lblOffset val="100"/>
        <c:noMultiLvlLbl val="0"/>
      </c:catAx>
      <c:valAx>
        <c:axId val="9490074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4901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9.3749999999999997E-3"/>
          <c:y val="0.19530174143834117"/>
          <c:w val="0.21148350566946841"/>
          <c:h val="0.739981311535631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7FFD9C66_6083054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C71F5E5-FCC8-4B74-B8ED-831E1E4828B4}" authorId="{A5C48789-DAFD-4389-7A87-B92CBB8A351A}" created="2024-09-05T13:25:18.838">
    <pc:sldMkLst xmlns:pc="http://schemas.microsoft.com/office/powerpoint/2013/main/command">
      <pc:docMk/>
      <pc:sldMk cId="1619199304" sldId="2147327078"/>
    </pc:sldMkLst>
    <p188:txBody>
      <a:bodyPr/>
      <a:lstStyle/>
      <a:p>
        <a:r>
          <a:rPr lang="en-US"/>
          <a:t>Dylan: This slide replaces existing LP slide. Economic  Trends - “Rolling 3-Month Average: Outlook on the Economic Environment - Data from Dentsu's Consumer Navigator”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0C0-CFEA-4C0F-9963-3178266E520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EB01-4C08-4C41-BAF2-5CA4BCED5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2723-75D9-4A00-BF8B-17AB3D2FE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05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microsoft.com/office/2018/10/relationships/comments" Target="../comments/modernComment_7FFD9C66_60830548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signin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s://www.dentsu.com/us/en/navigator" TargetMode="External"/><Relationship Id="rId9" Type="http://schemas.openxmlformats.org/officeDocument/2006/relationships/hyperlink" Target="https://thevab.com/insigh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D09554-EEA1-9459-48A4-95A48704DA29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BC4F1F-16EF-BE7A-DC00-2B1CFEB1EF6C}"/>
              </a:ext>
            </a:extLst>
          </p:cNvPr>
          <p:cNvSpPr txBox="1">
            <a:spLocks/>
          </p:cNvSpPr>
          <p:nvPr/>
        </p:nvSpPr>
        <p:spPr>
          <a:xfrm>
            <a:off x="10269" y="616097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on </a:t>
            </a:r>
            <a:r>
              <a:rPr kumimoji="0" lang="en-US" sz="1200" b="1" i="1" u="none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Dentsu’s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‘Consumer Navigator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7956CA-12FE-5D2B-C9E4-D82F75338A2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7893"/>
            <a:ext cx="11708793" cy="350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81B71F7-010E-667D-A48A-A43DFBAF43B2}"/>
              </a:ext>
            </a:extLst>
          </p:cNvPr>
          <p:cNvSpPr/>
          <p:nvPr/>
        </p:nvSpPr>
        <p:spPr>
          <a:xfrm>
            <a:off x="-3" y="0"/>
            <a:ext cx="1838531" cy="262647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Economic Outlook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326C2E-51AA-5CFA-3AA0-8C784D8D4CFD}"/>
              </a:ext>
            </a:extLst>
          </p:cNvPr>
          <p:cNvSpPr txBox="1"/>
          <p:nvPr/>
        </p:nvSpPr>
        <p:spPr>
          <a:xfrm>
            <a:off x="461379" y="5934271"/>
            <a:ext cx="117408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Dentsu,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American Mindset,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Wave 55, August 2024.</a:t>
            </a:r>
          </a:p>
        </p:txBody>
      </p:sp>
      <p:pic>
        <p:nvPicPr>
          <p:cNvPr id="15" name="Picture 14">
            <a:hlinkClick r:id="rId6"/>
            <a:extLst>
              <a:ext uri="{FF2B5EF4-FFF2-40B4-BE49-F238E27FC236}">
                <a16:creationId xmlns:a16="http://schemas.microsoft.com/office/drawing/2014/main" id="{B7A0DB47-D692-B97B-17AC-CC1BCBB7CC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8F65404-8140-3939-F694-6277D137C0E8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1AE8B9-5553-C574-B86D-10F660C1D479}"/>
              </a:ext>
            </a:extLst>
          </p:cNvPr>
          <p:cNvSpPr txBox="1"/>
          <p:nvPr/>
        </p:nvSpPr>
        <p:spPr>
          <a:xfrm>
            <a:off x="10267952" y="26057"/>
            <a:ext cx="1924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economic insights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5305A05-662D-6DBC-4268-E1E674EBBFA1}"/>
              </a:ext>
            </a:extLst>
          </p:cNvPr>
          <p:cNvGraphicFramePr/>
          <p:nvPr/>
        </p:nvGraphicFramePr>
        <p:xfrm>
          <a:off x="134385" y="1764164"/>
          <a:ext cx="11923230" cy="411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B8DAD3-4C32-28F3-B799-2C8E3BCD2C0A}"/>
              </a:ext>
            </a:extLst>
          </p:cNvPr>
          <p:cNvSpPr txBox="1"/>
          <p:nvPr/>
        </p:nvSpPr>
        <p:spPr>
          <a:xfrm>
            <a:off x="0" y="1855660"/>
            <a:ext cx="12212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Rolling 3-Month Average: Sentiment About Whether the US Economy Is In a Recession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FFDF4C-1693-C4F8-A27E-8BD0F3406ACA}"/>
              </a:ext>
            </a:extLst>
          </p:cNvPr>
          <p:cNvSpPr/>
          <p:nvPr/>
        </p:nvSpPr>
        <p:spPr>
          <a:xfrm>
            <a:off x="95693" y="423162"/>
            <a:ext cx="101619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Americans remain evenly split on their beliefs around the relative health of the U.S. economy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21EF70-8321-A90B-D04C-A4E283E4FAA0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19930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77669-B222-4090-8D29-54C72AA39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22ACD2-D388-4C6C-B833-0E9DE11A92D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A48F5AB4-D1CB-4DE2-9DFF-262543685A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