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7FFD9C66_60830548.xml" ContentType="application/vnd.ms-powerpoint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3270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48789-DAFD-4389-7A87-B92CBB8A351A}" name="Reed Kiely" initials="RK" userId="S::reedk@thevab.com::768be38e-2fb5-40ce-925d-bd8e9d9e3c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F836AB-045E-4701-BC6E-0FCBAC92CE4C}" v="1" dt="2024-09-10T15:16:26.104"/>
    <p1510:client id="{D25B1E41-C05C-481C-93A7-FB8990A8D527}" v="4" dt="2024-09-10T15:14:12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2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57F836AB-045E-4701-BC6E-0FCBAC92CE4C}"/>
    <pc:docChg chg="addSld delSld modSld">
      <pc:chgData name="Dylan Breger" userId="9b3da09f-10fe-42ec-9aa5-9fa2a3e9cc20" providerId="ADAL" clId="{57F836AB-045E-4701-BC6E-0FCBAC92CE4C}" dt="2024-09-10T15:16:29.744" v="1" actId="47"/>
      <pc:docMkLst>
        <pc:docMk/>
      </pc:docMkLst>
      <pc:sldChg chg="del">
        <pc:chgData name="Dylan Breger" userId="9b3da09f-10fe-42ec-9aa5-9fa2a3e9cc20" providerId="ADAL" clId="{57F836AB-045E-4701-BC6E-0FCBAC92CE4C}" dt="2024-09-10T15:16:29.744" v="1" actId="47"/>
        <pc:sldMkLst>
          <pc:docMk/>
          <pc:sldMk cId="903760944" sldId="2147327077"/>
        </pc:sldMkLst>
      </pc:sldChg>
      <pc:sldChg chg="add">
        <pc:chgData name="Dylan Breger" userId="9b3da09f-10fe-42ec-9aa5-9fa2a3e9cc20" providerId="ADAL" clId="{57F836AB-045E-4701-BC6E-0FCBAC92CE4C}" dt="2024-09-10T15:16:26.100" v="0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D25B1E41-C05C-481C-93A7-FB8990A8D527}"/>
    <pc:docChg chg="custSel addSld delSld modSld">
      <pc:chgData name="Dylan Breger" userId="9b3da09f-10fe-42ec-9aa5-9fa2a3e9cc20" providerId="ADAL" clId="{D25B1E41-C05C-481C-93A7-FB8990A8D527}" dt="2024-09-10T15:14:16.695" v="7" actId="47"/>
      <pc:docMkLst>
        <pc:docMk/>
      </pc:docMkLst>
      <pc:sldChg chg="addSp delSp modSp new del mod">
        <pc:chgData name="Dylan Breger" userId="9b3da09f-10fe-42ec-9aa5-9fa2a3e9cc20" providerId="ADAL" clId="{D25B1E41-C05C-481C-93A7-FB8990A8D527}" dt="2024-09-10T15:14:16.695" v="7" actId="47"/>
        <pc:sldMkLst>
          <pc:docMk/>
          <pc:sldMk cId="3924261391" sldId="256"/>
        </pc:sldMkLst>
        <pc:graphicFrameChg chg="add 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4" creationId="{16F165D6-1448-FEEC-3C75-1645E6247FD2}"/>
          </ac:graphicFrameMkLst>
        </pc:graphicFrameChg>
        <pc:graphicFrameChg chg="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5" creationId="{137B219F-0F42-A227-1847-06AB2789278B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7.024" v="5" actId="478"/>
          <ac:graphicFrameMkLst>
            <pc:docMk/>
            <pc:sldMk cId="3924261391" sldId="256"/>
            <ac:graphicFrameMk id="6" creationId="{69567C38-9FCB-1FC9-30B5-E4E34F06725F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4.425" v="4" actId="478"/>
          <ac:graphicFrameMkLst>
            <pc:docMk/>
            <pc:sldMk cId="3924261391" sldId="256"/>
            <ac:graphicFrameMk id="7" creationId="{8DEC4E1A-84C7-F078-A9A5-73E6115B090E}"/>
          </ac:graphicFrameMkLst>
        </pc:graphicFrameChg>
      </pc:sldChg>
      <pc:sldChg chg="add">
        <pc:chgData name="Dylan Breger" userId="9b3da09f-10fe-42ec-9aa5-9fa2a3e9cc20" providerId="ADAL" clId="{D25B1E41-C05C-481C-93A7-FB8990A8D527}" dt="2024-09-10T15:14:12.708" v="6"/>
        <pc:sldMkLst>
          <pc:docMk/>
          <pc:sldMk cId="903760944" sldId="214732707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58493673019365"/>
          <c:y val="6.0035841423083332E-2"/>
          <c:w val="0.75222758936020129"/>
          <c:h val="0.865822802647678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The economy is already in a recession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0.28000000000000003</c:v>
                </c:pt>
                <c:pt idx="2">
                  <c:v>0.28999999999999998</c:v>
                </c:pt>
                <c:pt idx="3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93-49F5-9B6C-5A75D5037F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The economy is at the beginning of a recession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0.22</c:v>
                </c:pt>
                <c:pt idx="1">
                  <c:v>0.23</c:v>
                </c:pt>
                <c:pt idx="2">
                  <c:v>0.22</c:v>
                </c:pt>
                <c:pt idx="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93-49F5-9B6C-5A75D5037F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The economy is experiencing a downturn, but not a recession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0.37</c:v>
                </c:pt>
                <c:pt idx="1">
                  <c:v>0.38</c:v>
                </c:pt>
                <c:pt idx="2">
                  <c:v>0.37</c:v>
                </c:pt>
                <c:pt idx="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93-49F5-9B6C-5A75D5037F9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The economy is doing just fine</c:v>
                </c:pt>
              </c:strCache>
            </c:strRef>
          </c:tx>
          <c:spPr>
            <a:solidFill>
              <a:srgbClr val="1F1A6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0.13</c:v>
                </c:pt>
                <c:pt idx="1">
                  <c:v>0.12</c:v>
                </c:pt>
                <c:pt idx="2">
                  <c:v>0.11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93-49F5-9B6C-5A75D5037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9010768"/>
        <c:axId val="949007408"/>
      </c:barChart>
      <c:catAx>
        <c:axId val="94901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949007408"/>
        <c:crosses val="autoZero"/>
        <c:auto val="1"/>
        <c:lblAlgn val="ctr"/>
        <c:lblOffset val="100"/>
        <c:noMultiLvlLbl val="0"/>
      </c:catAx>
      <c:valAx>
        <c:axId val="9490074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4901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9.3749999999999997E-3"/>
          <c:y val="0.19530174143834117"/>
          <c:w val="0.21148350566946841"/>
          <c:h val="0.739981311535631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F1A62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7FFD9C66_6083054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C71F5E5-FCC8-4B74-B8ED-831E1E4828B4}" authorId="{A5C48789-DAFD-4389-7A87-B92CBB8A351A}" created="2024-09-05T13:25:18.838">
    <pc:sldMkLst xmlns:pc="http://schemas.microsoft.com/office/powerpoint/2013/main/command">
      <pc:docMk/>
      <pc:sldMk cId="1619199304" sldId="2147327078"/>
    </pc:sldMkLst>
    <p188:txBody>
      <a:bodyPr/>
      <a:lstStyle/>
      <a:p>
        <a:r>
          <a:rPr lang="en-US"/>
          <a:t>Dylan: This slide replaces existing LP slide. Economic  Trends - “Rolling 3-Month Average: Outlook on the Economic Environment - Data from Dentsu's Consumer Navigator”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F90C0-CFEA-4C0F-9963-3178266E520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EB01-4C08-4C41-BAF2-5CA4BCED5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52723-75D9-4A00-BF8B-17AB3D2FE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05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AA47-5202-9996-06E2-B087C226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B90FB-9718-D43A-9258-421DDD479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C9B0-82BF-4E17-F85E-FD08DC46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1087-3A6E-637B-EEA8-CE740F58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7EA7-8C10-1A7B-2A7C-3AA932D9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E461-2894-91A3-BA81-4A610558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9B25C-6BAF-274B-F340-4A872832B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CA535-CEF5-1ADD-324E-8931D1FB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283B-1FB1-41FC-C696-2C80BF2C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F449-ACBE-331C-5D99-48A41889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01025-17F9-A777-5363-D4783C9CA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AA8F9-8A50-0A1F-013E-7AE3E351D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B039-6411-3C33-E86F-17BC0AAF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737B-744D-DCB0-315C-5447957E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2429-FF23-08CD-CD4D-1A2CCD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6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FBA9-D216-2054-B9DB-5AA3D584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634B-AE9D-8DB6-8964-28F93F23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E539B-62C6-C002-65A8-B150BE44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E247-CFD8-5F02-2A9C-B9385AAF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C5BDC-81C7-7CA1-2E43-A7F204DA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A868-9B21-8542-6A34-9BEF0CFB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B8A6A-D8BF-89E8-7151-9442B722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0376-80BB-0E53-2065-805704D8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C087-35BE-293B-ADAE-E83DDF7E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D80E-2345-84CC-209A-B24C3466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6C52-DB92-6FF5-6FA6-4D037C13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68040-CFEF-749D-BD70-CBCA51D2A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FCA01-20EE-FCDF-49B2-BC24B818E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E5B2F-7DBB-44AC-CC3F-915A2079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1819E-2AE4-5B4E-E13A-A32A0839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4B74-2EC6-DE2F-E895-396C60A8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FD60-F4A2-8EC8-0FF7-026AA3A9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FFBD-F6BB-D367-A32E-FCFAADF7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5A8B4-E7C5-B3BF-C047-94EAC9B7D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8D356-3EC8-9042-1C2A-E280A4C96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9EF14-A7B4-492B-0C2A-42BCFEC1B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E800D-7B6F-D9EC-9E20-B1C68924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167F1B-2411-0836-F433-32A0594A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24AF7-90AD-F3E6-8184-ECE56185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B2D6-5E0A-E98E-4D7E-7534B1BC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F3624-C791-2D39-1BDC-441B1D1E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303CA-BC80-C386-4180-70EB664E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157F-4D21-BCF8-DE08-4D35E038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5527-C1A4-BBA7-630D-7977E517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74538-792C-9536-100C-E30AD55B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0355E-58FB-D8AD-3282-6707E241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E19F-4740-635D-2CC5-D8C2EFA0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1D02-3BCD-A909-22BF-09E29CDE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70ED4-DA8A-059B-AEEC-C7C390176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5BBC8-65E1-DFF3-8AB9-1CF5FCE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68A6-2AE5-2E4B-4AFA-322287DF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EC22F-C310-DB19-1271-DC100D02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A425-7B79-1BE0-9240-B2F679A5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AFAB-B083-150B-A0A7-96DCF3CCD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3CD7B-2226-8B75-F6F7-EE27FECBF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692A9-1894-0CB3-C828-75E051AD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DF28B-36CE-2398-03F0-822FA226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8DB25-5B74-656C-7BDB-BFAFE050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15114-272B-D5A0-8AF6-EE2F8C23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4330E-17FD-55AA-5C52-82B80D34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04D23-DE1C-66BF-7E0C-A231689AB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4154-ECD0-2E9E-953B-9D2D51BE5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8AB1-1CF1-7C76-69BB-9EEA33075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microsoft.com/office/2018/10/relationships/comments" Target="../comments/modernComment_7FFD9C66_60830548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signin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www.dentsu.com/us/en/navigator" TargetMode="External"/><Relationship Id="rId9" Type="http://schemas.openxmlformats.org/officeDocument/2006/relationships/hyperlink" Target="https://thevab.com/insigh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D09554-EEA1-9459-48A4-95A48704DA29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BC4F1F-16EF-BE7A-DC00-2B1CFEB1EF6C}"/>
              </a:ext>
            </a:extLst>
          </p:cNvPr>
          <p:cNvSpPr txBox="1">
            <a:spLocks/>
          </p:cNvSpPr>
          <p:nvPr/>
        </p:nvSpPr>
        <p:spPr>
          <a:xfrm>
            <a:off x="10269" y="616097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see more on </a:t>
            </a:r>
            <a:r>
              <a:rPr kumimoji="0" lang="en-US" sz="1200" b="1" i="1" u="none" strike="noStrike" kern="1200" cap="none" spc="0" normalizeH="0" baseline="0" noProof="0" err="1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Dentsu’s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‘Consumer Navigator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7956CA-12FE-5D2B-C9E4-D82F75338A2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07893"/>
            <a:ext cx="11708793" cy="3501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81B71F7-010E-667D-A48A-A43DFBAF43B2}"/>
              </a:ext>
            </a:extLst>
          </p:cNvPr>
          <p:cNvSpPr/>
          <p:nvPr/>
        </p:nvSpPr>
        <p:spPr>
          <a:xfrm>
            <a:off x="-3" y="0"/>
            <a:ext cx="1838531" cy="262647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U.S. Economic Outlook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326C2E-51AA-5CFA-3AA0-8C784D8D4CFD}"/>
              </a:ext>
            </a:extLst>
          </p:cNvPr>
          <p:cNvSpPr txBox="1"/>
          <p:nvPr/>
        </p:nvSpPr>
        <p:spPr>
          <a:xfrm>
            <a:off x="461379" y="5934271"/>
            <a:ext cx="117408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Dentsu,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Consumer Navigator – American Mindset,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Wave 55, August 2024.</a:t>
            </a:r>
          </a:p>
        </p:txBody>
      </p:sp>
      <p:pic>
        <p:nvPicPr>
          <p:cNvPr id="15" name="Picture 14">
            <a:hlinkClick r:id="rId6"/>
            <a:extLst>
              <a:ext uri="{FF2B5EF4-FFF2-40B4-BE49-F238E27FC236}">
                <a16:creationId xmlns:a16="http://schemas.microsoft.com/office/drawing/2014/main" id="{B7A0DB47-D692-B97B-17AC-CC1BCBB7C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8F65404-8140-3939-F694-6277D137C0E8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1AE8B9-5553-C574-B86D-10F660C1D479}"/>
              </a:ext>
            </a:extLst>
          </p:cNvPr>
          <p:cNvSpPr txBox="1"/>
          <p:nvPr/>
        </p:nvSpPr>
        <p:spPr>
          <a:xfrm>
            <a:off x="10267952" y="26057"/>
            <a:ext cx="1924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economic insights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5305A05-662D-6DBC-4268-E1E674EBBFA1}"/>
              </a:ext>
            </a:extLst>
          </p:cNvPr>
          <p:cNvGraphicFramePr/>
          <p:nvPr/>
        </p:nvGraphicFramePr>
        <p:xfrm>
          <a:off x="134385" y="1764164"/>
          <a:ext cx="11923230" cy="411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4B8DAD3-4C32-28F3-B799-2C8E3BCD2C0A}"/>
              </a:ext>
            </a:extLst>
          </p:cNvPr>
          <p:cNvSpPr txBox="1"/>
          <p:nvPr/>
        </p:nvSpPr>
        <p:spPr>
          <a:xfrm>
            <a:off x="0" y="1855660"/>
            <a:ext cx="12212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Rolling 3-Month Average: Sentiment About Whether the US Economy Is In a Recession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FFDF4C-1693-C4F8-A27E-8BD0F3406ACA}"/>
              </a:ext>
            </a:extLst>
          </p:cNvPr>
          <p:cNvSpPr/>
          <p:nvPr/>
        </p:nvSpPr>
        <p:spPr>
          <a:xfrm>
            <a:off x="95693" y="423162"/>
            <a:ext cx="101619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Americans remain evenly split on their beliefs around the relative health of the U.S. economy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21EF70-8321-A90B-D04C-A4E283E4FAA0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19930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77669-B222-4090-8D29-54C72AA39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22ACD2-D388-4C6C-B833-0E9DE11A92DD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3.xml><?xml version="1.0" encoding="utf-8"?>
<ds:datastoreItem xmlns:ds="http://schemas.openxmlformats.org/officeDocument/2006/customXml" ds:itemID="{A48F5AB4-D1CB-4DE2-9DFF-262543685A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2024-09-10T15:13:48Z</dcterms:created>
  <dcterms:modified xsi:type="dcterms:W3CDTF">2024-09-10T15:16:30Z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