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764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5B7284-086C-4799-A0BA-E0466DC200CC}" v="1" dt="2024-09-10T15:18:12.035"/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  <pc:docChgLst>
    <pc:chgData name="Dylan Breger" userId="9b3da09f-10fe-42ec-9aa5-9fa2a3e9cc20" providerId="ADAL" clId="{365B7284-086C-4799-A0BA-E0466DC200CC}"/>
    <pc:docChg chg="addSld delSld modSld">
      <pc:chgData name="Dylan Breger" userId="9b3da09f-10fe-42ec-9aa5-9fa2a3e9cc20" providerId="ADAL" clId="{365B7284-086C-4799-A0BA-E0466DC200CC}" dt="2024-09-10T15:18:12.972" v="1" actId="47"/>
      <pc:docMkLst>
        <pc:docMk/>
      </pc:docMkLst>
      <pc:sldChg chg="del">
        <pc:chgData name="Dylan Breger" userId="9b3da09f-10fe-42ec-9aa5-9fa2a3e9cc20" providerId="ADAL" clId="{365B7284-086C-4799-A0BA-E0466DC200CC}" dt="2024-09-10T15:18:12.972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365B7284-086C-4799-A0BA-E0466DC200CC}" dt="2024-09-10T15:18:12.035" v="0"/>
        <pc:sldMkLst>
          <pc:docMk/>
          <pc:sldMk cId="632670742" sldId="214737644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96118336439623"/>
          <c:y val="0"/>
          <c:w val="0.5229648210492060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Economic climate</c:v>
                </c:pt>
                <c:pt idx="1">
                  <c:v>Corporate financial performance</c:v>
                </c:pt>
                <c:pt idx="2">
                  <c:v>Customer demand &amp; intention</c:v>
                </c:pt>
                <c:pt idx="3">
                  <c:v>Business outlook</c:v>
                </c:pt>
                <c:pt idx="4">
                  <c:v>Market sentiment &amp; disruption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0.42</c:v>
                </c:pt>
                <c:pt idx="1">
                  <c:v>0.41</c:v>
                </c:pt>
                <c:pt idx="2">
                  <c:v>0.39</c:v>
                </c:pt>
                <c:pt idx="3">
                  <c:v>0.34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5F-458E-8C02-9AF5A5312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4676016"/>
        <c:axId val="194667376"/>
      </c:barChart>
      <c:catAx>
        <c:axId val="194676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4667376"/>
        <c:crosses val="autoZero"/>
        <c:auto val="1"/>
        <c:lblAlgn val="ctr"/>
        <c:lblOffset val="100"/>
        <c:noMultiLvlLbl val="0"/>
      </c:catAx>
      <c:valAx>
        <c:axId val="194667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467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B1464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80142152569182"/>
          <c:y val="0"/>
          <c:w val="0.5076565325571681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922964581631444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5F-4FFA-B4A1-F4F22D275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Corporate financial performance</c:v>
                </c:pt>
                <c:pt idx="1">
                  <c:v>Customer demand &amp; intention</c:v>
                </c:pt>
                <c:pt idx="2">
                  <c:v>Economic climate</c:v>
                </c:pt>
                <c:pt idx="3">
                  <c:v>Consumer spending &amp; optimism</c:v>
                </c:pt>
                <c:pt idx="4">
                  <c:v>Market sentiment &amp; disruption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0.53</c:v>
                </c:pt>
                <c:pt idx="1">
                  <c:v>0.42</c:v>
                </c:pt>
                <c:pt idx="2">
                  <c:v>0.41</c:v>
                </c:pt>
                <c:pt idx="3">
                  <c:v>0.36</c:v>
                </c:pt>
                <c:pt idx="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F-4FFA-B4A1-F4F22D275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4676016"/>
        <c:axId val="194667376"/>
      </c:barChart>
      <c:catAx>
        <c:axId val="194676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4667376"/>
        <c:crosses val="autoZero"/>
        <c:auto val="1"/>
        <c:lblAlgn val="ctr"/>
        <c:lblOffset val="100"/>
        <c:noMultiLvlLbl val="0"/>
      </c:catAx>
      <c:valAx>
        <c:axId val="194667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467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B1464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804D96D-4206-A922-72C4-F4CACB7BD08D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F9EF30-C2B2-8154-75B6-72BEAF3DA882}"/>
              </a:ext>
            </a:extLst>
          </p:cNvPr>
          <p:cNvSpPr txBox="1"/>
          <p:nvPr/>
        </p:nvSpPr>
        <p:spPr>
          <a:xfrm>
            <a:off x="390617" y="6318936"/>
            <a:ext cx="11538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CMO Council vis EMARKETER, </a:t>
            </a:r>
            <a:r>
              <a:rPr lang="en-US" sz="900">
                <a:solidFill>
                  <a:srgbClr val="1B1464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‘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CMO Intentions 2024: Fueling </a:t>
            </a:r>
            <a:r>
              <a:rPr kumimoji="0" lang="en-US" sz="9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Martech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Innovation Through AI" in partnership with Zeta Global, May 23, 2024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CF224F-7DB1-EF59-F7BB-B7377C57E377}"/>
              </a:ext>
            </a:extLst>
          </p:cNvPr>
          <p:cNvSpPr/>
          <p:nvPr/>
        </p:nvSpPr>
        <p:spPr>
          <a:xfrm>
            <a:off x="-1" y="0"/>
            <a:ext cx="2889116" cy="30823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CMOs: What Impacts Marketing Plans?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5E4015-A426-0040-BA89-2DF7D81847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F8111CB-553F-E843-3BF4-3C8ECB1688C0}"/>
              </a:ext>
            </a:extLst>
          </p:cNvPr>
          <p:cNvSpPr txBox="1"/>
          <p:nvPr/>
        </p:nvSpPr>
        <p:spPr>
          <a:xfrm>
            <a:off x="10233660" y="26057"/>
            <a:ext cx="199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marketing strategy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21" name="Picture 2">
            <a:hlinkClick r:id="rId3"/>
            <a:extLst>
              <a:ext uri="{FF2B5EF4-FFF2-40B4-BE49-F238E27FC236}">
                <a16:creationId xmlns:a16="http://schemas.microsoft.com/office/drawing/2014/main" id="{81D896D6-1339-7152-740F-34C8373D1F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8768B5A-4D16-2E6D-9C3D-AC3CEDAB6B81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7C8E07-3126-3C25-AD8F-CED21B3B6AE3}"/>
              </a:ext>
            </a:extLst>
          </p:cNvPr>
          <p:cNvSpPr txBox="1"/>
          <p:nvPr/>
        </p:nvSpPr>
        <p:spPr>
          <a:xfrm>
            <a:off x="-3" y="1707193"/>
            <a:ext cx="121704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Factors most likely to impact marketing planning and spending</a:t>
            </a:r>
          </a:p>
          <a:p>
            <a:pPr algn="ctr"/>
            <a:r>
              <a:rPr lang="en-US" sz="14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Q1 2024</a:t>
            </a:r>
            <a:endParaRPr lang="en-US" sz="1600">
              <a:solidFill>
                <a:srgbClr val="1B1464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EEFB2CC-E02B-1D35-F955-73AE2F71FD08}"/>
              </a:ext>
            </a:extLst>
          </p:cNvPr>
          <p:cNvGraphicFramePr/>
          <p:nvPr/>
        </p:nvGraphicFramePr>
        <p:xfrm>
          <a:off x="6238773" y="2857500"/>
          <a:ext cx="5848927" cy="310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C3BB75D-34F1-D5AB-C3D2-4E26E8F2F9E1}"/>
              </a:ext>
            </a:extLst>
          </p:cNvPr>
          <p:cNvGraphicFramePr/>
          <p:nvPr/>
        </p:nvGraphicFramePr>
        <p:xfrm>
          <a:off x="107373" y="2857500"/>
          <a:ext cx="5848927" cy="310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5D9C80-0FA5-6806-ACFD-B697948FE61E}"/>
              </a:ext>
            </a:extLst>
          </p:cNvPr>
          <p:cNvSpPr txBox="1"/>
          <p:nvPr/>
        </p:nvSpPr>
        <p:spPr>
          <a:xfrm>
            <a:off x="1" y="2342193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% of B2C CMO respondents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BB82D2-5493-EDC0-A3DE-0D9115590FDA}"/>
              </a:ext>
            </a:extLst>
          </p:cNvPr>
          <p:cNvSpPr txBox="1"/>
          <p:nvPr/>
        </p:nvSpPr>
        <p:spPr>
          <a:xfrm>
            <a:off x="6096000" y="2342193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% of B2B CMO respondents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254286-2FEE-F240-A88B-B76E92709BB1}"/>
              </a:ext>
            </a:extLst>
          </p:cNvPr>
          <p:cNvCxnSpPr>
            <a:stCxn id="8" idx="1"/>
          </p:cNvCxnSpPr>
          <p:nvPr/>
        </p:nvCxnSpPr>
        <p:spPr>
          <a:xfrm>
            <a:off x="6096000" y="2511470"/>
            <a:ext cx="0" cy="3620708"/>
          </a:xfrm>
          <a:prstGeom prst="line">
            <a:avLst/>
          </a:prstGeom>
          <a:ln w="28575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F180EA7-E542-8EE0-4E0A-E4742B825D32}"/>
              </a:ext>
            </a:extLst>
          </p:cNvPr>
          <p:cNvSpPr/>
          <p:nvPr/>
        </p:nvSpPr>
        <p:spPr>
          <a:xfrm>
            <a:off x="95693" y="423162"/>
            <a:ext cx="101619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Financial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performance, economic climate and customer demand are major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influences on marketing plans for CMOs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304C48-D155-C30D-4B39-0290E890383E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70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C200EDC-8080-4702-843F-818953E24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B44B5A-849E-40B8-BA74-6EE05D5AE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953A2C-BBA6-47BE-B63B-1FEDFD063203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