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14737645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5C48789-DAFD-4389-7A87-B92CBB8A351A}" name="Reed Kiely" initials="RK" userId="S::reedk@thevab.com::768be38e-2fb5-40ce-925d-bd8e9d9e3c3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A59414-45EE-4594-9042-1F2DC2AFE4A5}" v="1" dt="2024-09-10T15:17:57.455"/>
    <p1510:client id="{D25B1E41-C05C-481C-93A7-FB8990A8D527}" v="4" dt="2024-09-10T15:14:12.7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61A59414-45EE-4594-9042-1F2DC2AFE4A5}"/>
    <pc:docChg chg="addSld delSld modSld">
      <pc:chgData name="Dylan Breger" userId="9b3da09f-10fe-42ec-9aa5-9fa2a3e9cc20" providerId="ADAL" clId="{61A59414-45EE-4594-9042-1F2DC2AFE4A5}" dt="2024-09-10T15:18:02.624" v="1" actId="47"/>
      <pc:docMkLst>
        <pc:docMk/>
      </pc:docMkLst>
      <pc:sldChg chg="del">
        <pc:chgData name="Dylan Breger" userId="9b3da09f-10fe-42ec-9aa5-9fa2a3e9cc20" providerId="ADAL" clId="{61A59414-45EE-4594-9042-1F2DC2AFE4A5}" dt="2024-09-10T15:18:02.624" v="1" actId="47"/>
        <pc:sldMkLst>
          <pc:docMk/>
          <pc:sldMk cId="903760944" sldId="2147327077"/>
        </pc:sldMkLst>
      </pc:sldChg>
      <pc:sldChg chg="add">
        <pc:chgData name="Dylan Breger" userId="9b3da09f-10fe-42ec-9aa5-9fa2a3e9cc20" providerId="ADAL" clId="{61A59414-45EE-4594-9042-1F2DC2AFE4A5}" dt="2024-09-10T15:17:57.453" v="0"/>
        <pc:sldMkLst>
          <pc:docMk/>
          <pc:sldMk cId="2837596474" sldId="2147376454"/>
        </pc:sldMkLst>
      </pc:sldChg>
    </pc:docChg>
  </pc:docChgLst>
  <pc:docChgLst>
    <pc:chgData name="Dylan Breger" userId="9b3da09f-10fe-42ec-9aa5-9fa2a3e9cc20" providerId="ADAL" clId="{D25B1E41-C05C-481C-93A7-FB8990A8D527}"/>
    <pc:docChg chg="custSel addSld delSld modSld">
      <pc:chgData name="Dylan Breger" userId="9b3da09f-10fe-42ec-9aa5-9fa2a3e9cc20" providerId="ADAL" clId="{D25B1E41-C05C-481C-93A7-FB8990A8D527}" dt="2024-09-10T15:14:16.695" v="7" actId="47"/>
      <pc:docMkLst>
        <pc:docMk/>
      </pc:docMkLst>
      <pc:sldChg chg="addSp delSp modSp new del mod">
        <pc:chgData name="Dylan Breger" userId="9b3da09f-10fe-42ec-9aa5-9fa2a3e9cc20" providerId="ADAL" clId="{D25B1E41-C05C-481C-93A7-FB8990A8D527}" dt="2024-09-10T15:14:16.695" v="7" actId="47"/>
        <pc:sldMkLst>
          <pc:docMk/>
          <pc:sldMk cId="3924261391" sldId="256"/>
        </pc:sldMkLst>
        <pc:graphicFrameChg chg="add 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4" creationId="{16F165D6-1448-FEEC-3C75-1645E6247FD2}"/>
          </ac:graphicFrameMkLst>
        </pc:graphicFrameChg>
        <pc:graphicFrameChg chg="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5" creationId="{137B219F-0F42-A227-1847-06AB2789278B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7.024" v="5" actId="478"/>
          <ac:graphicFrameMkLst>
            <pc:docMk/>
            <pc:sldMk cId="3924261391" sldId="256"/>
            <ac:graphicFrameMk id="6" creationId="{69567C38-9FCB-1FC9-30B5-E4E34F06725F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4.425" v="4" actId="478"/>
          <ac:graphicFrameMkLst>
            <pc:docMk/>
            <pc:sldMk cId="3924261391" sldId="256"/>
            <ac:graphicFrameMk id="7" creationId="{8DEC4E1A-84C7-F078-A9A5-73E6115B090E}"/>
          </ac:graphicFrameMkLst>
        </pc:graphicFrameChg>
      </pc:sldChg>
      <pc:sldChg chg="add">
        <pc:chgData name="Dylan Breger" userId="9b3da09f-10fe-42ec-9aa5-9fa2a3e9cc20" providerId="ADAL" clId="{D25B1E41-C05C-481C-93A7-FB8990A8D527}" dt="2024-09-10T15:14:12.708" v="6"/>
        <pc:sldMkLst>
          <pc:docMk/>
          <pc:sldMk cId="903760944" sldId="214732707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447039536462123"/>
          <c:y val="4.3754108459391698E-2"/>
          <c:w val="0.64902753604147145"/>
          <c:h val="0.921445026353183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ACBDC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8EC-4FD9-94EE-5EE18BC3022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Black Friday</c:v>
                </c:pt>
                <c:pt idx="1">
                  <c:v>Cyber Week</c:v>
                </c:pt>
                <c:pt idx="2">
                  <c:v>Super Saturday</c:v>
                </c:pt>
                <c:pt idx="3">
                  <c:v>Small Business Saturday</c:v>
                </c:pt>
                <c:pt idx="4">
                  <c:v>Giving Tuesday</c:v>
                </c:pt>
                <c:pt idx="5">
                  <c:v>Green Monday</c:v>
                </c:pt>
                <c:pt idx="6">
                  <c:v>None of the above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0.56000000000000005</c:v>
                </c:pt>
                <c:pt idx="1">
                  <c:v>0.39</c:v>
                </c:pt>
                <c:pt idx="2">
                  <c:v>0.24</c:v>
                </c:pt>
                <c:pt idx="3">
                  <c:v>0.21</c:v>
                </c:pt>
                <c:pt idx="4">
                  <c:v>0.14000000000000001</c:v>
                </c:pt>
                <c:pt idx="5">
                  <c:v>0.13</c:v>
                </c:pt>
                <c:pt idx="6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EC-4FD9-94EE-5EE18BC302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194676016"/>
        <c:axId val="194667376"/>
      </c:barChart>
      <c:catAx>
        <c:axId val="1946760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94667376"/>
        <c:crosses val="autoZero"/>
        <c:auto val="1"/>
        <c:lblAlgn val="ctr"/>
        <c:lblOffset val="100"/>
        <c:noMultiLvlLbl val="0"/>
      </c:catAx>
      <c:valAx>
        <c:axId val="19466737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94676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B1464"/>
          </a:solidFill>
          <a:latin typeface="Helvetica" panose="020B0604020202020204" pitchFamily="34" charset="0"/>
          <a:cs typeface="Helvetica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AA47-5202-9996-06E2-B087C226C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7B90FB-9718-D43A-9258-421DDD479E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FC9B0-82BF-4E17-F85E-FD08DC46E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41087-3A6E-637B-EEA8-CE740F58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A7EA7-8C10-1A7B-2A7C-3AA932D9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8E461-2894-91A3-BA81-4A6105581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D9B25C-6BAF-274B-F340-4A872832B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CA535-CEF5-1ADD-324E-8931D1FB7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283B-1FB1-41FC-C696-2C80BF2C0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CF449-ACBE-331C-5D99-48A418893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9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101025-17F9-A777-5363-D4783C9CA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AA8F9-8A50-0A1F-013E-7AE3E351D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B039-6411-3C33-E86F-17BC0AAF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B737B-744D-DCB0-315C-5447957E0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B2429-FF23-08CD-CD4D-1A2CCD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6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3FBA9-D216-2054-B9DB-5AA3D584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6634B-AE9D-8DB6-8964-28F93F239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E539B-62C6-C002-65A8-B150BE44F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DE247-CFD8-5F02-2A9C-B9385AAF5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C5BDC-81C7-7CA1-2E43-A7F204DA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7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2A868-9B21-8542-6A34-9BEF0CFB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B8A6A-D8BF-89E8-7151-9442B7228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E0376-80BB-0E53-2065-805704D8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9C087-35BE-293B-ADAE-E83DDF7E4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3D80E-2345-84CC-209A-B24C3466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7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26C52-DB92-6FF5-6FA6-4D037C13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68040-CFEF-749D-BD70-CBCA51D2A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FCA01-20EE-FCDF-49B2-BC24B818E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E5B2F-7DBB-44AC-CC3F-915A20797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1819E-2AE4-5B4E-E13A-A32A0839D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C4B74-2EC6-DE2F-E895-396C60A8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4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BFD60-F4A2-8EC8-0FF7-026AA3A93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FFFBD-F6BB-D367-A32E-FCFAADF75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5A8B4-E7C5-B3BF-C047-94EAC9B7D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8D356-3EC8-9042-1C2A-E280A4C96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9EF14-A7B4-492B-0C2A-42BCFEC1B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9E800D-7B6F-D9EC-9E20-B1C689241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167F1B-2411-0836-F433-32A0594A6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724AF7-90AD-F3E6-8184-ECE561858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3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8B2D6-5E0A-E98E-4D7E-7534B1BC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0F3624-C791-2D39-1BDC-441B1D1E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8303CA-BC80-C386-4180-70EB664EA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3157F-4D21-BCF8-DE08-4D35E038C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8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5D5527-C1A4-BBA7-630D-7977E517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774538-792C-9536-100C-E30AD55BF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0355E-58FB-D8AD-3282-6707E241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8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FE19F-4740-635D-2CC5-D8C2EFA0A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01D02-3BCD-A909-22BF-09E29CDE8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E70ED4-DA8A-059B-AEEC-C7C390176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5BBC8-65E1-DFF3-8AB9-1CF5FCED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E68A6-2AE5-2E4B-4AFA-322287DF4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EC22F-C310-DB19-1271-DC100D02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7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1A425-7B79-1BE0-9240-B2F679A59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D4AFAB-B083-150B-A0A7-96DCF3CCD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3CD7B-2226-8B75-F6F7-EE27FECBF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692A9-1894-0CB3-C828-75E051ADB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DF28B-36CE-2398-03F0-822FA226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8DB25-5B74-656C-7BDB-BFAFE050B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1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F15114-272B-D5A0-8AF6-EE2F8C23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4330E-17FD-55AA-5C52-82B80D34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04D23-DE1C-66BF-7E0C-A231689AB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54154-ECD0-2E9E-953B-9D2D51BE5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68AB1-1CF1-7C76-69BB-9EEA330756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4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7" Type="http://schemas.openxmlformats.org/officeDocument/2006/relationships/hyperlink" Target="https://thevab.com/insight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dentsu.com/us/en/navigator" TargetMode="Externa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6D5C0F-7552-E0D4-5507-40096B4B6280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04EEAC-A9F0-3B0E-6C85-452F80C5E4D6}"/>
              </a:ext>
            </a:extLst>
          </p:cNvPr>
          <p:cNvSpPr/>
          <p:nvPr/>
        </p:nvSpPr>
        <p:spPr>
          <a:xfrm>
            <a:off x="0" y="0"/>
            <a:ext cx="3044758" cy="252919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Holiday: Most Popular Days for Shopping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D1656D9-C09A-305C-2F0B-C1F1BEDF75C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1815004-A80E-F102-E7A2-98952E1398E0}"/>
              </a:ext>
            </a:extLst>
          </p:cNvPr>
          <p:cNvSpPr txBox="1"/>
          <p:nvPr/>
        </p:nvSpPr>
        <p:spPr>
          <a:xfrm>
            <a:off x="10233660" y="26057"/>
            <a:ext cx="199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holiday insights</a:t>
            </a:r>
          </a:p>
        </p:txBody>
      </p:sp>
      <p:pic>
        <p:nvPicPr>
          <p:cNvPr id="11" name="Picture 2">
            <a:hlinkClick r:id="rId3"/>
            <a:extLst>
              <a:ext uri="{FF2B5EF4-FFF2-40B4-BE49-F238E27FC236}">
                <a16:creationId xmlns:a16="http://schemas.microsoft.com/office/drawing/2014/main" id="{20628912-475A-7061-7815-340C6DE60C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0FFAA75-8873-7D8B-AA7A-987DA4573B29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6B815F3D-3E32-1902-80B4-19F3153A0A74}"/>
              </a:ext>
            </a:extLst>
          </p:cNvPr>
          <p:cNvGraphicFramePr/>
          <p:nvPr/>
        </p:nvGraphicFramePr>
        <p:xfrm>
          <a:off x="680607" y="2219151"/>
          <a:ext cx="10830787" cy="3701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6D71F2D-B1EB-A81A-3EB2-18726620F4FC}"/>
              </a:ext>
            </a:extLst>
          </p:cNvPr>
          <p:cNvSpPr txBox="1"/>
          <p:nvPr/>
        </p:nvSpPr>
        <p:spPr>
          <a:xfrm>
            <a:off x="-3" y="1821493"/>
            <a:ext cx="121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Time Periods Consumers Typically Shop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A5B0A3C-AEB0-9A3F-33CD-9B338214BC6B}"/>
              </a:ext>
            </a:extLst>
          </p:cNvPr>
          <p:cNvSpPr txBox="1">
            <a:spLocks/>
          </p:cNvSpPr>
          <p:nvPr/>
        </p:nvSpPr>
        <p:spPr>
          <a:xfrm>
            <a:off x="10269" y="616097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see more on </a:t>
            </a:r>
            <a:r>
              <a:rPr kumimoji="0" lang="en-US" sz="1200" b="1" i="1" u="none" strike="noStrike" kern="1200" cap="none" spc="0" normalizeH="0" baseline="0" noProof="0" err="1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Dentsu’s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‘Consumer Navigator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92F3E2D-2229-C162-C004-3D3FF51A96C7}"/>
              </a:ext>
            </a:extLst>
          </p:cNvPr>
          <p:cNvSpPr txBox="1"/>
          <p:nvPr/>
        </p:nvSpPr>
        <p:spPr>
          <a:xfrm>
            <a:off x="461379" y="5934271"/>
            <a:ext cx="117408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</a:t>
            </a:r>
            <a:r>
              <a:rPr kumimoji="0" lang="en-US" sz="800" b="0" i="0" u="none" strike="noStrike" kern="1200" cap="none" spc="0" normalizeH="0" baseline="0" noProof="0" err="1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Dentsu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‘Consumer Navigator – Holiday Shopping 2024’, August 2024.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6466A28-7B3B-CAAB-3D06-6290E4A7D009}"/>
              </a:ext>
            </a:extLst>
          </p:cNvPr>
          <p:cNvSpPr/>
          <p:nvPr/>
        </p:nvSpPr>
        <p:spPr>
          <a:xfrm>
            <a:off x="95693" y="423162"/>
            <a:ext cx="1016199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Black Friday and ‘Cyber Week’ are the most popular days for holiday shopping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A86824-AE88-8866-73A8-33F35408C77C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596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4A49B7-88B0-460F-9EDE-E92257B9E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5D582B-D477-48B0-8DB7-DE2218E52673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customXml/itemProps3.xml><?xml version="1.0" encoding="utf-8"?>
<ds:datastoreItem xmlns:ds="http://schemas.openxmlformats.org/officeDocument/2006/customXml" ds:itemID="{46969BAF-F6A8-49E0-BFF9-0DDFBBDAEE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2024-09-10T15:13:48Z</dcterms:created>
  <dcterms:modified xsi:type="dcterms:W3CDTF">2024-09-10T15:18:04Z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