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14737647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644001F-98D2-AF68-925B-F4D39E797894}" name="Jason Wiese" initials="J" userId="S::jasonw@thevab.com::4bff8d5b-7de6-4655-b397-69b0afc81113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CC6E9E7-5615-418C-9D04-DDEE75D81B45}" v="1" dt="2024-11-08T18:09:40.56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77" d="100"/>
          <a:sy n="77" d="100"/>
        </p:scale>
        <p:origin x="72" y="10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11" Type="http://schemas.openxmlformats.org/officeDocument/2006/relationships/customXml" Target="../customXml/item2.xml"/><Relationship Id="rId5" Type="http://schemas.openxmlformats.org/officeDocument/2006/relationships/theme" Target="theme/theme1.xml"/><Relationship Id="rId10" Type="http://schemas.openxmlformats.org/officeDocument/2006/relationships/customXml" Target="../customXml/item1.xml"/><Relationship Id="rId4" Type="http://schemas.openxmlformats.org/officeDocument/2006/relationships/viewProps" Target="viewProps.xml"/><Relationship Id="rId9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ylan Breger" userId="9b3da09f-10fe-42ec-9aa5-9fa2a3e9cc20" providerId="ADAL" clId="{ACC6E9E7-5615-418C-9D04-DDEE75D81B45}"/>
    <pc:docChg chg="addSld modSld">
      <pc:chgData name="Dylan Breger" userId="9b3da09f-10fe-42ec-9aa5-9fa2a3e9cc20" providerId="ADAL" clId="{ACC6E9E7-5615-418C-9D04-DDEE75D81B45}" dt="2024-11-08T18:09:40.556" v="0"/>
      <pc:docMkLst>
        <pc:docMk/>
      </pc:docMkLst>
      <pc:sldChg chg="add">
        <pc:chgData name="Dylan Breger" userId="9b3da09f-10fe-42ec-9aa5-9fa2a3e9cc20" providerId="ADAL" clId="{ACC6E9E7-5615-418C-9D04-DDEE75D81B45}" dt="2024-11-08T18:09:40.556" v="0"/>
        <pc:sldMkLst>
          <pc:docMk/>
          <pc:sldMk cId="3617892402" sldId="2147376477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859398764003539"/>
          <c:y val="0.15983851888419948"/>
          <c:w val="0.85476868808968376"/>
          <c:h val="0.7576520764459048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Terrible shape</c:v>
                </c:pt>
              </c:strCache>
            </c:strRef>
          </c:tx>
          <c:spPr>
            <a:solidFill>
              <a:srgbClr val="1F1A6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Helvetica" panose="020B0403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June</c:v>
                </c:pt>
                <c:pt idx="1">
                  <c:v>July</c:v>
                </c:pt>
                <c:pt idx="2">
                  <c:v>August</c:v>
                </c:pt>
                <c:pt idx="3">
                  <c:v>September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0.22</c:v>
                </c:pt>
                <c:pt idx="1">
                  <c:v>0.23</c:v>
                </c:pt>
                <c:pt idx="2">
                  <c:v>0.25</c:v>
                </c:pt>
                <c:pt idx="3">
                  <c:v>0.22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C45-42E2-B882-F930167A245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Not very good shape</c:v>
                </c:pt>
              </c:strCache>
            </c:strRef>
          </c:tx>
          <c:spPr>
            <a:solidFill>
              <a:srgbClr val="00BFF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Helvetica" panose="020B0403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June</c:v>
                </c:pt>
                <c:pt idx="1">
                  <c:v>July</c:v>
                </c:pt>
                <c:pt idx="2">
                  <c:v>August</c:v>
                </c:pt>
                <c:pt idx="3">
                  <c:v>September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0.36</c:v>
                </c:pt>
                <c:pt idx="1">
                  <c:v>0.36</c:v>
                </c:pt>
                <c:pt idx="2">
                  <c:v>0.36</c:v>
                </c:pt>
                <c:pt idx="3">
                  <c:v>0.39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C45-42E2-B882-F930167A2453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Good Shape</c:v>
                </c:pt>
              </c:strCache>
            </c:strRef>
          </c:tx>
          <c:spPr>
            <a:solidFill>
              <a:srgbClr val="4EBEA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Helvetica" panose="020B0403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June</c:v>
                </c:pt>
                <c:pt idx="1">
                  <c:v>July</c:v>
                </c:pt>
                <c:pt idx="2">
                  <c:v>August</c:v>
                </c:pt>
                <c:pt idx="3">
                  <c:v>September</c:v>
                </c:pt>
              </c:strCache>
            </c:strRef>
          </c:cat>
          <c:val>
            <c:numRef>
              <c:f>Sheet1!$D$2:$D$5</c:f>
              <c:numCache>
                <c:formatCode>0%</c:formatCode>
                <c:ptCount val="4"/>
                <c:pt idx="0">
                  <c:v>0.28999999999999998</c:v>
                </c:pt>
                <c:pt idx="1">
                  <c:v>0.28000000000000003</c:v>
                </c:pt>
                <c:pt idx="2">
                  <c:v>0.28999999999999998</c:v>
                </c:pt>
                <c:pt idx="3">
                  <c:v>0.31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C45-42E2-B882-F930167A2453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Excellent shape</c:v>
                </c:pt>
              </c:strCache>
            </c:strRef>
          </c:tx>
          <c:spPr>
            <a:solidFill>
              <a:srgbClr val="ED3C8D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Helvetica" panose="020B0403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June</c:v>
                </c:pt>
                <c:pt idx="1">
                  <c:v>July</c:v>
                </c:pt>
                <c:pt idx="2">
                  <c:v>August</c:v>
                </c:pt>
                <c:pt idx="3">
                  <c:v>September</c:v>
                </c:pt>
              </c:strCache>
            </c:strRef>
          </c:cat>
          <c:val>
            <c:numRef>
              <c:f>Sheet1!$E$2:$E$5</c:f>
              <c:numCache>
                <c:formatCode>0%</c:formatCode>
                <c:ptCount val="4"/>
                <c:pt idx="0">
                  <c:v>0.12</c:v>
                </c:pt>
                <c:pt idx="1">
                  <c:v>0.12</c:v>
                </c:pt>
                <c:pt idx="2">
                  <c:v>0.11</c:v>
                </c:pt>
                <c:pt idx="3">
                  <c:v>0.13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C45-42E2-B882-F930167A24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465484015"/>
        <c:axId val="1465484495"/>
      </c:barChart>
      <c:catAx>
        <c:axId val="146548401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rgbClr val="1F1A62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rgbClr val="1F1A62"/>
                </a:solidFill>
                <a:latin typeface="Helvetica" panose="020B0403020202020204" pitchFamily="34" charset="0"/>
                <a:ea typeface="+mn-ea"/>
                <a:cs typeface="+mn-cs"/>
              </a:defRPr>
            </a:pPr>
            <a:endParaRPr lang="en-US"/>
          </a:p>
        </c:txPr>
        <c:crossAx val="1465484495"/>
        <c:crosses val="autoZero"/>
        <c:auto val="1"/>
        <c:lblAlgn val="ctr"/>
        <c:lblOffset val="100"/>
        <c:noMultiLvlLbl val="0"/>
      </c:catAx>
      <c:valAx>
        <c:axId val="1465484495"/>
        <c:scaling>
          <c:orientation val="minMax"/>
          <c:max val="1"/>
        </c:scaling>
        <c:delete val="1"/>
        <c:axPos val="l"/>
        <c:numFmt formatCode="0%" sourceLinked="1"/>
        <c:majorTickMark val="none"/>
        <c:minorTickMark val="none"/>
        <c:tickLblPos val="nextTo"/>
        <c:crossAx val="146548401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l"/>
      <c:layout>
        <c:manualLayout>
          <c:xMode val="edge"/>
          <c:yMode val="edge"/>
          <c:x val="0"/>
          <c:y val="0.24234711426016375"/>
          <c:w val="0.15240164101101586"/>
          <c:h val="0.5084534797615820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rgbClr val="1F1A62"/>
              </a:solidFill>
              <a:latin typeface="Helvetica" panose="020B04030202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rgbClr val="1F1A62"/>
          </a:solidFill>
          <a:latin typeface="Helvetica" panose="020B0403020202020204" pitchFamily="34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4C4646-9A5A-4813-910C-0D1D6DC684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6F8B53-1083-CA92-CA69-4D7E05BA63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221DB6-9199-B9F6-104A-9B1FA0EFFE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35B3A-3B28-4599-8576-717B4D4E206C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D17174-FEEE-738F-FA46-EE378DEE9D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2AD261-2C68-E19D-9756-64517E4F6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84BE6-5092-419C-9926-4DCE43132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163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FECC7D-85BA-BC4A-8437-0F2E1A0DAE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DC02AC-AE4C-FFF4-8674-0E8B454027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86D083-55D2-525A-1B61-7F1B469429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35B3A-3B28-4599-8576-717B4D4E206C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44AAC1-ECF0-1AFC-73B7-32416D969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1FDE3C-1C05-A5F1-E6AC-99ED8A45B1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84BE6-5092-419C-9926-4DCE43132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383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627F394-FFE8-3051-1886-1EDCF11075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8246EB-1E8E-B423-E779-1C7B244D5E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16CDF6-26BB-DD9C-B440-C25AAA5CB2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35B3A-3B28-4599-8576-717B4D4E206C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BD5765-D14D-222B-443A-45E4FA75C0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2CC7CF-7526-4013-8537-7E59002AF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84BE6-5092-419C-9926-4DCE43132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569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6E42A8-835F-A309-C4B2-A27039C547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9325EC-F5E3-B599-2224-CD17D8E394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B29281-8E88-4800-D291-8C20E54150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35B3A-3B28-4599-8576-717B4D4E206C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51BA4B-7137-93AC-00A6-4549F2BE3E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E6C566-1EF8-7AC0-655D-A7E8D2114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84BE6-5092-419C-9926-4DCE43132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725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D7EFAD-8628-7C31-CB09-B52B8947E5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D6320B-5A4A-0F70-00C8-3ABBAC3415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F262F4-4419-BC93-BAF9-C16186C5B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35B3A-3B28-4599-8576-717B4D4E206C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2C2BF6-3CE0-9490-CF14-3FBA6CBF4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A79471-D69E-CDE6-6408-7D58CE4B4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84BE6-5092-419C-9926-4DCE43132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434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739B22-F9E1-8E2E-8293-64A404AEFC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43A9A0-C4E6-EF5E-B0F3-DF75A638D5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86390D-DC16-ADCE-06BC-CBEEC1601B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BA7D15-5D32-B7DD-C55A-56DD04874C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35B3A-3B28-4599-8576-717B4D4E206C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90CF96-3C60-9F78-F7D5-2D9E34754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71F081-6666-2889-E717-170A7E436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84BE6-5092-419C-9926-4DCE43132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431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D3D8A7-F1AF-6DCF-6BFD-D64E2B5683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2CBB1A-AE26-492D-ED61-8C1862A29F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0818A7-8590-0F0F-C30C-13587BC493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A5C0811-3BA6-ECDE-B8B4-CA4C6BFFB7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0E63D45-6C3F-268E-F80F-61FE080C1F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05D36AA-6C3C-6E32-0BE7-9129E6CA93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35B3A-3B28-4599-8576-717B4D4E206C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1C4F0BB-1311-58AF-764C-A3F094B82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D64FF58-F1F4-1333-69A7-A8197B8C2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84BE6-5092-419C-9926-4DCE43132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878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B3D12E-4933-C5E2-2F4D-BF9444758C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23B8B1-7107-3289-252B-AD5FAEC4F7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35B3A-3B28-4599-8576-717B4D4E206C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A44747-0F72-6178-5BA4-F8165623A9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01CD96-15F5-DDA1-4E56-A0DED69F4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84BE6-5092-419C-9926-4DCE43132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772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90CFD00-3D83-E8C5-5620-B94E235F86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35B3A-3B28-4599-8576-717B4D4E206C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5348024-CFEF-1563-F930-317A4773C7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C2B43C-E53E-F39B-353A-E95C2D09B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84BE6-5092-419C-9926-4DCE43132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270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D24E30-7E52-EAEA-EA45-27E7D6F501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AF108A-BCF0-4B2C-55DA-656FE5F0E4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59BB48-5848-3071-F8E8-9BA25F30AD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09BD26-7B91-9F25-B715-A20133B29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35B3A-3B28-4599-8576-717B4D4E206C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4E5D07-C894-C0E0-AC35-3198DB393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446B0C-7790-5F25-87DF-0A1BAC64D3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84BE6-5092-419C-9926-4DCE43132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483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FB3D91-F278-E5C3-A149-24ED065214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490845-E1DA-C024-CA8A-BE563CE3B2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6D880A0-1F40-ACD7-C3A9-E31A244E94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ED1BC9-D3EF-29D8-40DD-F750284A9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35B3A-3B28-4599-8576-717B4D4E206C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70A9B8-2AE9-EC75-0F73-B8E2F2CE12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AB0513-A302-557B-6FEC-F60C1DA41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84BE6-5092-419C-9926-4DCE43132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509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1381CB3-5AFC-195E-055F-843FFF3EF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0F0E1A-9BB9-869C-3E18-47AED4FE34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814B4F-5B5D-40FD-CCBC-3CD4E97F6B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FC35B3A-3B28-4599-8576-717B4D4E206C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4AB68E-42CC-7C60-E286-62BABDC5F4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82B301-A1A1-E898-B120-E7B1DC3258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0584BE6-5092-419C-9926-4DCE43132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659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thevab.com/insights" TargetMode="External"/><Relationship Id="rId7" Type="http://schemas.openxmlformats.org/officeDocument/2006/relationships/hyperlink" Target="https://www.dentsu.com/us/en/navigator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1.xml"/><Relationship Id="rId5" Type="http://schemas.openxmlformats.org/officeDocument/2006/relationships/image" Target="../media/image2.png"/><Relationship Id="rId4" Type="http://schemas.openxmlformats.org/officeDocument/2006/relationships/hyperlink" Target="https://thevab.com/signi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B413A635-EB25-ACC6-EE00-FC235F242717}"/>
              </a:ext>
            </a:extLst>
          </p:cNvPr>
          <p:cNvSpPr/>
          <p:nvPr/>
        </p:nvSpPr>
        <p:spPr>
          <a:xfrm>
            <a:off x="0" y="1685013"/>
            <a:ext cx="12192000" cy="5172987"/>
          </a:xfrm>
          <a:prstGeom prst="rect">
            <a:avLst/>
          </a:prstGeom>
          <a:solidFill>
            <a:srgbClr val="E2E8F1"/>
          </a:solidFill>
          <a:ln>
            <a:solidFill>
              <a:srgbClr val="E2E8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4C7FF9B-C187-F4EB-4D3B-AE025D9DE6E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483207" y="6519043"/>
            <a:ext cx="11708793" cy="350107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D29AB0B1-652F-2774-D57B-0C704C0F8F72}"/>
              </a:ext>
            </a:extLst>
          </p:cNvPr>
          <p:cNvSpPr/>
          <p:nvPr/>
        </p:nvSpPr>
        <p:spPr>
          <a:xfrm>
            <a:off x="483207" y="6533170"/>
            <a:ext cx="116872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sng" strike="noStrike" kern="1200" cap="none" spc="150" normalizeH="0" noProof="0">
                <a:ln>
                  <a:noFill/>
                </a:ln>
                <a:solidFill>
                  <a:srgbClr val="00BFF2"/>
                </a:solidFill>
                <a:effectLst/>
                <a:uLnTx/>
                <a:uFillTx/>
                <a:latin typeface="Helvetica" pitchFamily="2" charset="0"/>
                <a:ea typeface="Open Sans" panose="020B0606030504020204" pitchFamily="34" charset="0"/>
                <a:cs typeface="Open Sans" panose="020B0606030504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theVAB.com/insights</a:t>
            </a:r>
            <a:endParaRPr kumimoji="0" lang="en-US" b="1" i="0" u="sng" strike="noStrike" kern="1200" cap="none" spc="150" normalizeH="0" noProof="0">
              <a:ln>
                <a:noFill/>
              </a:ln>
              <a:solidFill>
                <a:srgbClr val="00BFF2"/>
              </a:solidFill>
              <a:effectLst/>
              <a:uLnTx/>
              <a:uFillTx/>
              <a:latin typeface="Helvetica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BDE4946-7FF0-87B4-7CEF-24BB76DC3E1C}"/>
              </a:ext>
            </a:extLst>
          </p:cNvPr>
          <p:cNvSpPr/>
          <p:nvPr/>
        </p:nvSpPr>
        <p:spPr>
          <a:xfrm>
            <a:off x="260328" y="546170"/>
            <a:ext cx="9905076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Confidence in the economy by consumers grew in September when the Fed </a:t>
            </a:r>
            <a:r>
              <a:rPr lang="en-US" sz="2600" b="1">
                <a:solidFill>
                  <a:srgbClr val="1B1464"/>
                </a:solidFill>
                <a:latin typeface="Helvetica" pitchFamily="2" charset="0"/>
              </a:rPr>
              <a:t>cut</a:t>
            </a:r>
            <a:r>
              <a:rPr kumimoji="0" lang="en-US" sz="2600" b="1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 interest rates for the first time in four years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0974922-FCDE-F171-C2BD-9626861D749E}"/>
              </a:ext>
            </a:extLst>
          </p:cNvPr>
          <p:cNvSpPr txBox="1"/>
          <p:nvPr/>
        </p:nvSpPr>
        <p:spPr>
          <a:xfrm>
            <a:off x="10224396" y="26057"/>
            <a:ext cx="20265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Scan or click to access more economic insights</a:t>
            </a:r>
          </a:p>
        </p:txBody>
      </p:sp>
      <p:pic>
        <p:nvPicPr>
          <p:cNvPr id="9" name="Picture 2">
            <a:hlinkClick r:id="rId4"/>
            <a:extLst>
              <a:ext uri="{FF2B5EF4-FFF2-40B4-BE49-F238E27FC236}">
                <a16:creationId xmlns:a16="http://schemas.microsoft.com/office/drawing/2014/main" id="{8489B5DD-8F4D-330F-A1A8-35D031E3553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627" t="8925" r="8225" b="7734"/>
          <a:stretch/>
        </p:blipFill>
        <p:spPr bwMode="auto">
          <a:xfrm>
            <a:off x="10676741" y="521763"/>
            <a:ext cx="1106470" cy="110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C29ED080-2ABD-85DD-628C-9E176A0A43D2}"/>
              </a:ext>
            </a:extLst>
          </p:cNvPr>
          <p:cNvSpPr/>
          <p:nvPr/>
        </p:nvSpPr>
        <p:spPr>
          <a:xfrm>
            <a:off x="10267952" y="0"/>
            <a:ext cx="1924048" cy="1671565"/>
          </a:xfrm>
          <a:prstGeom prst="rect">
            <a:avLst/>
          </a:prstGeom>
          <a:noFill/>
          <a:ln w="28575">
            <a:solidFill>
              <a:srgbClr val="ED3C8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F4F9E0A-ADB8-4A31-A879-B53BE3FB4C0E}"/>
              </a:ext>
            </a:extLst>
          </p:cNvPr>
          <p:cNvSpPr/>
          <p:nvPr/>
        </p:nvSpPr>
        <p:spPr>
          <a:xfrm>
            <a:off x="-4" y="0"/>
            <a:ext cx="2706628" cy="299879"/>
          </a:xfrm>
          <a:prstGeom prst="rect">
            <a:avLst/>
          </a:prstGeom>
          <a:solidFill>
            <a:srgbClr val="1B146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U.S. Economic Sentiment: Economy</a:t>
            </a:r>
          </a:p>
        </p:txBody>
      </p:sp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0A972D4B-E59F-74BA-9F51-B7D0F7CE6BDB}"/>
              </a:ext>
            </a:extLst>
          </p:cNvPr>
          <p:cNvGraphicFramePr/>
          <p:nvPr/>
        </p:nvGraphicFramePr>
        <p:xfrm>
          <a:off x="260329" y="2138221"/>
          <a:ext cx="10996148" cy="3766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F37EB576-A4B1-3432-6863-EEB407540CDB}"/>
              </a:ext>
            </a:extLst>
          </p:cNvPr>
          <p:cNvSpPr txBox="1"/>
          <p:nvPr/>
        </p:nvSpPr>
        <p:spPr>
          <a:xfrm>
            <a:off x="1760706" y="1750402"/>
            <a:ext cx="94066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R="0" lvl="0" indent="0" algn="ctr" defTabSz="586082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1" i="0" u="sng" strike="noStrike" cap="none" spc="0" normalizeH="0" baseline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 Light" panose="020B0403020202020204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marL="0" marR="0" lvl="0" indent="0" algn="ctr" defTabSz="58608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sng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604020202020204" pitchFamily="34" charset="0"/>
                <a:ea typeface="Open Sans" panose="020B0606030504020204" pitchFamily="34" charset="0"/>
                <a:cs typeface="Helvetica" panose="020B0604020202020204" pitchFamily="34" charset="0"/>
              </a:rPr>
              <a:t>Rolling 3-month avg: How consumers feel about the ‘shape’ of the economy</a:t>
            </a:r>
          </a:p>
          <a:p>
            <a:pPr marL="0" marR="0" lvl="0" indent="0" algn="ctr" defTabSz="58608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u="none">
                <a:latin typeface="Helvetica" panose="020B0604020202020204" pitchFamily="34" charset="0"/>
                <a:cs typeface="Helvetica" panose="020B0604020202020204" pitchFamily="34" charset="0"/>
              </a:rPr>
              <a:t>September 2024</a:t>
            </a:r>
            <a:endParaRPr kumimoji="0" lang="en-US" b="0" u="none" strike="noStrike" kern="1200" cap="none" spc="0" normalizeH="0" baseline="0" noProof="0">
              <a:ln>
                <a:noFill/>
              </a:ln>
              <a:solidFill>
                <a:srgbClr val="1F1A62"/>
              </a:solidFill>
              <a:effectLst/>
              <a:uLnTx/>
              <a:uFillTx/>
              <a:latin typeface="Helvetica" panose="020B0604020202020204" pitchFamily="34" charset="0"/>
              <a:ea typeface="Open Sans" panose="020B0606030504020204" pitchFamily="34" charset="0"/>
              <a:cs typeface="Helvetica" panose="020B0604020202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6FC5C64-2A78-2393-A10C-52F504EB2FDA}"/>
              </a:ext>
            </a:extLst>
          </p:cNvPr>
          <p:cNvSpPr txBox="1">
            <a:spLocks/>
          </p:cNvSpPr>
          <p:nvPr/>
        </p:nvSpPr>
        <p:spPr>
          <a:xfrm>
            <a:off x="-3" y="6137589"/>
            <a:ext cx="12202272" cy="276999"/>
          </a:xfrm>
          <a:prstGeom prst="rect">
            <a:avLst/>
          </a:prstGeom>
          <a:solidFill>
            <a:srgbClr val="ED3C8D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Click here to see more insights from </a:t>
            </a: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Dentsu</a:t>
            </a:r>
            <a:endParaRPr kumimoji="0" lang="en-US" sz="1200" b="1" i="1" u="none" strike="noStrike" kern="1200" cap="none" spc="0" normalizeH="0" baseline="0" noProof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B7C3F02-DDBB-F97B-3347-E5E55D4C06ED}"/>
              </a:ext>
            </a:extLst>
          </p:cNvPr>
          <p:cNvSpPr txBox="1"/>
          <p:nvPr/>
        </p:nvSpPr>
        <p:spPr>
          <a:xfrm>
            <a:off x="390617" y="5939559"/>
            <a:ext cx="1153891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Source: Dentsu, </a:t>
            </a:r>
            <a:r>
              <a:rPr kumimoji="0" lang="en-US" sz="700" b="0" i="1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Consumer Navigator – American Mindset, </a:t>
            </a:r>
            <a:r>
              <a:rPr kumimoji="0" lang="en-US" sz="7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Wave 56, September 2024.</a:t>
            </a:r>
          </a:p>
        </p:txBody>
      </p:sp>
    </p:spTree>
    <p:extLst>
      <p:ext uri="{BB962C8B-B14F-4D97-AF65-F5344CB8AC3E}">
        <p14:creationId xmlns:p14="http://schemas.microsoft.com/office/powerpoint/2010/main" val="36178924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291D3CFFFB3468A8BEBC160241642" ma:contentTypeVersion="18" ma:contentTypeDescription="Create a new document." ma:contentTypeScope="" ma:versionID="387be907f486394efa0aa922f6891cb4">
  <xsd:schema xmlns:xsd="http://www.w3.org/2001/XMLSchema" xmlns:xs="http://www.w3.org/2001/XMLSchema" xmlns:p="http://schemas.microsoft.com/office/2006/metadata/properties" xmlns:ns2="97cdb7a3-d8d8-4d5a-8559-ae518cf29f49" xmlns:ns3="8ffbcc2d-a520-42b9-8ca7-e090664160a6" targetNamespace="http://schemas.microsoft.com/office/2006/metadata/properties" ma:root="true" ma:fieldsID="5bf9659b688e4d2890b1db6b33d4e217" ns2:_="" ns3:_="">
    <xsd:import namespace="97cdb7a3-d8d8-4d5a-8559-ae518cf29f49"/>
    <xsd:import namespace="8ffbcc2d-a520-42b9-8ca7-e090664160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db7a3-d8d8-4d5a-8559-ae518cf29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c637ead-fd64-45b4-abde-ec2d09ec10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bcc2d-a520-42b9-8ca7-e090664160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2ae5e6-0bf7-4809-94d2-b453c12df252}" ma:internalName="TaxCatchAll" ma:showField="CatchAllData" ma:web="8ffbcc2d-a520-42b9-8ca7-e090664160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ffbcc2d-a520-42b9-8ca7-e090664160a6" xsi:nil="true"/>
    <lcf76f155ced4ddcb4097134ff3c332f xmlns="97cdb7a3-d8d8-4d5a-8559-ae518cf29f4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F78EF2EC-C0D4-43BB-BDEF-C13F1EF5E877}"/>
</file>

<file path=customXml/itemProps2.xml><?xml version="1.0" encoding="utf-8"?>
<ds:datastoreItem xmlns:ds="http://schemas.openxmlformats.org/officeDocument/2006/customXml" ds:itemID="{CD010C13-6CD3-4C13-A508-EE7B60DDB5F1}"/>
</file>

<file path=customXml/itemProps3.xml><?xml version="1.0" encoding="utf-8"?>
<ds:datastoreItem xmlns:ds="http://schemas.openxmlformats.org/officeDocument/2006/customXml" ds:itemID="{C0624F4E-C6BB-4947-8747-F286478B8000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84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Helvetica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Dylan Breger</dc:creator>
  <cp:lastModifiedBy>Dylan Breger</cp:lastModifiedBy>
  <cp:revision>1</cp:revision>
  <dcterms:created xsi:type="dcterms:W3CDTF">2024-11-08T18:09:32Z</dcterms:created>
  <dcterms:modified xsi:type="dcterms:W3CDTF">2024-11-08T18:09:51Z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0x010100C24291D3CFFFB3468A8BEBC160241642</vt:lpwstr>
  </property>
</Properties>
</file>