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6E9E7-5615-418C-9D04-DDEE75D81B45}" v="1" dt="2024-11-08T18:09:40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CC6E9E7-5615-418C-9D04-DDEE75D81B45}"/>
    <pc:docChg chg="addSld modSld">
      <pc:chgData name="Dylan Breger" userId="9b3da09f-10fe-42ec-9aa5-9fa2a3e9cc20" providerId="ADAL" clId="{ACC6E9E7-5615-418C-9D04-DDEE75D81B45}" dt="2024-11-08T18:09:40.556" v="0"/>
      <pc:docMkLst>
        <pc:docMk/>
      </pc:docMkLst>
      <pc:sldChg chg="add">
        <pc:chgData name="Dylan Breger" userId="9b3da09f-10fe-42ec-9aa5-9fa2a3e9cc20" providerId="ADAL" clId="{ACC6E9E7-5615-418C-9D04-DDEE75D81B45}" dt="2024-11-08T18:09:40.556" v="0"/>
        <pc:sldMkLst>
          <pc:docMk/>
          <pc:sldMk cId="3617892402" sldId="21473764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9398764003539"/>
          <c:y val="0.15983851888419948"/>
          <c:w val="0.85476868808968376"/>
          <c:h val="0.75765207644590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Terrible shape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</c:v>
                </c:pt>
                <c:pt idx="1">
                  <c:v>0.23</c:v>
                </c:pt>
                <c:pt idx="2">
                  <c:v>0.25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5-42E2-B882-F930167A24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very good shape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0.36</c:v>
                </c:pt>
                <c:pt idx="1">
                  <c:v>0.36</c:v>
                </c:pt>
                <c:pt idx="2">
                  <c:v>0.36</c:v>
                </c:pt>
                <c:pt idx="3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5-42E2-B882-F930167A24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 Shape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45-42E2-B882-F930167A245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Excellent shape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0.12</c:v>
                </c:pt>
                <c:pt idx="1">
                  <c:v>0.12</c:v>
                </c:pt>
                <c:pt idx="2">
                  <c:v>0.11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45-42E2-B882-F930167A2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5484015"/>
        <c:axId val="1465484495"/>
      </c:barChart>
      <c:catAx>
        <c:axId val="146548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65484495"/>
        <c:crosses val="autoZero"/>
        <c:auto val="1"/>
        <c:lblAlgn val="ctr"/>
        <c:lblOffset val="100"/>
        <c:noMultiLvlLbl val="0"/>
      </c:catAx>
      <c:valAx>
        <c:axId val="14654844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46548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24234711426016375"/>
          <c:w val="0.15240164101101586"/>
          <c:h val="0.50845347976158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4646-9A5A-4813-910C-0D1D6DC68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F8B53-1083-CA92-CA69-4D7E05BA6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21DB6-9199-B9F6-104A-9B1FA0EF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7174-FEEE-738F-FA46-EE378DEE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D261-2C68-E19D-9756-64517E4F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6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CC7D-85BA-BC4A-8437-0F2E1A0DA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C02AC-AE4C-FFF4-8674-0E8B4540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6D083-55D2-525A-1B61-7F1B4694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AAC1-ECF0-1AFC-73B7-32416D9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FDE3C-1C05-A5F1-E6AC-99ED8A45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7F394-FFE8-3051-1886-1EDCF1107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246EB-1E8E-B423-E779-1C7B244D5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6CDF6-26BB-DD9C-B440-C25AAA5C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D5765-D14D-222B-443A-45E4FA75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CC7CF-7526-4013-8537-7E59002A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2A8-835F-A309-C4B2-A27039C5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25EC-F5E3-B599-2224-CD17D8E3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9281-8E88-4800-D291-8C20E541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1BA4B-7137-93AC-00A6-4549F2BE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6C566-1EF8-7AC0-655D-A7E8D211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7EFAD-8628-7C31-CB09-B52B8947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320B-5A4A-0F70-00C8-3ABBAC34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262F4-4419-BC93-BAF9-C16186C5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C2BF6-3CE0-9490-CF14-3FBA6CBF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79471-D69E-CDE6-6408-7D58CE4B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3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9B22-F9E1-8E2E-8293-64A404AE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A9A0-C4E6-EF5E-B0F3-DF75A638D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6390D-DC16-ADCE-06BC-CBEEC1601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A7D15-5D32-B7DD-C55A-56DD0487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0CF96-3C60-9F78-F7D5-2D9E3475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1F081-6666-2889-E717-170A7E43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D8A7-F1AF-6DCF-6BFD-D64E2B568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CBB1A-AE26-492D-ED61-8C1862A29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818A7-8590-0F0F-C30C-13587BC4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C0811-3BA6-ECDE-B8B4-CA4C6BFFB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63D45-6C3F-268E-F80F-61FE080C1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D36AA-6C3C-6E32-0BE7-9129E6CA9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4F0BB-1311-58AF-764C-A3F094B8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4FF58-F1F4-1333-69A7-A8197B8C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3D12E-4933-C5E2-2F4D-BF944475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3B8B1-7107-3289-252B-AD5FAEC4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44747-0F72-6178-5BA4-F8165623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1CD96-15F5-DDA1-4E56-A0DED69F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CFD00-3D83-E8C5-5620-B94E235F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348024-CFEF-1563-F930-317A4773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2B43C-E53E-F39B-353A-E95C2D09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7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4E30-7E52-EAEA-EA45-27E7D6F5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F108A-BCF0-4B2C-55DA-656FE5F0E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9BB48-5848-3071-F8E8-9BA25F30A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9BD26-7B91-9F25-B715-A20133B2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E5D07-C894-C0E0-AC35-3198DB39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46B0C-7790-5F25-87DF-0A1BAC64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B3D91-F278-E5C3-A149-24ED0652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90845-E1DA-C024-CA8A-BE563CE3B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880A0-1F40-ACD7-C3A9-E31A244E9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D1BC9-D3EF-29D8-40DD-F750284A9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0A9B8-2AE9-EC75-0F73-B8E2F2CE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B0513-A302-557B-6FEC-F60C1DA4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81CB3-5AFC-195E-055F-843FFF3EF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F0E1A-9BB9-869C-3E18-47AED4FE3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14B4F-5B5D-40FD-CCBC-3CD4E97F6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35B3A-3B28-4599-8576-717B4D4E206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AB68E-42CC-7C60-E286-62BABDC5F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2B301-A1A1-E898-B120-E7B1DC325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584BE6-5092-419C-9926-4DCE4313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hyperlink" Target="https://www.dentsu.com/us/en/navigato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13A635-EB25-ACC6-EE00-FC235F24271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C7FF9B-C187-F4EB-4D3B-AE025D9DE6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29AB0B1-652F-2774-D57B-0C704C0F8F72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DE4946-7FF0-87B4-7CEF-24BB76DC3E1C}"/>
              </a:ext>
            </a:extLst>
          </p:cNvPr>
          <p:cNvSpPr/>
          <p:nvPr/>
        </p:nvSpPr>
        <p:spPr>
          <a:xfrm>
            <a:off x="260328" y="546170"/>
            <a:ext cx="99050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Confidence in the economy by consumers grew in September when the Fed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cut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interest rates for the first time in four years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74922-FCDE-F171-C2BD-9626861D749E}"/>
              </a:ext>
            </a:extLst>
          </p:cNvPr>
          <p:cNvSpPr txBox="1"/>
          <p:nvPr/>
        </p:nvSpPr>
        <p:spPr>
          <a:xfrm>
            <a:off x="10224396" y="26057"/>
            <a:ext cx="2026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pic>
        <p:nvPicPr>
          <p:cNvPr id="9" name="Picture 2">
            <a:hlinkClick r:id="rId4"/>
            <a:extLst>
              <a:ext uri="{FF2B5EF4-FFF2-40B4-BE49-F238E27FC236}">
                <a16:creationId xmlns:a16="http://schemas.microsoft.com/office/drawing/2014/main" id="{8489B5DD-8F4D-330F-A1A8-35D031E355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9ED080-2ABD-85DD-628C-9E176A0A43D2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4F9E0A-ADB8-4A31-A879-B53BE3FB4C0E}"/>
              </a:ext>
            </a:extLst>
          </p:cNvPr>
          <p:cNvSpPr/>
          <p:nvPr/>
        </p:nvSpPr>
        <p:spPr>
          <a:xfrm>
            <a:off x="-4" y="0"/>
            <a:ext cx="2706628" cy="29987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Economic Sentiment: Economy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A972D4B-E59F-74BA-9F51-B7D0F7CE6BDB}"/>
              </a:ext>
            </a:extLst>
          </p:cNvPr>
          <p:cNvGraphicFramePr/>
          <p:nvPr/>
        </p:nvGraphicFramePr>
        <p:xfrm>
          <a:off x="260329" y="2138221"/>
          <a:ext cx="10996148" cy="376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37EB576-A4B1-3432-6863-EEB407540CDB}"/>
              </a:ext>
            </a:extLst>
          </p:cNvPr>
          <p:cNvSpPr txBox="1"/>
          <p:nvPr/>
        </p:nvSpPr>
        <p:spPr>
          <a:xfrm>
            <a:off x="1760706" y="1750402"/>
            <a:ext cx="9406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Rolling 3-month avg: How consumers feel about the ‘shape’ of the economy</a:t>
            </a:r>
          </a:p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>
                <a:latin typeface="Helvetica" panose="020B0604020202020204" pitchFamily="34" charset="0"/>
                <a:cs typeface="Helvetica" panose="020B0604020202020204" pitchFamily="34" charset="0"/>
              </a:rPr>
              <a:t>September 2024</a:t>
            </a:r>
            <a:endParaRPr kumimoji="0" lang="en-US" b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FC5C64-2A78-2393-A10C-52F504EB2FDA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7C3F02-DDBB-F97B-3347-E5E55D4C06ED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56, September 2024.</a:t>
            </a:r>
          </a:p>
        </p:txBody>
      </p:sp>
    </p:spTree>
    <p:extLst>
      <p:ext uri="{BB962C8B-B14F-4D97-AF65-F5344CB8AC3E}">
        <p14:creationId xmlns:p14="http://schemas.microsoft.com/office/powerpoint/2010/main" val="361789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8EF2EC-C0D4-43BB-BDEF-C13F1EF5E877}"/>
</file>

<file path=customXml/itemProps2.xml><?xml version="1.0" encoding="utf-8"?>
<ds:datastoreItem xmlns:ds="http://schemas.openxmlformats.org/officeDocument/2006/customXml" ds:itemID="{CD010C13-6CD3-4C13-A508-EE7B60DDB5F1}"/>
</file>

<file path=customXml/itemProps3.xml><?xml version="1.0" encoding="utf-8"?>
<ds:datastoreItem xmlns:ds="http://schemas.openxmlformats.org/officeDocument/2006/customXml" ds:itemID="{C0624F4E-C6BB-4947-8747-F286478B800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2024-11-08T18:09:32Z</dcterms:created>
  <dcterms:modified xsi:type="dcterms:W3CDTF">2024-11-08T18:09:51Z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