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47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1855EDF-F9CE-3B66-C6A5-06158391F461}" name="Leah Montner Dixon" initials="L" userId="S::leahm@thevab.com::d5b2ae9e-9213-4442-b7df-4db8cbe51e5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6A9013-5BB6-4739-B99A-8433B8D3272D}" v="1" dt="2024-11-08T18:11:35.9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7" d="100"/>
          <a:sy n="77" d="100"/>
        </p:scale>
        <p:origin x="72" y="1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2.xml"/><Relationship Id="rId5" Type="http://schemas.openxmlformats.org/officeDocument/2006/relationships/theme" Target="theme/theme1.xml"/><Relationship Id="rId10" Type="http://schemas.openxmlformats.org/officeDocument/2006/relationships/customXml" Target="../customXml/item1.xml"/><Relationship Id="rId4" Type="http://schemas.openxmlformats.org/officeDocument/2006/relationships/viewProps" Target="view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EA6A9013-5BB6-4739-B99A-8433B8D3272D}"/>
    <pc:docChg chg="addSld modSld">
      <pc:chgData name="Dylan Breger" userId="9b3da09f-10fe-42ec-9aa5-9fa2a3e9cc20" providerId="ADAL" clId="{EA6A9013-5BB6-4739-B99A-8433B8D3272D}" dt="2024-11-08T18:11:35.976" v="0"/>
      <pc:docMkLst>
        <pc:docMk/>
      </pc:docMkLst>
      <pc:sldChg chg="add">
        <pc:chgData name="Dylan Breger" userId="9b3da09f-10fe-42ec-9aa5-9fa2a3e9cc20" providerId="ADAL" clId="{EA6A9013-5BB6-4739-B99A-8433B8D3272D}" dt="2024-11-08T18:11:35.976" v="0"/>
        <pc:sldMkLst>
          <pc:docMk/>
          <pc:sldMk cId="3915829926" sldId="214737647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951182100804024"/>
          <c:y val="9.8613959295174886E-2"/>
          <c:w val="0.53806027485362495"/>
          <c:h val="0.8736335824078024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1B146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881-4D81-AF2F-58EEC738CBEE}"/>
              </c:ext>
            </c:extLst>
          </c:dPt>
          <c:dPt>
            <c:idx val="1"/>
            <c:bubble3D val="0"/>
            <c:spPr>
              <a:solidFill>
                <a:srgbClr val="00BFF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5881-4D81-AF2F-58EEC738CBEE}"/>
              </c:ext>
            </c:extLst>
          </c:dPt>
          <c:dPt>
            <c:idx val="2"/>
            <c:bubble3D val="0"/>
            <c:spPr>
              <a:solidFill>
                <a:srgbClr val="4EBEA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5881-4D81-AF2F-58EEC738CBEE}"/>
              </c:ext>
            </c:extLst>
          </c:dPt>
          <c:dPt>
            <c:idx val="3"/>
            <c:bubble3D val="0"/>
            <c:spPr>
              <a:solidFill>
                <a:srgbClr val="ED3C8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881-4D81-AF2F-58EEC738CBEE}"/>
              </c:ext>
            </c:extLst>
          </c:dPt>
          <c:dLbls>
            <c:dLbl>
              <c:idx val="0"/>
              <c:layout>
                <c:manualLayout>
                  <c:x val="-9.3291390848652234E-2"/>
                  <c:y val="0.161762039685702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81-4D81-AF2F-58EEC738CBEE}"/>
                </c:ext>
              </c:extLst>
            </c:dLbl>
            <c:dLbl>
              <c:idx val="1"/>
              <c:layout>
                <c:manualLayout>
                  <c:x val="-0.14812240647218844"/>
                  <c:y val="-0.146157018423888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881-4D81-AF2F-58EEC738CBEE}"/>
                </c:ext>
              </c:extLst>
            </c:dLbl>
            <c:dLbl>
              <c:idx val="2"/>
              <c:layout>
                <c:manualLayout>
                  <c:x val="0.13623807956453149"/>
                  <c:y val="-0.114639645059084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81-4D81-AF2F-58EEC738CBEE}"/>
                </c:ext>
              </c:extLst>
            </c:dLbl>
            <c:dLbl>
              <c:idx val="3"/>
              <c:layout>
                <c:manualLayout>
                  <c:x val="8.7870016852628824E-2"/>
                  <c:y val="0.166831330878339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881-4D81-AF2F-58EEC738CB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Excellent shape</c:v>
                </c:pt>
                <c:pt idx="1">
                  <c:v>Good shape</c:v>
                </c:pt>
                <c:pt idx="2">
                  <c:v>Not very good shape</c:v>
                </c:pt>
                <c:pt idx="3">
                  <c:v>Terrible shape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0.14000000000000001</c:v>
                </c:pt>
                <c:pt idx="1">
                  <c:v>0.38</c:v>
                </c:pt>
                <c:pt idx="2">
                  <c:v>0.32</c:v>
                </c:pt>
                <c:pt idx="3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1-4D81-AF2F-58EEC738CB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2.8191435273656295E-3"/>
          <c:w val="1"/>
          <c:h val="6.223115996427338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B1464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1B1464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B163B-018D-875C-DD06-91DFEE6E2A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87D68D-7DE9-62D9-49B0-8531B5AE6F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82997-EC35-D0C2-D931-965AA636F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2094-57EC-45A9-A402-5EBEAB2562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B4948-4D33-D31E-4B5D-C6F49652D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D43E5-3599-C37F-2347-E1ACE887B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7E14-6F20-43E4-B014-224AC5762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689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968E9-D8A6-2F9E-0E54-8582DEBA1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2F6C10-2724-0B6D-07A8-812B5C072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388F8B-D772-DFC0-F16C-AF1EC848A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2094-57EC-45A9-A402-5EBEAB2562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71275-689D-EFFE-91E0-D437F6E1B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0C327-69D7-8BC7-DB68-495F9C9E9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7E14-6F20-43E4-B014-224AC5762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78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8F2A3F-5E7A-2D91-5519-1FCA5C1523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BA0C22-EC32-7CC2-FD7A-66687030E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5EBCF-28EC-947B-1C5B-804AC3A9A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2094-57EC-45A9-A402-5EBEAB2562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1C518-2D84-3529-9554-81AA07DC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9194E-D59C-872C-9ED4-AFE6B8286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7E14-6F20-43E4-B014-224AC5762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986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883E0-BFCC-6982-679E-13AEE4CB4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5069E-4997-78DB-968A-DD5D663EE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F9F29-5183-4526-A09B-85169242B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2094-57EC-45A9-A402-5EBEAB2562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E8071-BC74-4A40-CE22-8E13A3BB7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E61C1-10C6-99C3-1216-E1C8BA855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7E14-6F20-43E4-B014-224AC5762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0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CDFDA-6E40-DDAB-A0DB-DEBE025E4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1C8AA8-3616-840C-816B-C923114AC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80FFC-9E12-0CB2-A9F6-826CDC6FA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2094-57EC-45A9-A402-5EBEAB2562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52DF9-08BB-BFE9-AD1B-3AF4BE7B9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5DA13-1AB5-2321-656B-29C8A9A06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7E14-6F20-43E4-B014-224AC5762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52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6681E-D89F-C4B5-9451-6531A4D7B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A0A7D-A14B-DF4A-7952-FEE5DFA11A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87F388-5B57-B2EA-9ECF-153A257A7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B75A1F-A4F3-F518-1C81-97B07F9C4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2094-57EC-45A9-A402-5EBEAB2562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B0591D-CE31-2E33-9DE5-67243B43A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7603A2-09DA-2388-5728-7CB5CC599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7E14-6F20-43E4-B014-224AC5762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6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F3A5E-3EB8-DA99-F0B3-3A00F997A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B09590-5F24-0764-07D9-3F256D6DE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3E2953-A724-9F33-7593-9E54991373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5B70E4-243A-E836-A985-30708B2022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D61CE2-2486-64BE-CF43-4BC6189185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A825A1-3466-5016-0D72-AD2BEB122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2094-57EC-45A9-A402-5EBEAB2562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71E221-ED10-5B88-33CF-CBB07A3D1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C63101-C318-8334-8B03-B884FFED9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7E14-6F20-43E4-B014-224AC5762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2A64D-FFA4-F0D8-F9FD-F9958308E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4F8AA9-EFE2-81A2-C7B6-1E9BB66A0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2094-57EC-45A9-A402-5EBEAB2562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4A4D80-3EED-802F-1DE8-91FBE17DC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44A3AD-168D-E9D7-1065-EF306ABA3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7E14-6F20-43E4-B014-224AC5762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366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6006F5-4067-377E-0BBC-28A4FD544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2094-57EC-45A9-A402-5EBEAB2562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70B2D3-8E4B-EFA9-0969-EA33276B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59765-0E1B-2DD3-BE6F-A65C33309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7E14-6F20-43E4-B014-224AC5762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20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26932-E6E8-8622-CEFB-94655321D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31609-B57E-6E12-571E-03B9E5EF6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68C6D8-F303-E7E2-F886-5074B3376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094FCA-D8E6-E10E-99FB-2185768C9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2094-57EC-45A9-A402-5EBEAB2562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02179A-B5E9-A4C2-E8AF-6062B8C41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7011D-75C6-2143-C9A9-D59FD806A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7E14-6F20-43E4-B014-224AC5762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712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9D66A-9C2F-B36B-2C9D-BD3B97C4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362954-02B9-BD10-E121-7ECE78BBA9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DF4EAB-B41C-9E59-93A4-37DE3F5903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5B6F3A-2E43-B265-4BCF-D8D76D2AA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2094-57EC-45A9-A402-5EBEAB2562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5016FE-311F-695E-6F20-E0F1AB346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5E6AD-DC22-8BA1-3824-2D354495E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7E14-6F20-43E4-B014-224AC5762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84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E54C18-7F43-5CDD-1C5B-CA48E767D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F5C55A-3336-3318-7B15-1D0960DFB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90E7D-9F83-368F-5CA1-4C8C51D1A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EE2094-57EC-45A9-A402-5EBEAB25621A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BA6C9-C519-A6F9-32B1-CCBA7924D2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82396-C4DB-DE9F-740B-58558CCE5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9F7E14-6F20-43E4-B014-224AC5762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99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www.dentsu.com/us/en/navigator" TargetMode="External"/><Relationship Id="rId2" Type="http://schemas.openxmlformats.org/officeDocument/2006/relationships/hyperlink" Target="https://thevab.com/signin" TargetMode="Externa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hyperlink" Target="https://thevab.com/insights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D20F45-E61B-9A0C-3F37-863B3E18A1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9BBEB4E-80DE-BD6E-4865-BDC6526B0180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754113-96EC-F9AF-2034-FE89E7BAD116}"/>
              </a:ext>
            </a:extLst>
          </p:cNvPr>
          <p:cNvSpPr/>
          <p:nvPr/>
        </p:nvSpPr>
        <p:spPr>
          <a:xfrm>
            <a:off x="260328" y="546170"/>
            <a:ext cx="1008017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Despite an increase in confidence towards the </a:t>
            </a: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economy, many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 consumers continue to worry about their personal finances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FA066A-2551-F337-2495-0E76841CAA0A}"/>
              </a:ext>
            </a:extLst>
          </p:cNvPr>
          <p:cNvSpPr txBox="1"/>
          <p:nvPr/>
        </p:nvSpPr>
        <p:spPr>
          <a:xfrm>
            <a:off x="10205882" y="26057"/>
            <a:ext cx="2045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economic insights</a:t>
            </a:r>
          </a:p>
        </p:txBody>
      </p:sp>
      <p:pic>
        <p:nvPicPr>
          <p:cNvPr id="9" name="Picture 2">
            <a:hlinkClick r:id="rId2"/>
            <a:extLst>
              <a:ext uri="{FF2B5EF4-FFF2-40B4-BE49-F238E27FC236}">
                <a16:creationId xmlns:a16="http://schemas.microsoft.com/office/drawing/2014/main" id="{4C25250E-5E81-7A92-A20C-122241D684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823EF7D-198C-7D20-4748-D76D0E38E4ED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91ECD8-0AA6-8DD9-FBF9-009095756E2E}"/>
              </a:ext>
            </a:extLst>
          </p:cNvPr>
          <p:cNvSpPr/>
          <p:nvPr/>
        </p:nvSpPr>
        <p:spPr>
          <a:xfrm>
            <a:off x="-3" y="0"/>
            <a:ext cx="3261364" cy="299879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U.S. Economic Sentiment: Personal Finances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F527FF-FC35-2F3F-623A-58D081AD953D}"/>
              </a:ext>
            </a:extLst>
          </p:cNvPr>
          <p:cNvSpPr txBox="1"/>
          <p:nvPr/>
        </p:nvSpPr>
        <p:spPr>
          <a:xfrm>
            <a:off x="0" y="1766729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algn="ctr" defTabSz="586082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1" i="0" u="sng" strike="noStrike" cap="none" spc="0" normalizeH="0" baseline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ctr" defTabSz="58608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Rolling 3-month Average: Sentiment About Personal Finances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10B4612-3E21-8BBE-D1E7-99C268D7EF5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F739A54-FFCC-9D96-E8E2-9BBDD14E8E14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5D6A58B3-2F34-BE8E-A92F-1949C04F34FE}"/>
              </a:ext>
            </a:extLst>
          </p:cNvPr>
          <p:cNvGraphicFramePr/>
          <p:nvPr/>
        </p:nvGraphicFramePr>
        <p:xfrm>
          <a:off x="2812143" y="2048081"/>
          <a:ext cx="6567714" cy="404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DD1F0863-DDC8-39A1-B00D-A93578FDC668}"/>
              </a:ext>
            </a:extLst>
          </p:cNvPr>
          <p:cNvSpPr txBox="1">
            <a:spLocks/>
          </p:cNvSpPr>
          <p:nvPr/>
        </p:nvSpPr>
        <p:spPr>
          <a:xfrm>
            <a:off x="-3" y="6137589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insights from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Dentsu</a:t>
            </a:r>
            <a:endParaRPr kumimoji="0" lang="en-US" sz="1200" b="1" i="1" u="none" strike="noStrike" kern="1200" cap="none" spc="0" normalizeH="0" baseline="0" noProof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B72674-199B-069A-CD9F-731C48323A31}"/>
              </a:ext>
            </a:extLst>
          </p:cNvPr>
          <p:cNvSpPr txBox="1"/>
          <p:nvPr/>
        </p:nvSpPr>
        <p:spPr>
          <a:xfrm>
            <a:off x="390617" y="5939559"/>
            <a:ext cx="115389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Dentsu,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Consumer Navigator – American Mindset, 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Wave 56, September 2024.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DBB9D8-492D-52E5-D906-A07CDC61DFED}"/>
              </a:ext>
            </a:extLst>
          </p:cNvPr>
          <p:cNvSpPr/>
          <p:nvPr/>
        </p:nvSpPr>
        <p:spPr>
          <a:xfrm>
            <a:off x="8859244" y="3598782"/>
            <a:ext cx="2344366" cy="1252627"/>
          </a:xfrm>
          <a:prstGeom prst="rect">
            <a:avLst/>
          </a:prstGeom>
          <a:solidFill>
            <a:schemeClr val="bg1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1B1464"/>
                </a:solidFill>
                <a:latin typeface="Helvetica" panose="020B0403020202020204" pitchFamily="34" charset="0"/>
              </a:rPr>
              <a:t>52%</a:t>
            </a:r>
          </a:p>
          <a:p>
            <a:pPr algn="ctr"/>
            <a:r>
              <a:rPr lang="en-US" sz="1400">
                <a:solidFill>
                  <a:srgbClr val="1B1464"/>
                </a:solidFill>
                <a:latin typeface="Helvetica" panose="020B0403020202020204" pitchFamily="34" charset="0"/>
              </a:rPr>
              <a:t>of consumers say their personal finances are in excellent / good shape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B18CF350-0A6A-50C0-FEFD-A2DD0F92D1B7}"/>
              </a:ext>
            </a:extLst>
          </p:cNvPr>
          <p:cNvSpPr/>
          <p:nvPr/>
        </p:nvSpPr>
        <p:spPr>
          <a:xfrm>
            <a:off x="7597302" y="2729546"/>
            <a:ext cx="1099226" cy="2964631"/>
          </a:xfrm>
          <a:prstGeom prst="rightBrace">
            <a:avLst/>
          </a:prstGeom>
          <a:ln>
            <a:solidFill>
              <a:srgbClr val="1B146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29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4C7EB1D-1364-4AC5-A36E-90A36B43042B}"/>
</file>

<file path=customXml/itemProps2.xml><?xml version="1.0" encoding="utf-8"?>
<ds:datastoreItem xmlns:ds="http://schemas.openxmlformats.org/officeDocument/2006/customXml" ds:itemID="{F4342962-6E62-4BDB-8E30-0791D9ADF3B3}"/>
</file>

<file path=customXml/itemProps3.xml><?xml version="1.0" encoding="utf-8"?>
<ds:datastoreItem xmlns:ds="http://schemas.openxmlformats.org/officeDocument/2006/customXml" ds:itemID="{20FA2E03-7836-48D6-8A67-5CF4F48A654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2024-11-08T18:11:31Z</dcterms:created>
  <dcterms:modified xsi:type="dcterms:W3CDTF">2024-11-08T18:11:40Z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