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7CC87A-17B0-4FEC-9DC1-79D6D27C88CD}" v="1" dt="2024-12-13T19:28:31.2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A97CC87A-17B0-4FEC-9DC1-79D6D27C88CD}"/>
    <pc:docChg chg="addSld modSld">
      <pc:chgData name="Dylan Breger" userId="9b3da09f-10fe-42ec-9aa5-9fa2a3e9cc20" providerId="ADAL" clId="{A97CC87A-17B0-4FEC-9DC1-79D6D27C88CD}" dt="2024-12-13T19:28:31.248" v="0"/>
      <pc:docMkLst>
        <pc:docMk/>
      </pc:docMkLst>
      <pc:sldChg chg="add">
        <pc:chgData name="Dylan Breger" userId="9b3da09f-10fe-42ec-9aa5-9fa2a3e9cc20" providerId="ADAL" clId="{A97CC87A-17B0-4FEC-9DC1-79D6D27C88CD}" dt="2024-12-13T19:28:31.248" v="0"/>
        <pc:sldMkLst>
          <pc:docMk/>
          <pc:sldMk cId="2923380395" sldId="214737655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42756582062486E-2"/>
          <c:y val="0.23982668577056049"/>
          <c:w val="0.97451448683587505"/>
          <c:h val="0.6552017297194994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Physical Retail Sales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Sheet1!$B$2:$B$11</c:f>
              <c:numCache>
                <c:formatCode>"$"#,##0.0_);[Red]\("$"#,##0.0\)</c:formatCode>
                <c:ptCount val="10"/>
                <c:pt idx="0">
                  <c:v>4830.38</c:v>
                </c:pt>
                <c:pt idx="1">
                  <c:v>4754.96</c:v>
                </c:pt>
                <c:pt idx="2">
                  <c:v>5568.82</c:v>
                </c:pt>
                <c:pt idx="3">
                  <c:v>6028.36</c:v>
                </c:pt>
                <c:pt idx="4">
                  <c:v>6096.49</c:v>
                </c:pt>
                <c:pt idx="5">
                  <c:v>6209.13</c:v>
                </c:pt>
                <c:pt idx="6">
                  <c:v>6324.78</c:v>
                </c:pt>
                <c:pt idx="7">
                  <c:v>6451.08</c:v>
                </c:pt>
                <c:pt idx="8">
                  <c:v>6575.93</c:v>
                </c:pt>
                <c:pt idx="9">
                  <c:v>6698.57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CC-405B-B632-9C61CF2B05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Ecommerce Retail Sales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General</c:formatCode>
                <c:ptCount val="10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  <c:pt idx="6">
                  <c:v>2025</c:v>
                </c:pt>
                <c:pt idx="7">
                  <c:v>2026</c:v>
                </c:pt>
                <c:pt idx="8">
                  <c:v>2027</c:v>
                </c:pt>
                <c:pt idx="9">
                  <c:v>2028</c:v>
                </c:pt>
              </c:numCache>
            </c:numRef>
          </c:cat>
          <c:val>
            <c:numRef>
              <c:f>Sheet1!$C$2:$C$11</c:f>
              <c:numCache>
                <c:formatCode>"$"#,##0.0_);[Red]\("$"#,##0.0\)</c:formatCode>
                <c:ptCount val="10"/>
                <c:pt idx="0">
                  <c:v>571.09</c:v>
                </c:pt>
                <c:pt idx="1">
                  <c:v>810.76</c:v>
                </c:pt>
                <c:pt idx="2">
                  <c:v>951.03</c:v>
                </c:pt>
                <c:pt idx="3">
                  <c:v>1012.64</c:v>
                </c:pt>
                <c:pt idx="4">
                  <c:v>1103.6400000000001</c:v>
                </c:pt>
                <c:pt idx="5">
                  <c:v>1192.9100000000001</c:v>
                </c:pt>
                <c:pt idx="6">
                  <c:v>1291.92</c:v>
                </c:pt>
                <c:pt idx="7">
                  <c:v>1401.74</c:v>
                </c:pt>
                <c:pt idx="8">
                  <c:v>1512.48</c:v>
                </c:pt>
                <c:pt idx="9">
                  <c:v>1624.4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CC-405B-B632-9C61CF2B05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1438853855"/>
        <c:axId val="1438854335"/>
      </c:barChart>
      <c:catAx>
        <c:axId val="143885385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B1464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438854335"/>
        <c:crosses val="autoZero"/>
        <c:auto val="1"/>
        <c:lblAlgn val="ctr"/>
        <c:lblOffset val="100"/>
        <c:noMultiLvlLbl val="0"/>
      </c:catAx>
      <c:valAx>
        <c:axId val="1438854335"/>
        <c:scaling>
          <c:orientation val="minMax"/>
        </c:scaling>
        <c:delete val="1"/>
        <c:axPos val="l"/>
        <c:numFmt formatCode="&quot;$&quot;#,##0.0_);[Red]\(&quot;$&quot;#,##0.0\)" sourceLinked="1"/>
        <c:majorTickMark val="out"/>
        <c:minorTickMark val="none"/>
        <c:tickLblPos val="nextTo"/>
        <c:crossAx val="14388538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9581913052349923"/>
          <c:y val="9.2692307595509199E-2"/>
          <c:w val="0.41055034606342833"/>
          <c:h val="7.36197893924060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B1464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B1464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63670-4ACC-1A69-F99A-44D0BAB50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BAE1F4-E1E4-4DC6-4788-251E3EA2A2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70EA3-32CC-7B42-832C-DE1D63A75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3CEA0-C03D-98E5-AA50-5D794A171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41D3E-3126-6EB0-5A53-44D8A0F8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008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23592-EB67-7585-D491-C893320FA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2E02A7-3330-A58A-620A-306AC43155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FF8DE-7073-7510-58FC-EECD0726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A0C64-F900-1409-B8EB-4EEC751C6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B0C65-9CF6-E5D6-AD81-9E8329D0A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0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B7D024-D743-BA86-DB52-0026C01B7B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FE30D-F88F-0FF4-8ADB-68B08EDD5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E422D-7865-28BA-2090-26F15C00A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98BAE-5641-61C3-3CE2-781B3E9D7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C29B27-0891-C1F7-91AD-84B0681E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45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5A0DE-F040-76D8-3606-C21C8EF4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1D8438-965D-B02B-D9B5-8708F961F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2589C-7EA1-A050-AF12-53BCE627F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FC437-0D39-1867-DB3C-4B1D8BB7D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02B6B-6638-8D12-0407-79C50EA40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2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3BFA5-7B50-643B-0460-E20662117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7BE0E-441C-1B38-0C27-511B658CE1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06650-720A-F612-1715-C1FE7A6F0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FE79AE-C26A-534D-C2DD-FB13989E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503DF-E3DB-2C87-8746-F9FB396E7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97D8E-18AA-3B9A-41A0-97A83BF76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C6419-D019-8A0F-5572-0E64DF091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9CC4B1-95CD-87EE-6235-017A2E48BD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482F38-DB14-5A1A-25C2-B30B3FA6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B60778-8BD0-C720-FEE2-ADA7B955A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D913D0-914B-2C78-740D-BD4BE48BC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72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DA60B-D027-76DA-BD84-760BD7936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AE4C45-985C-FE63-09E0-F9EC4E255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75DF11-CE92-CC34-83F4-F4A1793A8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E5A175-127F-2436-2AAB-764E998105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070A22-7A08-45BE-8706-9FD95B0FC4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08B7C0-E7CD-50AE-14FF-9B394321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9909A8-201D-95C7-C9E1-4D7F22D40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F24590-C618-4A88-20CF-230E51E81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773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78F2-094D-B3AA-69F0-E9C560559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77DDF0-5745-0101-A3A8-D892AE08F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32AFFC-8884-272C-BA3F-5049B1AC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890FAC0-DE4F-D01B-5E23-BCA70C40A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75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89B047-3912-285C-94AD-BFAC17905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8827F7-9767-9187-2316-3156F2135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2DB21-7C89-1453-79B1-FE033C5C2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5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149A9-3817-288C-7D49-01B1BFCC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23FEE-9AA8-2A9F-03B8-478FCB5CC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C7A01D-B498-AD8F-8087-C07E365A4F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2091E-220F-7A83-9223-4B551E586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AFED3-760C-ABDD-C1FE-F892A0E0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AD23D-1AE8-2628-1029-5C89CB57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01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E3151-760D-6A5D-7DB8-6EA9B6B02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EA18AE-588B-F6B4-5C0E-4255F9C6B3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7C00EE-F0D6-F7B7-7DF2-489D1C7B8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CB3B7D-5643-DB6D-A533-1B147B2D5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42A832-D125-5C41-C044-98FBC0F0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D56EC-E961-5F3C-66CF-124986A08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55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BA8426-DBE0-4A20-A25D-5A30C23F0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81B9FD-7EAB-B8B2-B9CE-C141B07F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DC4EA-09F7-BB4C-F9C9-FD83E5A348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4FC5A3-731E-41A8-9AA1-EC6F3360FA39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1FEA1-395E-78B2-7408-29AF5A6B8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A5DA9-B19A-31E4-F49D-70DF70D8A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A8127A-71DD-415A-AD03-715CFB0B31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7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thevab.com/signin" TargetMode="External"/><Relationship Id="rId4" Type="http://schemas.openxmlformats.org/officeDocument/2006/relationships/hyperlink" Target="https://thevab.com/insigh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2C93F0DC-1C81-7067-75A4-E3BD23D90C37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2E20781-4B13-8E77-E320-7FCB5C85B196}"/>
              </a:ext>
            </a:extLst>
          </p:cNvPr>
          <p:cNvSpPr txBox="1"/>
          <p:nvPr/>
        </p:nvSpPr>
        <p:spPr>
          <a:xfrm>
            <a:off x="0" y="1810152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U.S. Retail Sales: 10-Year Trend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In Billions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A870D46-074D-B197-C0BF-A15C2521F43B}"/>
              </a:ext>
            </a:extLst>
          </p:cNvPr>
          <p:cNvGraphicFramePr/>
          <p:nvPr/>
        </p:nvGraphicFramePr>
        <p:xfrm>
          <a:off x="369651" y="2195868"/>
          <a:ext cx="11605098" cy="3973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>
            <a:extLst>
              <a:ext uri="{FF2B5EF4-FFF2-40B4-BE49-F238E27FC236}">
                <a16:creationId xmlns:a16="http://schemas.microsoft.com/office/drawing/2014/main" id="{6E1A8176-1D14-48B1-ABEB-A651A3E0E64C}"/>
              </a:ext>
            </a:extLst>
          </p:cNvPr>
          <p:cNvSpPr/>
          <p:nvPr/>
        </p:nvSpPr>
        <p:spPr>
          <a:xfrm>
            <a:off x="264696" y="486129"/>
            <a:ext cx="990070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Although physical shopping continues to dominate, ecommerce now accounts for ~20% of total retail sales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B8C6CDF-A0A5-7AB1-F744-62ECBCDF6A17}"/>
              </a:ext>
            </a:extLst>
          </p:cNvPr>
          <p:cNvSpPr txBox="1"/>
          <p:nvPr/>
        </p:nvSpPr>
        <p:spPr>
          <a:xfrm>
            <a:off x="461379" y="6332385"/>
            <a:ext cx="1174089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</a:t>
            </a:r>
            <a:r>
              <a:rPr lang="en-US" sz="700">
                <a:solidFill>
                  <a:srgbClr val="002060"/>
                </a:solidFill>
                <a:latin typeface="Helvetica" panose="020B0403020202020204" pitchFamily="34" charset="0"/>
              </a:rPr>
              <a:t>EMARKETER Forecast, October 2024. Note: Excludes travel and event tickets, payments such as bill pay, taxes, or money transfers, restaurant sales, food services and drinking place sales, gambling and other vice goods sales.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2522CC-F0DF-9512-F033-45F7A645E65E}"/>
              </a:ext>
            </a:extLst>
          </p:cNvPr>
          <p:cNvSpPr/>
          <p:nvPr/>
        </p:nvSpPr>
        <p:spPr>
          <a:xfrm>
            <a:off x="0" y="-1"/>
            <a:ext cx="4182894" cy="28158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U.S. Retail Sales: Physical vs. Ecommerce 10-Year Trend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077AF42-B556-77AB-E0DC-207EB71AD4F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C7CDB5C-9CB3-024B-5FCB-418078133407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FB79659-B6B8-DCAF-CB53-6EE6FD46896A}"/>
              </a:ext>
            </a:extLst>
          </p:cNvPr>
          <p:cNvSpPr txBox="1"/>
          <p:nvPr/>
        </p:nvSpPr>
        <p:spPr>
          <a:xfrm>
            <a:off x="10224396" y="26057"/>
            <a:ext cx="20265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shopping insights</a:t>
            </a:r>
          </a:p>
        </p:txBody>
      </p:sp>
      <p:pic>
        <p:nvPicPr>
          <p:cNvPr id="22" name="Picture 2">
            <a:hlinkClick r:id="rId5"/>
            <a:extLst>
              <a:ext uri="{FF2B5EF4-FFF2-40B4-BE49-F238E27FC236}">
                <a16:creationId xmlns:a16="http://schemas.microsoft.com/office/drawing/2014/main" id="{03206B5F-E1D2-E797-4A25-45D40C1855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EFFAAFF-E26E-5901-B640-7B0085E13FAF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6B610A0-6B41-D38D-982A-4757AC263D0F}"/>
              </a:ext>
            </a:extLst>
          </p:cNvPr>
          <p:cNvSpPr txBox="1"/>
          <p:nvPr/>
        </p:nvSpPr>
        <p:spPr>
          <a:xfrm>
            <a:off x="570756" y="3837268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$5,401.5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7E11D8-48F1-7A3E-F59F-791B01DF5FC9}"/>
              </a:ext>
            </a:extLst>
          </p:cNvPr>
          <p:cNvSpPr txBox="1"/>
          <p:nvPr/>
        </p:nvSpPr>
        <p:spPr>
          <a:xfrm>
            <a:off x="1718618" y="3798355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$5,565.7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99CE671-782F-3B99-C658-FAA571B90388}"/>
              </a:ext>
            </a:extLst>
          </p:cNvPr>
          <p:cNvSpPr txBox="1"/>
          <p:nvPr/>
        </p:nvSpPr>
        <p:spPr>
          <a:xfrm>
            <a:off x="2837296" y="3531596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$6,519.9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8445AA-2E39-5EF9-8B72-CA6E1FE82AD6}"/>
              </a:ext>
            </a:extLst>
          </p:cNvPr>
          <p:cNvSpPr txBox="1"/>
          <p:nvPr/>
        </p:nvSpPr>
        <p:spPr>
          <a:xfrm>
            <a:off x="3973074" y="3377707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$7,041.0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F29969-DF6B-A291-C3A9-8170C5C53B7A}"/>
              </a:ext>
            </a:extLst>
          </p:cNvPr>
          <p:cNvSpPr txBox="1"/>
          <p:nvPr/>
        </p:nvSpPr>
        <p:spPr>
          <a:xfrm>
            <a:off x="5108852" y="3331176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$7,200.1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3E348D6-F1E5-AD89-37FD-BBA7E3D2F61D}"/>
              </a:ext>
            </a:extLst>
          </p:cNvPr>
          <p:cNvSpPr txBox="1"/>
          <p:nvPr/>
        </p:nvSpPr>
        <p:spPr>
          <a:xfrm>
            <a:off x="6228482" y="3264738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$7,402.0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60E38C5-140B-68D5-FFA6-6317664FE454}"/>
              </a:ext>
            </a:extLst>
          </p:cNvPr>
          <p:cNvSpPr txBox="1"/>
          <p:nvPr/>
        </p:nvSpPr>
        <p:spPr>
          <a:xfrm>
            <a:off x="7357840" y="3211810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$7,616.7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1E68EE4-E1A8-BD02-D003-A57938F4DA07}"/>
              </a:ext>
            </a:extLst>
          </p:cNvPr>
          <p:cNvSpPr txBox="1"/>
          <p:nvPr/>
        </p:nvSpPr>
        <p:spPr>
          <a:xfrm>
            <a:off x="8487198" y="3144183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$7,852.8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F0A89D5-99D2-348A-1A64-4E70869B0AE6}"/>
              </a:ext>
            </a:extLst>
          </p:cNvPr>
          <p:cNvSpPr txBox="1"/>
          <p:nvPr/>
        </p:nvSpPr>
        <p:spPr>
          <a:xfrm>
            <a:off x="9616556" y="3079575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$8,088.4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6F8FCBA-64D5-1E77-0F5D-CC7D6FFA44A9}"/>
              </a:ext>
            </a:extLst>
          </p:cNvPr>
          <p:cNvSpPr txBox="1"/>
          <p:nvPr/>
        </p:nvSpPr>
        <p:spPr>
          <a:xfrm>
            <a:off x="10735131" y="3019249"/>
            <a:ext cx="1005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$8,323.0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AAC3FC8-FE32-C116-20B8-06903F9520FC}"/>
              </a:ext>
            </a:extLst>
          </p:cNvPr>
          <p:cNvSpPr txBox="1"/>
          <p:nvPr/>
        </p:nvSpPr>
        <p:spPr>
          <a:xfrm>
            <a:off x="611159" y="5163259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(89.4%)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8217214-7936-879E-AC93-56928BFCEBC9}"/>
              </a:ext>
            </a:extLst>
          </p:cNvPr>
          <p:cNvSpPr txBox="1"/>
          <p:nvPr/>
        </p:nvSpPr>
        <p:spPr>
          <a:xfrm>
            <a:off x="1718618" y="5157238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(85.4%)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B49092-CB6A-A451-AA1D-C309F6DE678B}"/>
              </a:ext>
            </a:extLst>
          </p:cNvPr>
          <p:cNvSpPr txBox="1"/>
          <p:nvPr/>
        </p:nvSpPr>
        <p:spPr>
          <a:xfrm>
            <a:off x="2837296" y="5042412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(85.4%)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E94D3C3-AD42-0288-2711-F37A8A8537D1}"/>
              </a:ext>
            </a:extLst>
          </p:cNvPr>
          <p:cNvSpPr txBox="1"/>
          <p:nvPr/>
        </p:nvSpPr>
        <p:spPr>
          <a:xfrm>
            <a:off x="3973074" y="4983690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(85.6%)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350AAD6-3D06-D66E-AEE6-C481704F2320}"/>
              </a:ext>
            </a:extLst>
          </p:cNvPr>
          <p:cNvSpPr txBox="1"/>
          <p:nvPr/>
        </p:nvSpPr>
        <p:spPr>
          <a:xfrm>
            <a:off x="5108852" y="4985831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(84.7%)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8E6B8AC-3514-ED2D-AB28-98F4707F8258}"/>
              </a:ext>
            </a:extLst>
          </p:cNvPr>
          <p:cNvSpPr txBox="1"/>
          <p:nvPr/>
        </p:nvSpPr>
        <p:spPr>
          <a:xfrm>
            <a:off x="6238210" y="4958300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(83.9%)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A3F11B6-A732-8511-72FF-532232493414}"/>
              </a:ext>
            </a:extLst>
          </p:cNvPr>
          <p:cNvSpPr txBox="1"/>
          <p:nvPr/>
        </p:nvSpPr>
        <p:spPr>
          <a:xfrm>
            <a:off x="7383715" y="4926766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(83.0%)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250301C-DDC2-76A3-EE3D-08B8AA6D87DC}"/>
              </a:ext>
            </a:extLst>
          </p:cNvPr>
          <p:cNvSpPr txBox="1"/>
          <p:nvPr/>
        </p:nvSpPr>
        <p:spPr>
          <a:xfrm>
            <a:off x="8503346" y="4914724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(82.1%)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37F9BEF-7698-A869-5A94-7D3D544007EB}"/>
              </a:ext>
            </a:extLst>
          </p:cNvPr>
          <p:cNvSpPr txBox="1"/>
          <p:nvPr/>
        </p:nvSpPr>
        <p:spPr>
          <a:xfrm>
            <a:off x="9622977" y="4902321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(81.3%)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3006DB3-C4E4-9FCB-300D-18092A22E2AC}"/>
              </a:ext>
            </a:extLst>
          </p:cNvPr>
          <p:cNvSpPr txBox="1"/>
          <p:nvPr/>
        </p:nvSpPr>
        <p:spPr>
          <a:xfrm>
            <a:off x="10749639" y="4908703"/>
            <a:ext cx="10051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(80.5%)</a:t>
            </a:r>
          </a:p>
        </p:txBody>
      </p:sp>
    </p:spTree>
    <p:extLst>
      <p:ext uri="{BB962C8B-B14F-4D97-AF65-F5344CB8AC3E}">
        <p14:creationId xmlns:p14="http://schemas.microsoft.com/office/powerpoint/2010/main" val="292338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E6B8C95-4627-410D-B391-9FEBB4BFEC76}"/>
</file>

<file path=customXml/itemProps2.xml><?xml version="1.0" encoding="utf-8"?>
<ds:datastoreItem xmlns:ds="http://schemas.openxmlformats.org/officeDocument/2006/customXml" ds:itemID="{FD1757F4-9536-47FA-B4F0-A4A32AD0320C}"/>
</file>

<file path=customXml/itemProps3.xml><?xml version="1.0" encoding="utf-8"?>
<ds:datastoreItem xmlns:ds="http://schemas.openxmlformats.org/officeDocument/2006/customXml" ds:itemID="{606B9304-D05C-4884-9DDA-AC37B520C450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2024-12-13T19:28:30Z</dcterms:created>
  <dcterms:modified xsi:type="dcterms:W3CDTF">2024-12-13T19:28:41Z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