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37376"/>
            <a:ext cx="12192000" cy="421005"/>
          </a:xfrm>
          <a:custGeom>
            <a:avLst/>
            <a:gdLst/>
            <a:ahLst/>
            <a:cxnLst/>
            <a:rect l="l" t="t" r="r" b="b"/>
            <a:pathLst>
              <a:path w="12192000" h="421004">
                <a:moveTo>
                  <a:pt x="0" y="420624"/>
                </a:moveTo>
                <a:lnTo>
                  <a:pt x="12192000" y="420624"/>
                </a:lnTo>
                <a:lnTo>
                  <a:pt x="12192000" y="0"/>
                </a:lnTo>
                <a:lnTo>
                  <a:pt x="0" y="0"/>
                </a:lnTo>
                <a:lnTo>
                  <a:pt x="0" y="42062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5544"/>
            <a:ext cx="12192000" cy="4476115"/>
          </a:xfrm>
          <a:custGeom>
            <a:avLst/>
            <a:gdLst/>
            <a:ahLst/>
            <a:cxnLst/>
            <a:rect l="l" t="t" r="r" b="b"/>
            <a:pathLst>
              <a:path w="12192000" h="4476115">
                <a:moveTo>
                  <a:pt x="0" y="4475988"/>
                </a:moveTo>
                <a:lnTo>
                  <a:pt x="12192000" y="4475988"/>
                </a:lnTo>
                <a:lnTo>
                  <a:pt x="12192000" y="0"/>
                </a:lnTo>
                <a:lnTo>
                  <a:pt x="0" y="0"/>
                </a:lnTo>
                <a:lnTo>
                  <a:pt x="0" y="4475988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0667" y="6161532"/>
            <a:ext cx="12181840" cy="276225"/>
          </a:xfrm>
          <a:custGeom>
            <a:avLst/>
            <a:gdLst/>
            <a:ahLst/>
            <a:cxnLst/>
            <a:rect l="l" t="t" r="r" b="b"/>
            <a:pathLst>
              <a:path w="12181840" h="276225">
                <a:moveTo>
                  <a:pt x="12181344" y="0"/>
                </a:moveTo>
                <a:lnTo>
                  <a:pt x="0" y="0"/>
                </a:lnTo>
                <a:lnTo>
                  <a:pt x="0" y="275843"/>
                </a:lnTo>
                <a:lnTo>
                  <a:pt x="12181344" y="275843"/>
                </a:lnTo>
                <a:lnTo>
                  <a:pt x="12181344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0667" y="6161532"/>
            <a:ext cx="12181840" cy="276225"/>
          </a:xfrm>
          <a:custGeom>
            <a:avLst/>
            <a:gdLst/>
            <a:ahLst/>
            <a:cxnLst/>
            <a:rect l="l" t="t" r="r" b="b"/>
            <a:pathLst>
              <a:path w="12181840" h="276225">
                <a:moveTo>
                  <a:pt x="0" y="0"/>
                </a:moveTo>
                <a:lnTo>
                  <a:pt x="12181332" y="0"/>
                </a:lnTo>
              </a:path>
              <a:path w="12181840" h="276225">
                <a:moveTo>
                  <a:pt x="12181332" y="275844"/>
                </a:moveTo>
                <a:lnTo>
                  <a:pt x="0" y="275844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dentsu.com/us/en/navigator" TargetMode="External"/><Relationship Id="rId3" Type="http://schemas.openxmlformats.org/officeDocument/2006/relationships/hyperlink" Target="https://thevab.com/signin?utm_source=website&amp;utm_medium=resource-center&amp;utm_campaign=grab-n-gos" TargetMode="External"/><Relationship Id="rId4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4" y="512687"/>
            <a:ext cx="969010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Only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two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out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five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consumers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hopeful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economy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will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improve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within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next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year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recession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fears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persist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06903" y="6189424"/>
            <a:ext cx="4639310" cy="603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Click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see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more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on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Dentsu’s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‘Consumer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Navigator</a:t>
            </a:r>
            <a:r>
              <a:rPr dirty="0" u="none" sz="1200" spc="-10" b="1" i="1">
                <a:solidFill>
                  <a:srgbClr val="FFE600"/>
                </a:solidFill>
                <a:latin typeface="Arial"/>
                <a:cs typeface="Arial"/>
              </a:rPr>
              <a:t>’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3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0" y="0"/>
            <a:ext cx="1838325" cy="262255"/>
          </a:xfrm>
          <a:custGeom>
            <a:avLst/>
            <a:gdLst/>
            <a:ahLst/>
            <a:cxnLst/>
            <a:rect l="l" t="t" r="r" b="b"/>
            <a:pathLst>
              <a:path w="1838325" h="262255">
                <a:moveTo>
                  <a:pt x="1837944" y="0"/>
                </a:moveTo>
                <a:lnTo>
                  <a:pt x="0" y="0"/>
                </a:lnTo>
                <a:lnTo>
                  <a:pt x="0" y="262127"/>
                </a:lnTo>
                <a:lnTo>
                  <a:pt x="1837944" y="262127"/>
                </a:lnTo>
                <a:lnTo>
                  <a:pt x="1837944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0" y="0"/>
            <a:ext cx="1838325" cy="262255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6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U.S.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Economic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Outlook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7" name="object 7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0376373" y="54504"/>
            <a:ext cx="1708785" cy="376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7465">
              <a:lnSpc>
                <a:spcPct val="100000"/>
              </a:lnSpc>
              <a:spcBef>
                <a:spcPts val="100"/>
              </a:spcBef>
            </a:pPr>
            <a:r>
              <a:rPr dirty="0" sz="115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15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5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15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5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150" spc="-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5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15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5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15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15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50" b="1">
                <a:solidFill>
                  <a:srgbClr val="EC3B8D"/>
                </a:solidFill>
                <a:latin typeface="Arial"/>
                <a:cs typeface="Arial"/>
              </a:rPr>
              <a:t>economic</a:t>
            </a:r>
            <a:r>
              <a:rPr dirty="0" sz="115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5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15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313241" y="4280915"/>
            <a:ext cx="8056245" cy="1192530"/>
            <a:chOff x="2313241" y="4280915"/>
            <a:chExt cx="8056245" cy="1192530"/>
          </a:xfrm>
        </p:grpSpPr>
        <p:sp>
          <p:nvSpPr>
            <p:cNvPr id="11" name="object 11" descr=""/>
            <p:cNvSpPr/>
            <p:nvPr/>
          </p:nvSpPr>
          <p:spPr>
            <a:xfrm>
              <a:off x="4072128" y="4280915"/>
              <a:ext cx="5878195" cy="1187450"/>
            </a:xfrm>
            <a:custGeom>
              <a:avLst/>
              <a:gdLst/>
              <a:ahLst/>
              <a:cxnLst/>
              <a:rect l="l" t="t" r="r" b="b"/>
              <a:pathLst>
                <a:path w="5878195" h="1187450">
                  <a:moveTo>
                    <a:pt x="513588" y="118872"/>
                  </a:moveTo>
                  <a:lnTo>
                    <a:pt x="0" y="118872"/>
                  </a:lnTo>
                  <a:lnTo>
                    <a:pt x="0" y="1187196"/>
                  </a:lnTo>
                  <a:lnTo>
                    <a:pt x="513588" y="1187196"/>
                  </a:lnTo>
                  <a:lnTo>
                    <a:pt x="513588" y="118872"/>
                  </a:lnTo>
                  <a:close/>
                </a:path>
                <a:path w="5878195" h="1187450">
                  <a:moveTo>
                    <a:pt x="1854708" y="0"/>
                  </a:moveTo>
                  <a:lnTo>
                    <a:pt x="1341120" y="0"/>
                  </a:lnTo>
                  <a:lnTo>
                    <a:pt x="1341120" y="1187208"/>
                  </a:lnTo>
                  <a:lnTo>
                    <a:pt x="1854708" y="1187208"/>
                  </a:lnTo>
                  <a:lnTo>
                    <a:pt x="1854708" y="0"/>
                  </a:lnTo>
                  <a:close/>
                </a:path>
                <a:path w="5878195" h="1187450">
                  <a:moveTo>
                    <a:pt x="3195828" y="0"/>
                  </a:moveTo>
                  <a:lnTo>
                    <a:pt x="2682240" y="0"/>
                  </a:lnTo>
                  <a:lnTo>
                    <a:pt x="2682240" y="1187208"/>
                  </a:lnTo>
                  <a:lnTo>
                    <a:pt x="3195828" y="1187208"/>
                  </a:lnTo>
                  <a:lnTo>
                    <a:pt x="3195828" y="0"/>
                  </a:lnTo>
                  <a:close/>
                </a:path>
                <a:path w="5878195" h="1187450">
                  <a:moveTo>
                    <a:pt x="4536948" y="41148"/>
                  </a:moveTo>
                  <a:lnTo>
                    <a:pt x="4023360" y="41148"/>
                  </a:lnTo>
                  <a:lnTo>
                    <a:pt x="4023360" y="1187196"/>
                  </a:lnTo>
                  <a:lnTo>
                    <a:pt x="4536948" y="1187196"/>
                  </a:lnTo>
                  <a:lnTo>
                    <a:pt x="4536948" y="41148"/>
                  </a:lnTo>
                  <a:close/>
                </a:path>
                <a:path w="5878195" h="1187450">
                  <a:moveTo>
                    <a:pt x="5878068" y="147828"/>
                  </a:moveTo>
                  <a:lnTo>
                    <a:pt x="5364480" y="147828"/>
                  </a:lnTo>
                  <a:lnTo>
                    <a:pt x="5364480" y="1187196"/>
                  </a:lnTo>
                  <a:lnTo>
                    <a:pt x="5878068" y="1187196"/>
                  </a:lnTo>
                  <a:lnTo>
                    <a:pt x="5878068" y="147828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318004" y="5468111"/>
              <a:ext cx="8046720" cy="0"/>
            </a:xfrm>
            <a:custGeom>
              <a:avLst/>
              <a:gdLst/>
              <a:ahLst/>
              <a:cxnLst/>
              <a:rect l="l" t="t" r="r" b="b"/>
              <a:pathLst>
                <a:path w="8046720" h="0">
                  <a:moveTo>
                    <a:pt x="0" y="0"/>
                  </a:moveTo>
                  <a:lnTo>
                    <a:pt x="8046720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2731007" y="4538471"/>
            <a:ext cx="513715" cy="92964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2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31%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177141" y="4824664"/>
            <a:ext cx="3200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36%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413247" y="4280915"/>
            <a:ext cx="513715" cy="118745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50"/>
              </a:spcBef>
            </a:pPr>
            <a:endParaRPr sz="12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859382" y="4765227"/>
            <a:ext cx="3200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200501" y="4785801"/>
            <a:ext cx="3200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39%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9541621" y="4839446"/>
            <a:ext cx="3200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35%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731007" y="3909059"/>
            <a:ext cx="513715" cy="62992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425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35"/>
              </a:spcBef>
            </a:pPr>
            <a:endParaRPr sz="12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072128" y="3776471"/>
            <a:ext cx="513715" cy="638175"/>
          </a:xfrm>
          <a:prstGeom prst="rect">
            <a:avLst/>
          </a:prstGeom>
          <a:solidFill>
            <a:srgbClr val="00BEF1"/>
          </a:solidFill>
        </p:spPr>
        <p:txBody>
          <a:bodyPr wrap="square" lIns="0" tIns="393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10"/>
              </a:spcBef>
            </a:pPr>
            <a:endParaRPr sz="12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413247" y="3664077"/>
            <a:ext cx="513715" cy="61722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3302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60"/>
              </a:spcBef>
            </a:pPr>
            <a:endParaRPr sz="12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754368" y="3622547"/>
            <a:ext cx="513715" cy="67945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596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70"/>
              </a:spcBef>
            </a:pPr>
            <a:endParaRPr sz="12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095488" y="3640073"/>
            <a:ext cx="513715" cy="66167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571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</a:pPr>
            <a:endParaRPr sz="12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24%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9436607" y="3664077"/>
            <a:ext cx="513715" cy="75057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12192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60"/>
              </a:spcBef>
            </a:pPr>
            <a:endParaRPr sz="12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731007" y="2499360"/>
            <a:ext cx="513715" cy="1409700"/>
          </a:xfrm>
          <a:prstGeom prst="rect">
            <a:avLst/>
          </a:prstGeom>
          <a:solidFill>
            <a:srgbClr val="1B136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0"/>
              </a:spcBef>
            </a:pPr>
            <a:endParaRPr sz="120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47%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072128" y="2499360"/>
            <a:ext cx="513715" cy="1277620"/>
          </a:xfrm>
          <a:prstGeom prst="rect">
            <a:avLst/>
          </a:prstGeom>
          <a:solidFill>
            <a:srgbClr val="1B136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20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413247" y="2499360"/>
            <a:ext cx="513715" cy="1165225"/>
          </a:xfrm>
          <a:prstGeom prst="rect">
            <a:avLst/>
          </a:prstGeom>
          <a:solidFill>
            <a:srgbClr val="1B136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40"/>
              </a:spcBef>
            </a:pPr>
            <a:endParaRPr sz="120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39%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754368" y="2499360"/>
            <a:ext cx="513715" cy="1123315"/>
          </a:xfrm>
          <a:prstGeom prst="rect">
            <a:avLst/>
          </a:prstGeom>
          <a:solidFill>
            <a:srgbClr val="1B136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120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095488" y="2499360"/>
            <a:ext cx="513715" cy="1141095"/>
          </a:xfrm>
          <a:prstGeom prst="rect">
            <a:avLst/>
          </a:prstGeom>
          <a:solidFill>
            <a:srgbClr val="1B136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80"/>
              </a:spcBef>
            </a:pPr>
            <a:endParaRPr sz="120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9436607" y="2499360"/>
            <a:ext cx="513715" cy="1165225"/>
          </a:xfrm>
          <a:prstGeom prst="rect">
            <a:avLst/>
          </a:prstGeom>
          <a:solidFill>
            <a:srgbClr val="1B136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55"/>
              </a:spcBef>
            </a:pPr>
            <a:endParaRPr sz="120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540119" y="5551307"/>
            <a:ext cx="4079240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85670">
              <a:lnSpc>
                <a:spcPct val="100000"/>
              </a:lnSpc>
              <a:spcBef>
                <a:spcPts val="100"/>
              </a:spcBef>
              <a:tabLst>
                <a:tab pos="3509645" algn="l"/>
              </a:tabLst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Aug</a:t>
            </a:r>
            <a:r>
              <a:rPr dirty="0" sz="12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'23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Sept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 '23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Dentsu,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Consumer</a:t>
            </a:r>
            <a:r>
              <a:rPr dirty="0" sz="8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Navigator</a:t>
            </a:r>
            <a:r>
              <a:rPr dirty="0" sz="800" spc="-3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800" spc="-5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American</a:t>
            </a:r>
            <a:r>
              <a:rPr dirty="0" sz="8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Mindset,</a:t>
            </a:r>
            <a:r>
              <a:rPr dirty="0" sz="800" spc="-3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Wave</a:t>
            </a:r>
            <a:r>
              <a:rPr dirty="0" sz="8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49,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Feb</a:t>
            </a:r>
            <a:r>
              <a:rPr dirty="0" sz="8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2024.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412292" y="5551307"/>
            <a:ext cx="5156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Oct</a:t>
            </a:r>
            <a:r>
              <a:rPr dirty="0" sz="12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'23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740916" y="5551307"/>
            <a:ext cx="5416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Nov</a:t>
            </a:r>
            <a:r>
              <a:rPr dirty="0" sz="12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'23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8094684" y="5551307"/>
            <a:ext cx="5149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Jan</a:t>
            </a:r>
            <a:r>
              <a:rPr dirty="0" sz="12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'24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9427423" y="5551307"/>
            <a:ext cx="532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Feb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'24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2955574" y="1836417"/>
            <a:ext cx="6280150" cy="511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4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Rolling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3-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Month</a:t>
            </a:r>
            <a:r>
              <a:rPr dirty="0" u="sng" sz="1600" spc="-8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Average: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Outlook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on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the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Economic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Environment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914"/>
              </a:lnSpc>
            </a:pP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Over</a:t>
            </a:r>
            <a:r>
              <a:rPr dirty="0" sz="16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next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6-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12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 Months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1216152" y="2869692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4" h="70485">
                <a:moveTo>
                  <a:pt x="70103" y="0"/>
                </a:moveTo>
                <a:lnTo>
                  <a:pt x="0" y="0"/>
                </a:lnTo>
                <a:lnTo>
                  <a:pt x="0" y="70103"/>
                </a:lnTo>
                <a:lnTo>
                  <a:pt x="70103" y="70103"/>
                </a:lnTo>
                <a:lnTo>
                  <a:pt x="70103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1303827" y="2805852"/>
            <a:ext cx="1276350" cy="33337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65"/>
              </a:spcBef>
            </a:pPr>
            <a:r>
              <a:rPr dirty="0" sz="10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10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B1363"/>
                </a:solidFill>
                <a:latin typeface="Arial"/>
                <a:cs typeface="Arial"/>
              </a:rPr>
              <a:t>Economy</a:t>
            </a:r>
            <a:r>
              <a:rPr dirty="0" sz="10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1B1363"/>
                </a:solidFill>
                <a:latin typeface="Arial"/>
                <a:cs typeface="Arial"/>
              </a:rPr>
              <a:t>Will</a:t>
            </a:r>
            <a:r>
              <a:rPr dirty="0" sz="10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1B1363"/>
                </a:solidFill>
                <a:latin typeface="Arial"/>
                <a:cs typeface="Arial"/>
              </a:rPr>
              <a:t>Get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Better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1216152" y="3884676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4" h="70485">
                <a:moveTo>
                  <a:pt x="70103" y="0"/>
                </a:moveTo>
                <a:lnTo>
                  <a:pt x="0" y="0"/>
                </a:lnTo>
                <a:lnTo>
                  <a:pt x="0" y="70104"/>
                </a:lnTo>
                <a:lnTo>
                  <a:pt x="70103" y="70104"/>
                </a:lnTo>
                <a:lnTo>
                  <a:pt x="70103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1303827" y="3820621"/>
            <a:ext cx="1035050" cy="33337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65"/>
              </a:spcBef>
            </a:pPr>
            <a:r>
              <a:rPr dirty="0" sz="10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10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B1363"/>
                </a:solidFill>
                <a:latin typeface="Arial"/>
                <a:cs typeface="Arial"/>
              </a:rPr>
              <a:t>Economy</a:t>
            </a:r>
            <a:r>
              <a:rPr dirty="0" sz="10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1B1363"/>
                </a:solidFill>
                <a:latin typeface="Arial"/>
                <a:cs typeface="Arial"/>
              </a:rPr>
              <a:t>Will </a:t>
            </a:r>
            <a:r>
              <a:rPr dirty="0" sz="1000">
                <a:solidFill>
                  <a:srgbClr val="1B1363"/>
                </a:solidFill>
                <a:latin typeface="Arial"/>
                <a:cs typeface="Arial"/>
              </a:rPr>
              <a:t>Remain</a:t>
            </a:r>
            <a:r>
              <a:rPr dirty="0" sz="10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1B1363"/>
                </a:solidFill>
                <a:latin typeface="Arial"/>
                <a:cs typeface="Arial"/>
              </a:rPr>
              <a:t>Same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1216152" y="4899659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4" h="70485">
                <a:moveTo>
                  <a:pt x="70103" y="0"/>
                </a:moveTo>
                <a:lnTo>
                  <a:pt x="0" y="0"/>
                </a:lnTo>
                <a:lnTo>
                  <a:pt x="0" y="70104"/>
                </a:lnTo>
                <a:lnTo>
                  <a:pt x="70103" y="70104"/>
                </a:lnTo>
                <a:lnTo>
                  <a:pt x="70103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1303827" y="4835388"/>
            <a:ext cx="1276350" cy="33337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65"/>
              </a:spcBef>
            </a:pPr>
            <a:r>
              <a:rPr dirty="0" sz="10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10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B1363"/>
                </a:solidFill>
                <a:latin typeface="Arial"/>
                <a:cs typeface="Arial"/>
              </a:rPr>
              <a:t>Economy</a:t>
            </a:r>
            <a:r>
              <a:rPr dirty="0" sz="10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1B1363"/>
                </a:solidFill>
                <a:latin typeface="Arial"/>
                <a:cs typeface="Arial"/>
              </a:rPr>
              <a:t>Will</a:t>
            </a:r>
            <a:r>
              <a:rPr dirty="0" sz="10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1B1363"/>
                </a:solidFill>
                <a:latin typeface="Arial"/>
                <a:cs typeface="Arial"/>
              </a:rPr>
              <a:t>Get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Worse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D465DF2-BF5F-4EF6-962F-DEECDE79E275}"/>
</file>

<file path=customXml/itemProps2.xml><?xml version="1.0" encoding="utf-8"?>
<ds:datastoreItem xmlns:ds="http://schemas.openxmlformats.org/officeDocument/2006/customXml" ds:itemID="{8F716014-50B8-42F8-A19D-39068FB7365C}"/>
</file>

<file path=customXml/itemProps3.xml><?xml version="1.0" encoding="utf-8"?>
<ds:datastoreItem xmlns:ds="http://schemas.openxmlformats.org/officeDocument/2006/customXml" ds:itemID="{FF2D9F9E-0A64-4082-BD57-DE0761EEB15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2024-05-01T17:36:21Z</dcterms:created>
  <dcterms:modified xsi:type="dcterms:W3CDTF">2024-05-01T17:36:21Z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