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69379"/>
            <a:ext cx="12192000" cy="388620"/>
          </a:xfrm>
          <a:custGeom>
            <a:avLst/>
            <a:gdLst/>
            <a:ahLst/>
            <a:cxnLst/>
            <a:rect l="l" t="t" r="r" b="b"/>
            <a:pathLst>
              <a:path w="12192000" h="388620">
                <a:moveTo>
                  <a:pt x="0" y="388620"/>
                </a:moveTo>
                <a:lnTo>
                  <a:pt x="12192000" y="388620"/>
                </a:lnTo>
                <a:lnTo>
                  <a:pt x="12192000" y="0"/>
                </a:lnTo>
                <a:lnTo>
                  <a:pt x="0" y="0"/>
                </a:lnTo>
                <a:lnTo>
                  <a:pt x="0" y="38862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685544"/>
            <a:ext cx="12192000" cy="4506595"/>
          </a:xfrm>
          <a:custGeom>
            <a:avLst/>
            <a:gdLst/>
            <a:ahLst/>
            <a:cxnLst/>
            <a:rect l="l" t="t" r="r" b="b"/>
            <a:pathLst>
              <a:path w="12192000" h="4506595">
                <a:moveTo>
                  <a:pt x="0" y="4506468"/>
                </a:moveTo>
                <a:lnTo>
                  <a:pt x="12192000" y="4506468"/>
                </a:lnTo>
                <a:lnTo>
                  <a:pt x="12192000" y="0"/>
                </a:lnTo>
                <a:lnTo>
                  <a:pt x="0" y="0"/>
                </a:lnTo>
                <a:lnTo>
                  <a:pt x="0" y="4506468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1699260"/>
            <a:ext cx="4632960" cy="4413885"/>
          </a:xfrm>
          <a:custGeom>
            <a:avLst/>
            <a:gdLst/>
            <a:ahLst/>
            <a:cxnLst/>
            <a:rect l="l" t="t" r="r" b="b"/>
            <a:pathLst>
              <a:path w="4632960" h="4413885">
                <a:moveTo>
                  <a:pt x="4632960" y="0"/>
                </a:moveTo>
                <a:lnTo>
                  <a:pt x="0" y="0"/>
                </a:lnTo>
                <a:lnTo>
                  <a:pt x="0" y="4413504"/>
                </a:lnTo>
                <a:lnTo>
                  <a:pt x="4632960" y="4413504"/>
                </a:lnTo>
                <a:lnTo>
                  <a:pt x="4632960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1699260"/>
            <a:ext cx="4632960" cy="4413885"/>
          </a:xfrm>
          <a:custGeom>
            <a:avLst/>
            <a:gdLst/>
            <a:ahLst/>
            <a:cxnLst/>
            <a:rect l="l" t="t" r="r" b="b"/>
            <a:pathLst>
              <a:path w="4632960" h="4413885">
                <a:moveTo>
                  <a:pt x="0" y="0"/>
                </a:moveTo>
                <a:lnTo>
                  <a:pt x="4632960" y="0"/>
                </a:lnTo>
                <a:lnTo>
                  <a:pt x="4632960" y="4413504"/>
                </a:lnTo>
                <a:lnTo>
                  <a:pt x="0" y="441350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79"/>
            <a:ext cx="11708774" cy="350519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0" y="6192011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67"/>
                </a:lnTo>
                <a:lnTo>
                  <a:pt x="12192000" y="277367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0" y="6192011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0" y="0"/>
                </a:moveTo>
                <a:lnTo>
                  <a:pt x="12192000" y="0"/>
                </a:lnTo>
              </a:path>
              <a:path w="12192000" h="277495">
                <a:moveTo>
                  <a:pt x="12192000" y="277368"/>
                </a:moveTo>
                <a:lnTo>
                  <a:pt x="0" y="277368"/>
                </a:ln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www.affinity.solutions/newsroom/february-cnbc-nrf-retail-monitor-numbers-show-consumers-continued-spending-in-february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398387"/>
            <a:ext cx="934720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Consumer</a:t>
            </a:r>
            <a:r>
              <a:rPr dirty="0" sz="2600" spc="-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retail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consumption</a:t>
            </a:r>
            <a:r>
              <a:rPr dirty="0" sz="2600" spc="-7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was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increasing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early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2024,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showing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positive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signs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economic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growth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4" name="object 4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711698" y="5963049"/>
            <a:ext cx="313817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Affinity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Solutions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NRF,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Consumer</a:t>
            </a:r>
            <a:r>
              <a:rPr dirty="0" sz="700" spc="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Purchase</a:t>
            </a:r>
            <a:r>
              <a:rPr dirty="0" sz="700" spc="-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Insights,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February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2024.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373838" y="6220282"/>
            <a:ext cx="5452110" cy="572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see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on</a:t>
            </a:r>
            <a:r>
              <a:rPr dirty="0" u="none" sz="1200" spc="-50" b="1" i="1">
                <a:solidFill>
                  <a:srgbClr val="FFFFFF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Affinity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Solutions’</a:t>
            </a:r>
            <a:r>
              <a:rPr dirty="0" u="sng" sz="1200" spc="-4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‘Consumer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Purchase</a:t>
            </a:r>
            <a:r>
              <a:rPr dirty="0" u="sng" sz="1200" spc="-5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Insights’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1200">
              <a:latin typeface="Arial"/>
              <a:cs typeface="Arial"/>
            </a:endParaRPr>
          </a:p>
          <a:p>
            <a:pPr marL="64516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0" y="0"/>
            <a:ext cx="1615440" cy="264160"/>
          </a:xfrm>
          <a:custGeom>
            <a:avLst/>
            <a:gdLst/>
            <a:ahLst/>
            <a:cxnLst/>
            <a:rect l="l" t="t" r="r" b="b"/>
            <a:pathLst>
              <a:path w="1615440" h="264160">
                <a:moveTo>
                  <a:pt x="1615440" y="0"/>
                </a:moveTo>
                <a:lnTo>
                  <a:pt x="0" y="0"/>
                </a:lnTo>
                <a:lnTo>
                  <a:pt x="0" y="263651"/>
                </a:lnTo>
                <a:lnTo>
                  <a:pt x="1615440" y="263651"/>
                </a:lnTo>
                <a:lnTo>
                  <a:pt x="1615440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0" y="0"/>
            <a:ext cx="1615440" cy="264160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7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Retail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Sales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Trend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0376373" y="54504"/>
            <a:ext cx="1708785" cy="376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7465">
              <a:lnSpc>
                <a:spcPct val="100000"/>
              </a:lnSpc>
              <a:spcBef>
                <a:spcPts val="100"/>
              </a:spcBef>
            </a:pP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15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15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150" spc="-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15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15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economic</a:t>
            </a:r>
            <a:r>
              <a:rPr dirty="0" sz="115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88294" y="3028529"/>
            <a:ext cx="4004945" cy="1701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15240">
              <a:lnSpc>
                <a:spcPct val="100000"/>
              </a:lnSpc>
              <a:spcBef>
                <a:spcPts val="95"/>
              </a:spcBef>
            </a:pP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dirty="0" sz="22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retail</a:t>
            </a:r>
            <a:r>
              <a:rPr dirty="0" sz="22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sales,</a:t>
            </a:r>
            <a:r>
              <a:rPr dirty="0" sz="22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excluding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automobiles</a:t>
            </a:r>
            <a:r>
              <a:rPr dirty="0" sz="22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200" spc="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gasoline,</a:t>
            </a:r>
            <a:r>
              <a:rPr dirty="0" sz="2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Arial"/>
                <a:cs typeface="Arial"/>
              </a:rPr>
              <a:t>were </a:t>
            </a:r>
            <a:r>
              <a:rPr dirty="0" sz="2200" b="1">
                <a:solidFill>
                  <a:srgbClr val="EC3B8D"/>
                </a:solidFill>
                <a:latin typeface="Arial"/>
                <a:cs typeface="Arial"/>
              </a:rPr>
              <a:t>up</a:t>
            </a:r>
            <a:r>
              <a:rPr dirty="0" sz="2200" spc="-5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EC3B8D"/>
                </a:solidFill>
                <a:latin typeface="Arial"/>
                <a:cs typeface="Arial"/>
              </a:rPr>
              <a:t>6.3%</a:t>
            </a:r>
            <a:r>
              <a:rPr dirty="0" sz="2200" spc="-6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EC3B8D"/>
                </a:solidFill>
                <a:latin typeface="Arial"/>
                <a:cs typeface="Arial"/>
              </a:rPr>
              <a:t>unadjusted</a:t>
            </a:r>
            <a:r>
              <a:rPr dirty="0" sz="2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EC3B8D"/>
                </a:solidFill>
                <a:latin typeface="Arial"/>
                <a:cs typeface="Arial"/>
              </a:rPr>
              <a:t>year</a:t>
            </a:r>
            <a:r>
              <a:rPr dirty="0" sz="2200" spc="-5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200" spc="-20" b="1">
                <a:solidFill>
                  <a:srgbClr val="EC3B8D"/>
                </a:solidFill>
                <a:latin typeface="Arial"/>
                <a:cs typeface="Arial"/>
              </a:rPr>
              <a:t>over </a:t>
            </a:r>
            <a:r>
              <a:rPr dirty="0" sz="2200" b="1">
                <a:solidFill>
                  <a:srgbClr val="EC3B8D"/>
                </a:solidFill>
                <a:latin typeface="Arial"/>
                <a:cs typeface="Arial"/>
              </a:rPr>
              <a:t>year</a:t>
            </a:r>
            <a:r>
              <a:rPr dirty="0" sz="2200" spc="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EC3B8D"/>
                </a:solidFill>
                <a:latin typeface="Arial"/>
                <a:cs typeface="Arial"/>
              </a:rPr>
              <a:t>in</a:t>
            </a:r>
            <a:r>
              <a:rPr dirty="0" sz="2200" spc="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200" spc="-20" b="1">
                <a:solidFill>
                  <a:srgbClr val="EC3B8D"/>
                </a:solidFill>
                <a:latin typeface="Arial"/>
                <a:cs typeface="Arial"/>
              </a:rPr>
              <a:t>February,</a:t>
            </a:r>
            <a:r>
              <a:rPr dirty="0" sz="2200" spc="7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according</a:t>
            </a:r>
            <a:r>
              <a:rPr dirty="0" sz="2200" spc="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2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Retail</a:t>
            </a:r>
            <a:r>
              <a:rPr dirty="0" sz="22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Monitor.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4916423" y="2590800"/>
            <a:ext cx="7024370" cy="2921635"/>
            <a:chOff x="4916423" y="2590800"/>
            <a:chExt cx="7024370" cy="2921635"/>
          </a:xfrm>
        </p:grpSpPr>
        <p:sp>
          <p:nvSpPr>
            <p:cNvPr id="13" name="object 13" descr=""/>
            <p:cNvSpPr/>
            <p:nvPr/>
          </p:nvSpPr>
          <p:spPr>
            <a:xfrm>
              <a:off x="5233415" y="5128260"/>
              <a:ext cx="536575" cy="266700"/>
            </a:xfrm>
            <a:custGeom>
              <a:avLst/>
              <a:gdLst/>
              <a:ahLst/>
              <a:cxnLst/>
              <a:rect l="l" t="t" r="r" b="b"/>
              <a:pathLst>
                <a:path w="536575" h="266700">
                  <a:moveTo>
                    <a:pt x="536448" y="0"/>
                  </a:moveTo>
                  <a:lnTo>
                    <a:pt x="0" y="0"/>
                  </a:lnTo>
                  <a:lnTo>
                    <a:pt x="0" y="266700"/>
                  </a:lnTo>
                  <a:lnTo>
                    <a:pt x="536448" y="266700"/>
                  </a:lnTo>
                  <a:lnTo>
                    <a:pt x="536448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403847" y="5394960"/>
              <a:ext cx="536575" cy="88900"/>
            </a:xfrm>
            <a:custGeom>
              <a:avLst/>
              <a:gdLst/>
              <a:ahLst/>
              <a:cxnLst/>
              <a:rect l="l" t="t" r="r" b="b"/>
              <a:pathLst>
                <a:path w="536575" h="88900">
                  <a:moveTo>
                    <a:pt x="536448" y="0"/>
                  </a:moveTo>
                  <a:lnTo>
                    <a:pt x="0" y="0"/>
                  </a:lnTo>
                  <a:lnTo>
                    <a:pt x="0" y="88391"/>
                  </a:lnTo>
                  <a:lnTo>
                    <a:pt x="536448" y="88391"/>
                  </a:lnTo>
                  <a:lnTo>
                    <a:pt x="536448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574280" y="3240023"/>
              <a:ext cx="1708785" cy="2155190"/>
            </a:xfrm>
            <a:custGeom>
              <a:avLst/>
              <a:gdLst/>
              <a:ahLst/>
              <a:cxnLst/>
              <a:rect l="l" t="t" r="r" b="b"/>
              <a:pathLst>
                <a:path w="1708784" h="2155190">
                  <a:moveTo>
                    <a:pt x="537972" y="0"/>
                  </a:moveTo>
                  <a:lnTo>
                    <a:pt x="0" y="0"/>
                  </a:lnTo>
                  <a:lnTo>
                    <a:pt x="0" y="2154948"/>
                  </a:lnTo>
                  <a:lnTo>
                    <a:pt x="537972" y="2154948"/>
                  </a:lnTo>
                  <a:lnTo>
                    <a:pt x="537972" y="0"/>
                  </a:lnTo>
                  <a:close/>
                </a:path>
                <a:path w="1708784" h="2155190">
                  <a:moveTo>
                    <a:pt x="1708404" y="1594104"/>
                  </a:moveTo>
                  <a:lnTo>
                    <a:pt x="1170432" y="1594104"/>
                  </a:lnTo>
                  <a:lnTo>
                    <a:pt x="1170432" y="2154936"/>
                  </a:lnTo>
                  <a:lnTo>
                    <a:pt x="1708404" y="2154936"/>
                  </a:lnTo>
                  <a:lnTo>
                    <a:pt x="1708404" y="1594104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9916667" y="5394960"/>
              <a:ext cx="536575" cy="117475"/>
            </a:xfrm>
            <a:custGeom>
              <a:avLst/>
              <a:gdLst/>
              <a:ahLst/>
              <a:cxnLst/>
              <a:rect l="l" t="t" r="r" b="b"/>
              <a:pathLst>
                <a:path w="536575" h="117475">
                  <a:moveTo>
                    <a:pt x="536448" y="0"/>
                  </a:moveTo>
                  <a:lnTo>
                    <a:pt x="0" y="0"/>
                  </a:lnTo>
                  <a:lnTo>
                    <a:pt x="0" y="117347"/>
                  </a:lnTo>
                  <a:lnTo>
                    <a:pt x="536448" y="117347"/>
                  </a:lnTo>
                  <a:lnTo>
                    <a:pt x="536448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1087100" y="2590800"/>
              <a:ext cx="536575" cy="2804160"/>
            </a:xfrm>
            <a:custGeom>
              <a:avLst/>
              <a:gdLst/>
              <a:ahLst/>
              <a:cxnLst/>
              <a:rect l="l" t="t" r="r" b="b"/>
              <a:pathLst>
                <a:path w="536575" h="2804160">
                  <a:moveTo>
                    <a:pt x="536448" y="0"/>
                  </a:moveTo>
                  <a:lnTo>
                    <a:pt x="0" y="0"/>
                  </a:lnTo>
                  <a:lnTo>
                    <a:pt x="0" y="2804160"/>
                  </a:lnTo>
                  <a:lnTo>
                    <a:pt x="536448" y="2804160"/>
                  </a:lnTo>
                  <a:lnTo>
                    <a:pt x="536448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916423" y="5394960"/>
              <a:ext cx="7024370" cy="0"/>
            </a:xfrm>
            <a:custGeom>
              <a:avLst/>
              <a:gdLst/>
              <a:ahLst/>
              <a:cxnLst/>
              <a:rect l="l" t="t" r="r" b="b"/>
              <a:pathLst>
                <a:path w="7024370" h="0">
                  <a:moveTo>
                    <a:pt x="0" y="0"/>
                  </a:moveTo>
                  <a:lnTo>
                    <a:pt x="7024116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6672072" y="5361432"/>
              <a:ext cx="12700" cy="121920"/>
            </a:xfrm>
            <a:custGeom>
              <a:avLst/>
              <a:gdLst/>
              <a:ahLst/>
              <a:cxnLst/>
              <a:rect l="l" t="t" r="r" b="b"/>
              <a:pathLst>
                <a:path w="12700" h="121920">
                  <a:moveTo>
                    <a:pt x="0" y="121919"/>
                  </a:moveTo>
                  <a:lnTo>
                    <a:pt x="12192" y="0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0184891" y="5390388"/>
              <a:ext cx="0" cy="121920"/>
            </a:xfrm>
            <a:custGeom>
              <a:avLst/>
              <a:gdLst/>
              <a:ahLst/>
              <a:cxnLst/>
              <a:rect l="l" t="t" r="r" b="b"/>
              <a:pathLst>
                <a:path w="0" h="121920">
                  <a:moveTo>
                    <a:pt x="0" y="12192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5203494" y="4813108"/>
            <a:ext cx="6000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0.09%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53366" y="5083296"/>
            <a:ext cx="6673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-</a:t>
            </a: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0.03%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544992" y="2924829"/>
            <a:ext cx="6000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0.73%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8715741" y="4517988"/>
            <a:ext cx="6000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0.19%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9852843" y="5112687"/>
            <a:ext cx="6673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-</a:t>
            </a: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0.04%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6164741" y="1779450"/>
            <a:ext cx="5492750" cy="7880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1011555">
              <a:lnSpc>
                <a:spcPts val="1910"/>
              </a:lnSpc>
              <a:spcBef>
                <a:spcPts val="95"/>
              </a:spcBef>
            </a:pP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February</a:t>
            </a:r>
            <a:r>
              <a:rPr dirty="0" sz="1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2024</a:t>
            </a:r>
            <a:r>
              <a:rPr dirty="0" sz="1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Retail</a:t>
            </a: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Monitor</a:t>
            </a:r>
            <a:endParaRPr sz="1600">
              <a:latin typeface="Arial"/>
              <a:cs typeface="Arial"/>
            </a:endParaRPr>
          </a:p>
          <a:p>
            <a:pPr algn="ctr" marR="1012825">
              <a:lnSpc>
                <a:spcPts val="1670"/>
              </a:lnSpc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Monthly</a:t>
            </a:r>
            <a:r>
              <a:rPr dirty="0" sz="14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growth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in core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retail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sales</a:t>
            </a:r>
            <a:r>
              <a:rPr dirty="0" sz="14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(seasonally</a:t>
            </a:r>
            <a:r>
              <a:rPr dirty="0" sz="14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adjusted)</a:t>
            </a:r>
            <a:endParaRPr sz="1400">
              <a:latin typeface="Arial"/>
              <a:cs typeface="Arial"/>
            </a:endParaRPr>
          </a:p>
          <a:p>
            <a:pPr algn="ctr" marL="4892040">
              <a:lnSpc>
                <a:spcPct val="100000"/>
              </a:lnSpc>
              <a:spcBef>
                <a:spcPts val="500"/>
              </a:spcBef>
            </a:pP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0.95%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990449" y="5477843"/>
            <a:ext cx="102361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September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'23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258265" y="5477843"/>
            <a:ext cx="8274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October</a:t>
            </a:r>
            <a:r>
              <a:rPr dirty="0" sz="1200" spc="8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'23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7353106" y="5477843"/>
            <a:ext cx="980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November</a:t>
            </a:r>
            <a:r>
              <a:rPr dirty="0" sz="12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'23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8519576" y="5477843"/>
            <a:ext cx="987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December</a:t>
            </a:r>
            <a:r>
              <a:rPr dirty="0" sz="1200" spc="9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'23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9778857" y="5477843"/>
            <a:ext cx="8102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January</a:t>
            </a:r>
            <a:r>
              <a:rPr dirty="0" sz="12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'24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0915761" y="5477843"/>
            <a:ext cx="87756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February</a:t>
            </a:r>
            <a:r>
              <a:rPr dirty="0" sz="12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'24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495D9DC-56F4-4158-A1B7-1D1FD333B235}"/>
</file>

<file path=customXml/itemProps2.xml><?xml version="1.0" encoding="utf-8"?>
<ds:datastoreItem xmlns:ds="http://schemas.openxmlformats.org/officeDocument/2006/customXml" ds:itemID="{132B44D5-81B0-4E3E-952A-0277F4A8A7FC}"/>
</file>

<file path=customXml/itemProps3.xml><?xml version="1.0" encoding="utf-8"?>
<ds:datastoreItem xmlns:ds="http://schemas.openxmlformats.org/officeDocument/2006/customXml" ds:itemID="{45BC3CB5-D762-408A-A69B-28C27BB3FB4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2024-05-01T17:36:29Z</dcterms:created>
  <dcterms:modified xsi:type="dcterms:W3CDTF">2024-05-01T17:36:29Z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