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684645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A6E-489D-84E4-02F0FAF3EA18}"/>
              </c:ext>
            </c:extLst>
          </c:dPt>
          <c:dPt>
            <c:idx val="1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EA6E-489D-84E4-02F0FAF3EA18}"/>
              </c:ext>
            </c:extLst>
          </c:dPt>
          <c:dPt>
            <c:idx val="2"/>
            <c:invertIfNegative val="0"/>
            <c:bubble3D val="0"/>
            <c:spPr>
              <a:solidFill>
                <a:srgbClr val="ED3C8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A6E-489D-84E4-02F0FAF3EA18}"/>
              </c:ext>
            </c:extLst>
          </c:dPt>
          <c:dPt>
            <c:idx val="3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A6E-489D-84E4-02F0FAF3EA18}"/>
              </c:ext>
            </c:extLst>
          </c:dPt>
          <c:dPt>
            <c:idx val="4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A6E-489D-84E4-02F0FAF3EA18}"/>
              </c:ext>
            </c:extLst>
          </c:dPt>
          <c:dPt>
            <c:idx val="5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EA6E-489D-84E4-02F0FAF3EA18}"/>
              </c:ext>
            </c:extLst>
          </c:dPt>
          <c:dLbls>
            <c:dLbl>
              <c:idx val="2"/>
              <c:layout>
                <c:manualLayout>
                  <c:x val="-1.7388356482666821E-3"/>
                  <c:y val="0.1329891671422512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A6E-489D-84E4-02F0FAF3EA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November '23</c:v>
                </c:pt>
                <c:pt idx="1">
                  <c:v>December '23</c:v>
                </c:pt>
                <c:pt idx="2">
                  <c:v>January '24</c:v>
                </c:pt>
                <c:pt idx="3">
                  <c:v>February '24*</c:v>
                </c:pt>
                <c:pt idx="4">
                  <c:v>March '24</c:v>
                </c:pt>
                <c:pt idx="5">
                  <c:v>April '24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7.3000000000000001E-3</c:v>
                </c:pt>
                <c:pt idx="1">
                  <c:v>1.9E-3</c:v>
                </c:pt>
                <c:pt idx="2">
                  <c:v>-4.0000000000000002E-4</c:v>
                </c:pt>
                <c:pt idx="3">
                  <c:v>2.7000000000000001E-3</c:v>
                </c:pt>
                <c:pt idx="4">
                  <c:v>2.3E-3</c:v>
                </c:pt>
                <c:pt idx="5">
                  <c:v>4.0000000000000001E-3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6E-489D-84E4-02F0FAF3EA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8"/>
        <c:overlap val="39"/>
        <c:axId val="1941832767"/>
        <c:axId val="1941854847"/>
      </c:barChart>
      <c:catAx>
        <c:axId val="19418327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1B1464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941854847"/>
        <c:crosses val="autoZero"/>
        <c:auto val="1"/>
        <c:lblAlgn val="ctr"/>
        <c:lblOffset val="100"/>
        <c:noMultiLvlLbl val="0"/>
      </c:catAx>
      <c:valAx>
        <c:axId val="1941854847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19418327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FB817-D6E0-7FBA-1D0A-C5E85FE48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FF159A-F1E4-E86B-3E1F-7E58F43C17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CDCE6-9DF7-73BC-337B-5FC29F964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4332-4D90-4C3B-9476-C7C2A1F09583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19F19-5D8F-CAB2-B982-BBEFC4870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53E25-77F3-BA4B-F226-732931BA7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4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311E6-17D0-FE0B-0F16-3506ACD04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451FE7-5432-DBEC-60A9-ADD99F1C9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1E1AA-4C19-2747-A270-C9E714F84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4332-4D90-4C3B-9476-C7C2A1F09583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3A4EC-2365-70A7-F0F6-36D08F5BD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87E7A-15B3-CB84-E168-EEBD5DBCD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77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066F48-FE20-0027-2831-A647C2BC73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E5E65D-57A6-2393-F4EE-FF650DE88A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958AC-A0C7-19EA-6869-C01991A48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4332-4D90-4C3B-9476-C7C2A1F09583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0522B-0A70-4B5B-BB6A-796D30528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67328-99DE-0DF3-6B85-9A1A27B26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2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083B9-4392-9503-5456-E9F72FD67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41664-3863-9FCC-B5FE-F025DCC48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52F81-6A34-4BF7-798D-6BAD1AA82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4332-4D90-4C3B-9476-C7C2A1F09583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93E06-23EF-891B-3962-0ECA61E8B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C57F1-8937-DA9D-3FE6-9C340E20E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22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ADF4-07A2-328F-4733-599B5EB36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898D82-33CA-A523-8CF7-0030F5CD3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1DAE8-4BD6-2876-9114-33ED2F4C1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4332-4D90-4C3B-9476-C7C2A1F09583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9A799-423D-B19A-EE35-3B5015D2E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441B8-BDD6-E5F0-E920-BF093B6D0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89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5647F-4354-61F6-2536-E4E47FB41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CD061-7C9C-F50D-B34F-1B3824008B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0416DD-1966-CDC8-8321-BEC6EA6228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B7665A-E654-0043-B453-84F34F094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4332-4D90-4C3B-9476-C7C2A1F09583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2FC012-53BA-578C-4474-AD0DFFC79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6C0696-031A-75D6-A7AB-0E382064E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58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2FBCC-1A5B-9C3A-B8C9-CA7845211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E77C62-18AB-CFDC-63CB-D59AD1F3A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09E553-F7BA-A391-2618-01687194F7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CD5A3C-F217-4A81-6283-26F55E79EF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E84450-4ACE-E1CB-2AD5-C36C2DE28F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B88DB6-7137-C261-B2EB-8C55E695F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4332-4D90-4C3B-9476-C7C2A1F09583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4177B4-3C71-2510-F2F5-449AC3870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4E4E01-9934-4837-793E-9B727DC30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6C26A-05E4-7CED-4F74-D5AB5F047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AC901C-53E9-1417-AA12-D8B16B2DB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4332-4D90-4C3B-9476-C7C2A1F09583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E8FB3-EC1F-20B8-4A38-EE33B4BEB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609CDD-2144-66B5-A2A2-82048BA0C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38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2D5C0F-E09A-0797-8337-FCBF9E09E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4332-4D90-4C3B-9476-C7C2A1F09583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9A9841-7670-482E-9A3D-214F6F131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DC2FCD-C7D2-C924-8127-86886E6CE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63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02F01-9581-F5B7-AF3C-DC24C459C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8192B-C765-6C48-A0E0-EB220DB9E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0FC51F-85F9-FD3B-0C19-EDD2E400C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F83893-3262-5A2C-4257-8C7442AE7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4332-4D90-4C3B-9476-C7C2A1F09583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2D7EB-557F-2929-25A0-689DF268C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8FBB5-2F63-2DA0-66C7-59AD55498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8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03E27-7B49-EF45-0B1B-2BB8A50CF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DBA9C7-F85A-BFEE-16C3-A8DC4E4CAF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2C01D-062F-64AB-287F-B0CB1AF49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37A126-E32B-6EB6-6F8C-48D643C83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4332-4D90-4C3B-9476-C7C2A1F09583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6D0375-2DFA-B602-D0E9-8E327F5BE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6A97B2-BB4D-2653-F2A0-0DF621AD7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44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858DCA-804D-A504-B485-742C18217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CA6D5-CC14-BDCC-762F-883F71599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E2019-1CA5-5EE2-9EBC-7520832E77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6F4332-4D90-4C3B-9476-C7C2A1F09583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0F10D-E6FB-21D8-9D77-067A82BA00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6B435-9837-D6FD-D625-EF3A4D9F4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2B15D1-A492-44D0-AECC-9F64B7928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1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www.affinity.solutions/newsroom/cnbc-nrf-retail-monitor-shows-retail-sales-grew-in-april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affinity.solutions/consumer-purchase-insights/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DD09554-EEA1-9459-48A4-95A48704DA29}"/>
              </a:ext>
            </a:extLst>
          </p:cNvPr>
          <p:cNvSpPr/>
          <p:nvPr/>
        </p:nvSpPr>
        <p:spPr>
          <a:xfrm>
            <a:off x="4632958" y="1685014"/>
            <a:ext cx="7559042" cy="4427756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0AC87D-94A0-66C5-0D8B-BEFDD7AAEC5B}"/>
              </a:ext>
            </a:extLst>
          </p:cNvPr>
          <p:cNvSpPr txBox="1"/>
          <p:nvPr/>
        </p:nvSpPr>
        <p:spPr>
          <a:xfrm>
            <a:off x="4632959" y="1751002"/>
            <a:ext cx="753752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CNBC/NRF Retail Monitor powered by Affinity Solutions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April 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Monthly growth in core retail sales (seasonally adjusted)</a:t>
            </a:r>
          </a:p>
        </p:txBody>
      </p:sp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0514AF29-02D0-5E19-86FC-D2D9B447DC81}"/>
              </a:ext>
            </a:extLst>
          </p:cNvPr>
          <p:cNvGraphicFramePr/>
          <p:nvPr/>
        </p:nvGraphicFramePr>
        <p:xfrm>
          <a:off x="4776502" y="2304281"/>
          <a:ext cx="7303738" cy="3819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65907B07-E007-8355-8DD2-E979147EB8B8}"/>
              </a:ext>
            </a:extLst>
          </p:cNvPr>
          <p:cNvSpPr/>
          <p:nvPr/>
        </p:nvSpPr>
        <p:spPr>
          <a:xfrm>
            <a:off x="7" y="1699845"/>
            <a:ext cx="4632953" cy="4412924"/>
          </a:xfrm>
          <a:prstGeom prst="rect">
            <a:avLst/>
          </a:prstGeom>
          <a:solidFill>
            <a:srgbClr val="1B146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7956CA-12FE-5D2B-C9E4-D82F75338A2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07893"/>
            <a:ext cx="11708793" cy="350107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C7347764-E34C-EC4F-D633-258AAD51B784}"/>
              </a:ext>
            </a:extLst>
          </p:cNvPr>
          <p:cNvSpPr/>
          <p:nvPr/>
        </p:nvSpPr>
        <p:spPr>
          <a:xfrm>
            <a:off x="264695" y="374511"/>
            <a:ext cx="987152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Retail sales grew modestly in April, but a shift in the timing of Easter appeared to be behind a slight year-over-year decline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2529BFC-94BE-2873-7C0B-88B2AC8D6B4C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pic>
        <p:nvPicPr>
          <p:cNvPr id="9" name="Picture 2">
            <a:hlinkClick r:id="rId4"/>
            <a:extLst>
              <a:ext uri="{FF2B5EF4-FFF2-40B4-BE49-F238E27FC236}">
                <a16:creationId xmlns:a16="http://schemas.microsoft.com/office/drawing/2014/main" id="{14C5BDB0-9BD4-64BE-D9EA-96A2A45303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BCFE0E3-0CC1-027F-340D-0EBF4C48AF27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C369D07-6BFA-C722-9B70-EE047808BD67}"/>
              </a:ext>
            </a:extLst>
          </p:cNvPr>
          <p:cNvSpPr txBox="1"/>
          <p:nvPr/>
        </p:nvSpPr>
        <p:spPr>
          <a:xfrm>
            <a:off x="4632959" y="5923351"/>
            <a:ext cx="7569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363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Arial"/>
              </a:rPr>
              <a:t>Source:</a:t>
            </a:r>
            <a:r>
              <a:rPr kumimoji="0" lang="en-US" sz="700" b="0" i="0" u="none" strike="noStrike" kern="1200" cap="none" spc="-10" normalizeH="0" baseline="0" noProof="0">
                <a:ln>
                  <a:noFill/>
                </a:ln>
                <a:solidFill>
                  <a:srgbClr val="1B1363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Arial"/>
              </a:rPr>
              <a:t> 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363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Arial"/>
              </a:rPr>
              <a:t>Affinity</a:t>
            </a:r>
            <a:r>
              <a:rPr kumimoji="0" lang="en-US" sz="700" b="0" i="0" u="none" strike="noStrike" kern="1200" cap="none" spc="-25" normalizeH="0" baseline="0" noProof="0">
                <a:ln>
                  <a:noFill/>
                </a:ln>
                <a:solidFill>
                  <a:srgbClr val="1B1363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Arial"/>
              </a:rPr>
              <a:t> </a:t>
            </a:r>
            <a:r>
              <a:rPr kumimoji="0" lang="en-US" sz="700" b="0" i="0" u="none" strike="noStrike" kern="1200" cap="none" spc="-10" normalizeH="0" baseline="0" noProof="0">
                <a:ln>
                  <a:noFill/>
                </a:ln>
                <a:solidFill>
                  <a:srgbClr val="1B1363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Arial"/>
              </a:rPr>
              <a:t>Solutions</a:t>
            </a:r>
            <a:r>
              <a:rPr kumimoji="0" lang="en-US" sz="700" b="0" i="0" u="none" strike="noStrike" kern="1200" cap="none" spc="-20" normalizeH="0" baseline="0" noProof="0">
                <a:ln>
                  <a:noFill/>
                </a:ln>
                <a:solidFill>
                  <a:srgbClr val="1B1363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Arial"/>
              </a:rPr>
              <a:t>,</a:t>
            </a:r>
            <a:r>
              <a:rPr kumimoji="0" lang="en-US" sz="700" b="0" i="0" u="none" strike="noStrike" kern="1200" cap="none" spc="-30" normalizeH="0" baseline="0" noProof="0">
                <a:ln>
                  <a:noFill/>
                </a:ln>
                <a:solidFill>
                  <a:srgbClr val="1B1363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Arial"/>
              </a:rPr>
              <a:t>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363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Arial"/>
              </a:rPr>
              <a:t>Consumer</a:t>
            </a:r>
            <a:r>
              <a:rPr kumimoji="0" lang="en-US" sz="700" b="0" i="1" u="none" strike="noStrike" kern="1200" cap="none" spc="5" normalizeH="0" baseline="0" noProof="0">
                <a:ln>
                  <a:noFill/>
                </a:ln>
                <a:solidFill>
                  <a:srgbClr val="1B1363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Arial"/>
              </a:rPr>
              <a:t>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363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Arial"/>
              </a:rPr>
              <a:t>Purchase</a:t>
            </a:r>
            <a:r>
              <a:rPr kumimoji="0" lang="en-US" sz="700" b="0" i="1" u="none" strike="noStrike" kern="1200" cap="none" spc="-5" normalizeH="0" baseline="0" noProof="0">
                <a:ln>
                  <a:noFill/>
                </a:ln>
                <a:solidFill>
                  <a:srgbClr val="1B1363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Arial"/>
              </a:rPr>
              <a:t>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363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Arial"/>
              </a:rPr>
              <a:t>Insights, 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363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Arial"/>
              </a:rPr>
              <a:t>April</a:t>
            </a:r>
            <a:r>
              <a:rPr kumimoji="0" lang="en-US" sz="700" b="0" i="0" u="none" strike="noStrike" kern="1200" cap="none" spc="10" normalizeH="0" baseline="0" noProof="0">
                <a:ln>
                  <a:noFill/>
                </a:ln>
                <a:solidFill>
                  <a:srgbClr val="1B1363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Arial"/>
              </a:rPr>
              <a:t> </a:t>
            </a:r>
            <a:r>
              <a:rPr kumimoji="0" lang="en-US" sz="700" b="0" i="0" u="none" strike="noStrike" kern="1200" cap="none" spc="-10" normalizeH="0" baseline="0" noProof="0">
                <a:ln>
                  <a:noFill/>
                </a:ln>
                <a:solidFill>
                  <a:srgbClr val="1B1363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Arial"/>
              </a:rPr>
              <a:t>2024. **Month-over-month numbers are based on the first 28 days in February.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Arial"/>
              </a:rPr>
              <a:t>/</a:t>
            </a:r>
            <a:endParaRPr kumimoji="0" lang="en-US" sz="700" b="0" i="0" u="none" strike="noStrike" kern="1200" cap="none" spc="-10" normalizeH="0" baseline="0" noProof="0">
              <a:ln>
                <a:noFill/>
              </a:ln>
              <a:solidFill>
                <a:srgbClr val="1B1363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676111-4288-31CA-CC47-9C00BCC746C9}"/>
              </a:ext>
            </a:extLst>
          </p:cNvPr>
          <p:cNvSpPr txBox="1">
            <a:spLocks/>
          </p:cNvSpPr>
          <p:nvPr/>
        </p:nvSpPr>
        <p:spPr>
          <a:xfrm>
            <a:off x="-3" y="6191834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see more on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Affinity Solutions’ ‘Consumer Purchase Insights’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1B71F7-010E-667D-A48A-A43DFBAF43B2}"/>
              </a:ext>
            </a:extLst>
          </p:cNvPr>
          <p:cNvSpPr/>
          <p:nvPr/>
        </p:nvSpPr>
        <p:spPr>
          <a:xfrm>
            <a:off x="-2" y="0"/>
            <a:ext cx="1614794" cy="26369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Retail Sales Trend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AE428A0-7F33-DE2B-6DB6-55107DFDAA33}"/>
              </a:ext>
            </a:extLst>
          </p:cNvPr>
          <p:cNvSpPr txBox="1"/>
          <p:nvPr/>
        </p:nvSpPr>
        <p:spPr>
          <a:xfrm>
            <a:off x="10267952" y="26057"/>
            <a:ext cx="192404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5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economic insights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CAC6D6C-77B3-3B12-CCC7-B6ADAE3F3C46}"/>
              </a:ext>
            </a:extLst>
          </p:cNvPr>
          <p:cNvSpPr/>
          <p:nvPr/>
        </p:nvSpPr>
        <p:spPr>
          <a:xfrm>
            <a:off x="0" y="2278371"/>
            <a:ext cx="4611439" cy="32265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Total retail sales, excluding automobiles and gasoline, were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down 0.6% unadjusted year over year in April,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according to the </a:t>
            </a:r>
            <a:r>
              <a:rPr kumimoji="0" lang="en-US" sz="1800" b="0" i="0" u="none" strike="noStrike" kern="1200" cap="none" spc="-1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Arial"/>
              </a:rPr>
              <a:t>CNBC/NRF Retail Monitor powered by Affinity Solutions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-10" normalizeH="0" baseline="0" noProof="0">
                <a:ln>
                  <a:noFill/>
                </a:ln>
                <a:solidFill>
                  <a:srgbClr val="ED3A8D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Read the full story</a:t>
            </a:r>
            <a:r>
              <a:rPr kumimoji="0" lang="en-US" sz="1600" b="0" i="1" u="none" strike="noStrike" kern="1200" cap="none" spc="-10" normalizeH="0" baseline="0" noProof="0">
                <a:ln>
                  <a:noFill/>
                </a:ln>
                <a:solidFill>
                  <a:srgbClr val="ED3A8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.</a:t>
            </a: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07408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DD7BFB-D454-4430-97C1-564A18EA89B7}"/>
</file>

<file path=customXml/itemProps2.xml><?xml version="1.0" encoding="utf-8"?>
<ds:datastoreItem xmlns:ds="http://schemas.openxmlformats.org/officeDocument/2006/customXml" ds:itemID="{88AEB0AA-AEF7-4193-B0D8-3EDBC9F6294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Leah Montner Dixon</dc:creator>
  <cp:lastModifiedBy>Leah Montner Dixon</cp:lastModifiedBy>
  <cp:revision>1</cp:revision>
  <dcterms:created xsi:type="dcterms:W3CDTF">2024-05-28T13:56:27Z</dcterms:created>
  <dcterms:modified xsi:type="dcterms:W3CDTF">2024-05-28T13:57:13Z</dcterms:modified>
</cp:coreProperties>
</file>