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1.xml" ContentType="application/vnd.ms-office.chartstyle+xml"/>
  <Override PartName="/ppt/charts/chart1.xml" ContentType="application/vnd.openxmlformats-officedocument.drawingml.chart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270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58493673019365"/>
          <c:y val="6.0035841423083332E-2"/>
          <c:w val="0.75222758936020129"/>
          <c:h val="0.8658228026476781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The economy is already in a recession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Oct '23</c:v>
                </c:pt>
                <c:pt idx="1">
                  <c:v>Nov '23</c:v>
                </c:pt>
                <c:pt idx="2">
                  <c:v>Jan '24</c:v>
                </c:pt>
                <c:pt idx="3">
                  <c:v>Feb '24</c:v>
                </c:pt>
                <c:pt idx="4">
                  <c:v>Mar '24</c:v>
                </c:pt>
                <c:pt idx="5">
                  <c:v>Apr '24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0.32</c:v>
                </c:pt>
                <c:pt idx="1">
                  <c:v>0.32</c:v>
                </c:pt>
                <c:pt idx="2">
                  <c:v>0.31</c:v>
                </c:pt>
                <c:pt idx="3">
                  <c:v>0.28999999999999998</c:v>
                </c:pt>
                <c:pt idx="4">
                  <c:v>0.28999999999999998</c:v>
                </c:pt>
                <c:pt idx="5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93-49F5-9B6C-5A75D5037F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The economy is at the beginning of a recession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Oct '23</c:v>
                </c:pt>
                <c:pt idx="1">
                  <c:v>Nov '23</c:v>
                </c:pt>
                <c:pt idx="2">
                  <c:v>Jan '24</c:v>
                </c:pt>
                <c:pt idx="3">
                  <c:v>Feb '24</c:v>
                </c:pt>
                <c:pt idx="4">
                  <c:v>Mar '24</c:v>
                </c:pt>
                <c:pt idx="5">
                  <c:v>Apr '24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0.22</c:v>
                </c:pt>
                <c:pt idx="1">
                  <c:v>0.21</c:v>
                </c:pt>
                <c:pt idx="2">
                  <c:v>0.22</c:v>
                </c:pt>
                <c:pt idx="3">
                  <c:v>0.23</c:v>
                </c:pt>
                <c:pt idx="4">
                  <c:v>0.24</c:v>
                </c:pt>
                <c:pt idx="5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93-49F5-9B6C-5A75D5037F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The economy is experiencing a downturn, but not a recession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Oct '23</c:v>
                </c:pt>
                <c:pt idx="1">
                  <c:v>Nov '23</c:v>
                </c:pt>
                <c:pt idx="2">
                  <c:v>Jan '24</c:v>
                </c:pt>
                <c:pt idx="3">
                  <c:v>Feb '24</c:v>
                </c:pt>
                <c:pt idx="4">
                  <c:v>Mar '24</c:v>
                </c:pt>
                <c:pt idx="5">
                  <c:v>Apr '24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0.38</c:v>
                </c:pt>
                <c:pt idx="1">
                  <c:v>0.38</c:v>
                </c:pt>
                <c:pt idx="2">
                  <c:v>0.39</c:v>
                </c:pt>
                <c:pt idx="3">
                  <c:v>0.38</c:v>
                </c:pt>
                <c:pt idx="4">
                  <c:v>0.36</c:v>
                </c:pt>
                <c:pt idx="5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93-49F5-9B6C-5A75D5037F9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The economy is doing just fine</c:v>
                </c:pt>
              </c:strCache>
            </c:strRef>
          </c:tx>
          <c:spPr>
            <a:solidFill>
              <a:srgbClr val="1F1A6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Oct '23</c:v>
                </c:pt>
                <c:pt idx="1">
                  <c:v>Nov '23</c:v>
                </c:pt>
                <c:pt idx="2">
                  <c:v>Jan '24</c:v>
                </c:pt>
                <c:pt idx="3">
                  <c:v>Feb '24</c:v>
                </c:pt>
                <c:pt idx="4">
                  <c:v>Mar '24</c:v>
                </c:pt>
                <c:pt idx="5">
                  <c:v>Apr '24</c:v>
                </c:pt>
              </c:strCache>
            </c:strRef>
          </c:cat>
          <c:val>
            <c:numRef>
              <c:f>Sheet1!$E$2:$E$7</c:f>
              <c:numCache>
                <c:formatCode>0%</c:formatCode>
                <c:ptCount val="6"/>
                <c:pt idx="0">
                  <c:v>0.08</c:v>
                </c:pt>
                <c:pt idx="1">
                  <c:v>0.08</c:v>
                </c:pt>
                <c:pt idx="2">
                  <c:v>0.06</c:v>
                </c:pt>
                <c:pt idx="3">
                  <c:v>0.1</c:v>
                </c:pt>
                <c:pt idx="4">
                  <c:v>0.11</c:v>
                </c:pt>
                <c:pt idx="5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93-49F5-9B6C-5A75D5037F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9010768"/>
        <c:axId val="949007408"/>
      </c:barChart>
      <c:catAx>
        <c:axId val="94901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949007408"/>
        <c:crosses val="autoZero"/>
        <c:auto val="1"/>
        <c:lblAlgn val="ctr"/>
        <c:lblOffset val="100"/>
        <c:noMultiLvlLbl val="0"/>
      </c:catAx>
      <c:valAx>
        <c:axId val="9490074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4901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9.3749999999999997E-3"/>
          <c:y val="0.19530174143834117"/>
          <c:w val="0.21148350566946841"/>
          <c:h val="0.739981311535631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97AFF-2507-4E39-8DEF-B1D8F5F825E8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C2BD1-1BE2-4FEF-9075-362FB090F3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37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F52723-75D9-4A00-BF8B-17AB3D2FE8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5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5F1D5-02C9-7DEE-874B-714D130F2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495019-6EFE-A8BC-AFCE-CE4994324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736DB-416B-9244-F576-01BAB42E0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24280-DCA0-E2E8-E016-DCD4D3A9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0B821-334A-7C7C-AB51-672D7398F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53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35F1B-0024-DD05-985E-B19DD374A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52EBD9-4DE2-1394-14C8-975B7F334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1CF32-954B-B827-B007-73C555733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14EC5-4A02-C586-3A00-752608CD0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43A3A-DBF4-4BED-5997-3E3A2DA86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822789-7BA6-2976-9F8A-4BAF0F1DA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9BF0B-CECD-A7A3-7046-8C73ED110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3C21F-6BC2-24D2-474D-D56DB158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922B2-E804-1C18-CE96-4733392A4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E0C07-AA34-48B0-B4DB-E505BA3B5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7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46D27-EE38-8EA2-582A-0FF91D772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0DFA5-7311-5041-FA19-227C6E634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49735-0544-41B1-772E-39E567521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82814-814D-EADF-D725-CB1FE250B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3F976-E879-949B-2C75-40EE99B76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68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E9FA9-7601-A80A-D83A-A9C5404F2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BE27E-E838-689A-B86E-7CD7C4E4A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7B9BC-208C-6560-B318-E31C92CA1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8791D-FFC6-FA2F-0EF3-28C94E9B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4F6F8-E217-53B1-5551-292B0FD5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1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12A26-8845-AD4C-D003-9A42E86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F767E-4495-A886-5641-5DF7E9C98E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D8CB2-620F-3722-F65A-0EF5083DC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0B619-F55E-E183-C788-3D805F04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BFC19A-8385-4FDD-E76F-377BE7A2F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012E4F-D6AB-953C-1A1B-F205AC715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3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54E1-5935-3C16-DC9A-9C2FE836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E007A-13A5-B7FE-53D9-6BDC7E35B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35F2B-79C7-AD90-347F-82EFA1585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1592D7-2195-CCA6-005E-3FC0E6AF24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68A7DC-1AED-4D00-55B4-FED579803C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08B50A-8F0F-7B61-5AEF-EA71C081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E7E41-E50C-B240-8D1A-001044C6D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D54968-AAD7-49AD-E646-591D0B92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0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23E35-6CD6-802F-7092-C702DF514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6B492C-70AC-2D3A-2970-048C0ED1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F1B762-E044-35C3-1097-9AF6A3F2B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E69DD-948E-6028-4EB9-C46247C4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3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0FF249-C450-B179-BCDF-E7C9085F6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A3AF6C-BD72-B7D2-1756-4630D70FA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322BE-B4ED-A638-1C70-FFB5F2FEC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D0A7B-7C13-14D0-A5A3-4D827FF2A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A2406-877F-A035-79A9-8E252B9B7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59B562-8E56-E3E5-AC3C-7F718B697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8672E-B09B-09D8-443F-8ED3A16E7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0BDBC3-BF5D-2618-D028-A1E6C47BA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2A0D8-D262-2C76-CFB2-79F47310A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4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F9FCF-0434-881C-4FF4-CB2C55970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83254C-07AB-1663-4724-C2ED512034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87728C-297E-6EF9-E934-2A3DDD5AB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90E3B-6D2D-B1DF-E1B7-A096BC310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11532B-AFF1-6295-71CE-B2F9254B9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B53C9-7F7D-D109-7125-197D8FA9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5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9BB628-5314-4796-2ACC-93DF1EDCE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65539-766C-70EC-18CF-A5745C8D9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0856D-2B27-A2E7-6F1E-F35D569D38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179A28-1F2B-4E4F-ACEE-45EB5066042B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18085-2D95-738B-142F-F2DDD707FF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E397E-FF25-9D88-1175-3DE18A9B20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F7CFC3-9F3C-4700-9DBF-F6BEB51AB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5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ntsu.com/us/en/navigator" TargetMode="External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thevab.com/signin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DD09554-EEA1-9459-48A4-95A48704DA29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FBC4F1F-16EF-BE7A-DC00-2B1CFEB1EF6C}"/>
              </a:ext>
            </a:extLst>
          </p:cNvPr>
          <p:cNvSpPr txBox="1">
            <a:spLocks/>
          </p:cNvSpPr>
          <p:nvPr/>
        </p:nvSpPr>
        <p:spPr>
          <a:xfrm>
            <a:off x="10269" y="6160977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see more on </a:t>
            </a:r>
            <a:r>
              <a:rPr kumimoji="0" lang="en-US" sz="1200" b="1" i="1" u="none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Dentsu’s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‘Consumer Navigator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7956CA-12FE-5D2B-C9E4-D82F75338A2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07893"/>
            <a:ext cx="11708793" cy="35010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7347764-E34C-EC4F-D633-258AAD51B784}"/>
              </a:ext>
            </a:extLst>
          </p:cNvPr>
          <p:cNvSpPr/>
          <p:nvPr/>
        </p:nvSpPr>
        <p:spPr>
          <a:xfrm>
            <a:off x="264695" y="488811"/>
            <a:ext cx="992989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Despite growing confidence, lingering recession concerns remain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529BFC-94BE-2873-7C0B-88B2AC8D6B4C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1B71F7-010E-667D-A48A-A43DFBAF43B2}"/>
              </a:ext>
            </a:extLst>
          </p:cNvPr>
          <p:cNvSpPr/>
          <p:nvPr/>
        </p:nvSpPr>
        <p:spPr>
          <a:xfrm>
            <a:off x="-3" y="0"/>
            <a:ext cx="1838531" cy="262647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Economic Outlook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326C2E-51AA-5CFA-3AA0-8C784D8D4CFD}"/>
              </a:ext>
            </a:extLst>
          </p:cNvPr>
          <p:cNvSpPr txBox="1"/>
          <p:nvPr/>
        </p:nvSpPr>
        <p:spPr>
          <a:xfrm>
            <a:off x="461379" y="5934271"/>
            <a:ext cx="117408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</a:t>
            </a:r>
            <a:r>
              <a:rPr kumimoji="0" lang="en-US" sz="800" b="0" i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Dentsu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Consumer Navigator – American Mindset,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Wave 51, </a:t>
            </a:r>
            <a:r>
              <a:rPr lang="en-US" sz="800">
                <a:solidFill>
                  <a:srgbClr val="1B1464"/>
                </a:solidFill>
                <a:latin typeface="Helvetica" panose="020B0403020202020204" pitchFamily="34" charset="0"/>
              </a:rPr>
              <a:t>April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2024.</a:t>
            </a:r>
          </a:p>
        </p:txBody>
      </p:sp>
      <p:pic>
        <p:nvPicPr>
          <p:cNvPr id="15" name="Picture 14">
            <a:hlinkClick r:id="rId5"/>
            <a:extLst>
              <a:ext uri="{FF2B5EF4-FFF2-40B4-BE49-F238E27FC236}">
                <a16:creationId xmlns:a16="http://schemas.microsoft.com/office/drawing/2014/main" id="{B7A0DB47-D692-B97B-17AC-CC1BCBB7CC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8F65404-8140-3939-F694-6277D137C0E8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1AE8B9-5553-C574-B86D-10F660C1D479}"/>
              </a:ext>
            </a:extLst>
          </p:cNvPr>
          <p:cNvSpPr txBox="1"/>
          <p:nvPr/>
        </p:nvSpPr>
        <p:spPr>
          <a:xfrm>
            <a:off x="10267952" y="26057"/>
            <a:ext cx="192404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economic insights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5305A05-662D-6DBC-4268-E1E674EBBFA1}"/>
              </a:ext>
            </a:extLst>
          </p:cNvPr>
          <p:cNvGraphicFramePr/>
          <p:nvPr/>
        </p:nvGraphicFramePr>
        <p:xfrm>
          <a:off x="134385" y="1764164"/>
          <a:ext cx="11923230" cy="4115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4B8DAD3-4C32-28F3-B799-2C8E3BCD2C0A}"/>
              </a:ext>
            </a:extLst>
          </p:cNvPr>
          <p:cNvSpPr txBox="1"/>
          <p:nvPr/>
        </p:nvSpPr>
        <p:spPr>
          <a:xfrm>
            <a:off x="0" y="1855660"/>
            <a:ext cx="12212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1F1A62"/>
                </a:solidFill>
                <a:latin typeface="Helvetica" panose="020B0403020202020204" pitchFamily="34" charset="0"/>
              </a:rPr>
              <a:t>Rolling 3-Month Average: Sentiment About Whether the US Economy Is In a Recession</a:t>
            </a:r>
          </a:p>
        </p:txBody>
      </p:sp>
    </p:spTree>
    <p:extLst>
      <p:ext uri="{BB962C8B-B14F-4D97-AF65-F5344CB8AC3E}">
        <p14:creationId xmlns:p14="http://schemas.microsoft.com/office/powerpoint/2010/main" val="1619199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2DA1BFB-CFB4-4FA9-8657-4613FF1FC4CF}"/>
</file>

<file path=customXml/itemProps2.xml><?xml version="1.0" encoding="utf-8"?>
<ds:datastoreItem xmlns:ds="http://schemas.openxmlformats.org/officeDocument/2006/customXml" ds:itemID="{614F2593-B0FD-489D-BC83-362A799AA6FE}"/>
</file>

<file path=customXml/itemProps3.xml><?xml version="1.0" encoding="utf-8"?>
<ds:datastoreItem xmlns:ds="http://schemas.openxmlformats.org/officeDocument/2006/customXml" ds:itemID="{DFC9FAD1-066C-4C4A-877C-89FFAA1B91F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2024-06-04T20:38:56Z</dcterms:created>
  <dcterms:modified xsi:type="dcterms:W3CDTF">2024-06-04T20:39:27Z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