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270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u="none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Sentiment About How the </a:t>
            </a:r>
          </a:p>
          <a:p>
            <a:pPr>
              <a:defRPr/>
            </a:pPr>
            <a:r>
              <a:rPr lang="en-US" sz="1600" b="1" u="none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 Economy Is</a:t>
            </a:r>
            <a:r>
              <a:rPr lang="en-US" sz="1600" b="1" u="none" baseline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Doing</a:t>
            </a:r>
            <a:endParaRPr lang="en-US" sz="1600" b="1" u="none">
              <a:solidFill>
                <a:srgbClr val="1B1464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676854571308964"/>
          <c:y val="0.29851772386926456"/>
          <c:w val="0.54085591445344305"/>
          <c:h val="0.7540158621925711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18-4D26-8C3C-A78293E6B440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18-4D26-8C3C-A78293E6B440}"/>
              </c:ext>
            </c:extLst>
          </c:dPt>
          <c:dPt>
            <c:idx val="2"/>
            <c:bubble3D val="0"/>
            <c:spPr>
              <a:solidFill>
                <a:srgbClr val="ED3C8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18-4D26-8C3C-A78293E6B440}"/>
              </c:ext>
            </c:extLst>
          </c:dPt>
          <c:dPt>
            <c:idx val="3"/>
            <c:bubble3D val="0"/>
            <c:spPr>
              <a:solidFill>
                <a:srgbClr val="4EBEA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18-4D26-8C3C-A78293E6B440}"/>
              </c:ext>
            </c:extLst>
          </c:dPt>
          <c:dLbls>
            <c:dLbl>
              <c:idx val="0"/>
              <c:layout>
                <c:manualLayout>
                  <c:x val="2.4936375778275403E-2"/>
                  <c:y val="4.015436874404822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1B1464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defRPr>
                    </a:pPr>
                    <a:fld id="{F80DD52D-03EB-4186-ABBC-0568BA622FD8}" type="CATEGORYNAME">
                      <a:rPr lang="en-US" sz="1200" u="sng" dirty="0">
                        <a:solidFill>
                          <a:srgbClr val="1B1464"/>
                        </a:solidFill>
                      </a:rPr>
                      <a:pPr>
                        <a:defRPr sz="1600" b="1">
                          <a:solidFill>
                            <a:srgbClr val="1B1464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[CATEGORY NAME]</a:t>
                    </a:fld>
                    <a:endParaRPr lang="en-US" sz="1200" u="sng" baseline="0">
                      <a:solidFill>
                        <a:srgbClr val="1B1464"/>
                      </a:solidFill>
                    </a:endParaRPr>
                  </a:p>
                  <a:p>
                    <a:pPr>
                      <a:defRPr sz="1600" b="1">
                        <a:solidFill>
                          <a:srgbClr val="1B1464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defRPr>
                    </a:pPr>
                    <a:fld id="{08729F4B-B907-4691-8388-36ABC1B23D5F}" type="VALUE">
                      <a:rPr lang="en-US" dirty="0">
                        <a:solidFill>
                          <a:srgbClr val="1B1464"/>
                        </a:solidFill>
                      </a:rPr>
                      <a:pPr>
                        <a:defRPr sz="1600" b="1">
                          <a:solidFill>
                            <a:srgbClr val="1B1464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1B1464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881960456632537"/>
                      <c:h val="0.136022208233677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18-4D26-8C3C-A78293E6B440}"/>
                </c:ext>
              </c:extLst>
            </c:dLbl>
            <c:dLbl>
              <c:idx val="1"/>
              <c:layout>
                <c:manualLayout>
                  <c:x val="-0.25580508727980705"/>
                  <c:y val="-2.2158400519256549E-2"/>
                </c:manualLayout>
              </c:layout>
              <c:tx>
                <c:rich>
                  <a:bodyPr/>
                  <a:lstStyle/>
                  <a:p>
                    <a:fld id="{5D95A9BA-C4F8-4C56-804A-EB6E0FFE981A}" type="CATEGORYNAME">
                      <a:rPr lang="en-US" sz="1200" u="sng" smtClean="0"/>
                      <a:pPr/>
                      <a:t>[CATEGORY NAME]</a:t>
                    </a:fld>
                    <a:r>
                      <a:rPr lang="en-US" baseline="0"/>
                      <a:t> </a:t>
                    </a:r>
                    <a:fld id="{B60861E4-CEA1-4DC9-AB27-450607BB41A2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2033483284937"/>
                      <c:h val="0.167666263621373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18-4D26-8C3C-A78293E6B440}"/>
                </c:ext>
              </c:extLst>
            </c:dLbl>
            <c:dLbl>
              <c:idx val="2"/>
              <c:layout>
                <c:manualLayout>
                  <c:x val="0.21180677838836356"/>
                  <c:y val="-0.1837093174865543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defRPr>
                    </a:pPr>
                    <a:fld id="{7110623B-8311-4864-936C-5F8B23394C24}" type="CATEGORYNAME">
                      <a:rPr lang="en-US" sz="1200" u="sng" smtClean="0"/>
                      <a:pPr>
                        <a:defRPr sz="12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200" baseline="0"/>
                      <a:t> </a:t>
                    </a:r>
                    <a:br>
                      <a:rPr lang="en-US" sz="1200" baseline="0"/>
                    </a:br>
                    <a:fld id="{342E3ACD-E2C4-4669-A4C5-AB44EB3B878F}" type="VALUE">
                      <a:rPr lang="en-US" sz="1600" baseline="0" smtClean="0"/>
                      <a:pPr>
                        <a:defRPr sz="1200" b="1">
                          <a:solidFill>
                            <a:schemeClr val="bg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defRPr>
                      </a:pPr>
                      <a:t>[VALUE]</a:t>
                    </a:fld>
                    <a:endParaRPr lang="en-US" sz="12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Helvetica" panose="020B0604020202020204" pitchFamily="34" charset="0"/>
                      <a:ea typeface="+mn-ea"/>
                      <a:cs typeface="Helvetica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96879090721826"/>
                      <c:h val="0.212534700365120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18-4D26-8C3C-A78293E6B440}"/>
                </c:ext>
              </c:extLst>
            </c:dLbl>
            <c:dLbl>
              <c:idx val="3"/>
              <c:layout>
                <c:manualLayout>
                  <c:x val="0.18460160937718029"/>
                  <c:y val="0.20682148994200758"/>
                </c:manualLayout>
              </c:layout>
              <c:tx>
                <c:rich>
                  <a:bodyPr/>
                  <a:lstStyle/>
                  <a:p>
                    <a:fld id="{5BF3536F-0C96-44B1-A137-BF39724624A1}" type="CATEGORYNAME">
                      <a:rPr lang="en-US" sz="1200" u="sng" smtClean="0"/>
                      <a:pPr/>
                      <a:t>[CATEGORY NAME]</a:t>
                    </a:fld>
                    <a:endParaRPr lang="en-US" sz="1100" u="none" baseline="0"/>
                  </a:p>
                  <a:p>
                    <a:r>
                      <a:rPr lang="en-US" baseline="0"/>
                      <a:t> </a:t>
                    </a:r>
                    <a:fld id="{EA724585-96D1-44A0-ADBB-0EA80CFCB0DC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723335969115"/>
                      <c:h val="0.167666263621373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118-4D26-8C3C-A78293E6B4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rgbClr val="1B1464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Excellent Shape</c:v>
                </c:pt>
                <c:pt idx="1">
                  <c:v>Good Shape</c:v>
                </c:pt>
                <c:pt idx="2">
                  <c:v>Not Very Good Shape</c:v>
                </c:pt>
                <c:pt idx="3">
                  <c:v>Terrible Shape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0.12</c:v>
                </c:pt>
                <c:pt idx="1">
                  <c:v>0.33</c:v>
                </c:pt>
                <c:pt idx="2">
                  <c:v>0.35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18-4D26-8C3C-A78293E6B4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u="none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U.S. Economic</a:t>
            </a:r>
            <a:r>
              <a:rPr lang="en-US" sz="1600" b="1" u="none" baseline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600" b="1" u="none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Sentiment by Household Income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HHI $100K+</c:v>
                </c:pt>
                <c:pt idx="1">
                  <c:v>HHI $50k-$99k</c:v>
                </c:pt>
                <c:pt idx="2">
                  <c:v>HHI &lt;$50K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0.27</c:v>
                </c:pt>
                <c:pt idx="1">
                  <c:v>0.09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C7-4A4E-A91A-90B97305CD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HHI $100K+</c:v>
                </c:pt>
                <c:pt idx="1">
                  <c:v>HHI $50k-$99k</c:v>
                </c:pt>
                <c:pt idx="2">
                  <c:v>HHI &lt;$50K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0.33</c:v>
                </c:pt>
                <c:pt idx="1">
                  <c:v>0.37</c:v>
                </c:pt>
                <c:pt idx="2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C7-4A4E-A91A-90B97305CD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Very Good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HHI $100K+</c:v>
                </c:pt>
                <c:pt idx="1">
                  <c:v>HHI $50k-$99k</c:v>
                </c:pt>
                <c:pt idx="2">
                  <c:v>HHI &lt;$50K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0.35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C7-4A4E-A91A-90B97305CDE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Terrible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HHI $100K+</c:v>
                </c:pt>
                <c:pt idx="1">
                  <c:v>HHI $50k-$99k</c:v>
                </c:pt>
                <c:pt idx="2">
                  <c:v>HHI &lt;$50K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0.12</c:v>
                </c:pt>
                <c:pt idx="1">
                  <c:v>0.19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C7-4A4E-A91A-90B97305CD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1"/>
        <c:overlap val="100"/>
        <c:axId val="1043656911"/>
        <c:axId val="1043649711"/>
      </c:barChart>
      <c:catAx>
        <c:axId val="1043656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043649711"/>
        <c:crosses val="autoZero"/>
        <c:auto val="1"/>
        <c:lblAlgn val="ctr"/>
        <c:lblOffset val="100"/>
        <c:noMultiLvlLbl val="0"/>
      </c:catAx>
      <c:valAx>
        <c:axId val="104364971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43656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B79CC-B8F2-20C1-60C8-9C2D7C50F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356EC-33AA-CBC7-8925-2AE59E460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AC415-9A4A-608B-D04B-CB4267A8F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72800-6F4C-56FA-7910-A972B27C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38F2F-193B-D266-96AD-88D6720A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C5EF2-D784-468C-B5FD-809BB0C43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7C824-922C-C1A6-3D75-CD5BBDF08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B0F96-A24D-1F32-C06A-C4111F9E8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2D14A-4879-A2E3-BD92-0F25EFE5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363E9-10CA-44AE-3F6B-3E6BD2DB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5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58C071-7AD7-D0E3-805F-F3708F6BA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79FE6-52DF-43D0-2678-5760E6443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74646-63FF-A262-E89A-43469F50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089F0-A3E3-6A7B-DE4D-C502A18D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8A13E-53B1-F2E6-31E7-76CEB1D1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5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4C775-4DDB-9AB0-A235-EE873C521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A1C04-D2AC-62E8-1EB8-118E208D8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ACACD-B860-68A7-7585-6AEEA9E9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AC4F0-10FD-BCCF-F570-526CE8A45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65C4E-8ACD-7762-548D-01B62BEDC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0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6E61E-6DC1-E595-E4C9-F7FE361C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FB621-E0DD-CFBF-F0D1-59083E396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2AD2B-B583-8CB9-8C85-5C25CC9DE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E3A2A-BE80-90BD-5D45-30C32820A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29193-E525-1EFB-BCB8-B04EA55C2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9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2D524-2B2F-1AED-C860-593F89199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23274-5E8A-06B7-DF30-0CF5B850F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BBCDD-296E-16EA-1373-30A06D343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C7F2C-C3BB-8ADC-F401-FE5874E1E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26FD8-B986-48C5-E64B-2198A4800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7F1D0-915D-4171-DEEC-1A07E744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9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5BE3-162A-7AA0-93D2-1541554C6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F844D-FC9D-E16A-D90C-DB9E6667B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94D4F-567C-959F-015B-9A80A44D6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88F25-314D-F48B-70C3-71FF08017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00AB06-5D57-4876-7431-4B0AA83811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F94CCC-ECB5-2B36-F442-69A75470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FEBCBC-2F18-3AC7-0418-713AA7040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6D49A8-12A9-B866-0A18-A5FB37275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1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85C5D-62DC-7F7A-0BFD-E6E846E2F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4ECEB-76CC-2ACF-FA41-09A0FFE2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643311-5856-6798-26ED-CEEA125CA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E3766-2D77-6EDB-293E-D31747417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210090-E6CC-D969-6A83-68260E35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F58307-3162-48D8-AE36-79D4E8BD6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F4F8A-DB01-D668-1382-AA64B0D8A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9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37EA9-E1E5-FB2E-45D7-078CC36E5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E3EE2-F5D5-FF5C-A4D0-E9BC727B6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665D4-39FF-5424-763B-AC3399C38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5643D4-1571-EA57-C880-34DB97ED5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F3C54-CA9A-2AA8-4A94-238FA437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92866-29E3-AF55-7F98-5145A432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6998A-F8D2-2325-C8BC-DDE33BE4F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438746-18FD-0829-8535-F5C2CDDFB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003B9-BA51-5FBC-B75E-41748E819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405C5-A2B3-9213-DA7C-BA081BF0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539E6-B1B2-6273-DEC2-CE5633D04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C2D84-175B-BF25-EF05-58EB5A93A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6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8CC2EF-E482-E7BC-CF3F-EF9834229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BDD94-D0A3-974E-627E-2FC5A6E9E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A26CF-652D-A1B3-FC37-2246DCC14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2F29B2-8D78-4E10-AEC7-BFA245AD299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386B4-1CF5-82DF-7EC0-C1CDB036F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CD4C8-ABBC-C5CF-4038-9EF355C64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9D9543-8265-4FED-914E-8D590662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0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hyperlink" Target="https://www.dentsu.com/us/en/navigat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DD09554-EEA1-9459-48A4-95A48704DA29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69ABA6FE-B74D-17FE-3EE8-120A425CC3B2}"/>
              </a:ext>
            </a:extLst>
          </p:cNvPr>
          <p:cNvGraphicFramePr/>
          <p:nvPr/>
        </p:nvGraphicFramePr>
        <p:xfrm>
          <a:off x="206168" y="1766059"/>
          <a:ext cx="4815776" cy="4033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27956CA-12FE-5D2B-C9E4-D82F75338A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7893"/>
            <a:ext cx="11708793" cy="35010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7347764-E34C-EC4F-D633-258AAD51B784}"/>
              </a:ext>
            </a:extLst>
          </p:cNvPr>
          <p:cNvSpPr/>
          <p:nvPr/>
        </p:nvSpPr>
        <p:spPr>
          <a:xfrm>
            <a:off x="260328" y="423162"/>
            <a:ext cx="980323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Consumers are split on whether the economy is in good or bad shape, which lends itself to continued uncertainty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529BFC-94BE-2873-7C0B-88B2AC8D6B4C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369D07-6BFA-C722-9B70-EE047808BD67}"/>
              </a:ext>
            </a:extLst>
          </p:cNvPr>
          <p:cNvSpPr txBox="1"/>
          <p:nvPr/>
        </p:nvSpPr>
        <p:spPr>
          <a:xfrm>
            <a:off x="461379" y="5934271"/>
            <a:ext cx="117408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kumimoji="0" lang="en-US" sz="8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Dentsu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Navigator – American Mindset,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Wave </a:t>
            </a:r>
            <a:r>
              <a:rPr lang="en-US" sz="800">
                <a:solidFill>
                  <a:srgbClr val="1B1464"/>
                </a:solidFill>
                <a:latin typeface="Helvetica" panose="020B0403020202020204" pitchFamily="34" charset="0"/>
              </a:rPr>
              <a:t>51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April 2024.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676111-4288-31CA-CC47-9C00BCC746C9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on </a:t>
            </a:r>
            <a:r>
              <a:rPr kumimoji="0" lang="en-US" sz="1200" b="1" i="1" u="none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Dentsu’s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‘Consumer Navigator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B71F7-010E-667D-A48A-A43DFBAF43B2}"/>
              </a:ext>
            </a:extLst>
          </p:cNvPr>
          <p:cNvSpPr/>
          <p:nvPr/>
        </p:nvSpPr>
        <p:spPr>
          <a:xfrm>
            <a:off x="-2" y="0"/>
            <a:ext cx="1924048" cy="27699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Economy Sentiment</a:t>
            </a:r>
          </a:p>
        </p:txBody>
      </p:sp>
      <p:pic>
        <p:nvPicPr>
          <p:cNvPr id="3" name="Picture 2">
            <a:hlinkClick r:id="rId5"/>
            <a:extLst>
              <a:ext uri="{FF2B5EF4-FFF2-40B4-BE49-F238E27FC236}">
                <a16:creationId xmlns:a16="http://schemas.microsoft.com/office/drawing/2014/main" id="{25A3B994-8068-685F-82B6-AE325C0A2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0C09BB8-0A43-7467-256F-AC3EC7605F2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EF45EB-ACFF-7E96-9E1E-14BE7A43F839}"/>
              </a:ext>
            </a:extLst>
          </p:cNvPr>
          <p:cNvSpPr txBox="1"/>
          <p:nvPr/>
        </p:nvSpPr>
        <p:spPr>
          <a:xfrm>
            <a:off x="10267952" y="26057"/>
            <a:ext cx="19240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economic insights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1FA94CE8-D9FF-B920-0785-26EB9367BB19}"/>
              </a:ext>
            </a:extLst>
          </p:cNvPr>
          <p:cNvGraphicFramePr/>
          <p:nvPr/>
        </p:nvGraphicFramePr>
        <p:xfrm>
          <a:off x="5525711" y="1766059"/>
          <a:ext cx="6644769" cy="4033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9ABB180-A4DF-4B78-00CB-34BB71317397}"/>
              </a:ext>
            </a:extLst>
          </p:cNvPr>
          <p:cNvCxnSpPr/>
          <p:nvPr/>
        </p:nvCxnSpPr>
        <p:spPr>
          <a:xfrm>
            <a:off x="5021943" y="1935557"/>
            <a:ext cx="0" cy="3863961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760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17D82-3B88-4932-94DD-86956E8BFEDD}"/>
</file>

<file path=customXml/itemProps2.xml><?xml version="1.0" encoding="utf-8"?>
<ds:datastoreItem xmlns:ds="http://schemas.openxmlformats.org/officeDocument/2006/customXml" ds:itemID="{12D67806-9AFF-4BA9-9994-010310320423}"/>
</file>

<file path=customXml/itemProps3.xml><?xml version="1.0" encoding="utf-8"?>
<ds:datastoreItem xmlns:ds="http://schemas.openxmlformats.org/officeDocument/2006/customXml" ds:itemID="{51C9F025-48CE-4F88-9F30-D681B4BBE44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2024-06-04T20:37:56Z</dcterms:created>
  <dcterms:modified xsi:type="dcterms:W3CDTF">2024-06-04T20:38:42Z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