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270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48789-DAFD-4389-7A87-B92CBB8A351A}" name="Reed Kiely" initials="RK" userId="S::reedk@thevab.com::768be38e-2fb5-40ce-925d-bd8e9d9e3c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5B1E41-C05C-481C-93A7-FB8990A8D527}" v="4" dt="2024-09-10T15:14:12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6" d="100"/>
          <a:sy n="16" d="100"/>
        </p:scale>
        <p:origin x="19" y="4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D25B1E41-C05C-481C-93A7-FB8990A8D527}"/>
    <pc:docChg chg="custSel addSld delSld modSld">
      <pc:chgData name="Dylan Breger" userId="9b3da09f-10fe-42ec-9aa5-9fa2a3e9cc20" providerId="ADAL" clId="{D25B1E41-C05C-481C-93A7-FB8990A8D527}" dt="2024-09-10T15:14:16.695" v="7" actId="47"/>
      <pc:docMkLst>
        <pc:docMk/>
      </pc:docMkLst>
      <pc:sldChg chg="addSp delSp modSp new del mod">
        <pc:chgData name="Dylan Breger" userId="9b3da09f-10fe-42ec-9aa5-9fa2a3e9cc20" providerId="ADAL" clId="{D25B1E41-C05C-481C-93A7-FB8990A8D527}" dt="2024-09-10T15:14:16.695" v="7" actId="47"/>
        <pc:sldMkLst>
          <pc:docMk/>
          <pc:sldMk cId="3924261391" sldId="256"/>
        </pc:sldMkLst>
        <pc:graphicFrameChg chg="add 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4" creationId="{16F165D6-1448-FEEC-3C75-1645E6247FD2}"/>
          </ac:graphicFrameMkLst>
        </pc:graphicFrameChg>
        <pc:graphicFrameChg chg="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5" creationId="{137B219F-0F42-A227-1847-06AB2789278B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7.024" v="5" actId="478"/>
          <ac:graphicFrameMkLst>
            <pc:docMk/>
            <pc:sldMk cId="3924261391" sldId="256"/>
            <ac:graphicFrameMk id="6" creationId="{69567C38-9FCB-1FC9-30B5-E4E34F06725F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4.425" v="4" actId="478"/>
          <ac:graphicFrameMkLst>
            <pc:docMk/>
            <pc:sldMk cId="3924261391" sldId="256"/>
            <ac:graphicFrameMk id="7" creationId="{8DEC4E1A-84C7-F078-A9A5-73E6115B090E}"/>
          </ac:graphicFrameMkLst>
        </pc:graphicFrameChg>
      </pc:sldChg>
      <pc:sldChg chg="add">
        <pc:chgData name="Dylan Breger" userId="9b3da09f-10fe-42ec-9aa5-9fa2a3e9cc20" providerId="ADAL" clId="{D25B1E41-C05C-481C-93A7-FB8990A8D527}" dt="2024-09-10T15:14:12.708" v="6"/>
        <pc:sldMkLst>
          <pc:docMk/>
          <pc:sldMk cId="903760944" sldId="214732707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76854571308964"/>
          <c:y val="0.29851772386926456"/>
          <c:w val="0.54085591445344305"/>
          <c:h val="0.7540158621925711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18-4D26-8C3C-A78293E6B440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18-4D26-8C3C-A78293E6B440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118-4D26-8C3C-A78293E6B440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118-4D26-8C3C-A78293E6B440}"/>
              </c:ext>
            </c:extLst>
          </c:dPt>
          <c:dLbls>
            <c:dLbl>
              <c:idx val="0"/>
              <c:layout>
                <c:manualLayout>
                  <c:x val="2.4936404705417501E-2"/>
                  <c:y val="3.86075591805796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1B1464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defRPr>
                    </a:pPr>
                    <a:fld id="{F80DD52D-03EB-4186-ABBC-0568BA622FD8}" type="CATEGORYNAME">
                      <a:rPr lang="en-US" sz="1200" u="sng" dirty="0">
                        <a:solidFill>
                          <a:srgbClr val="1B1464"/>
                        </a:solidFill>
                      </a:rPr>
                      <a:pPr>
                        <a:defRPr sz="1600" b="1">
                          <a:solidFill>
                            <a:srgbClr val="1B1464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[CATEGORY NAME]</a:t>
                    </a:fld>
                    <a:endParaRPr lang="en-US" sz="1200" u="sng" baseline="0">
                      <a:solidFill>
                        <a:srgbClr val="1B1464"/>
                      </a:solidFill>
                    </a:endParaRPr>
                  </a:p>
                  <a:p>
                    <a:pPr>
                      <a:defRPr sz="1600" b="1">
                        <a:solidFill>
                          <a:srgbClr val="1B1464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defRPr>
                    </a:pPr>
                    <a:fld id="{08729F4B-B907-4691-8388-36ABC1B23D5F}" type="VALUE">
                      <a:rPr lang="en-US" dirty="0">
                        <a:solidFill>
                          <a:srgbClr val="1B1464"/>
                        </a:solidFill>
                      </a:rPr>
                      <a:pPr>
                        <a:defRPr sz="1600" b="1">
                          <a:solidFill>
                            <a:srgbClr val="1B1464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B1464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881966242060956"/>
                      <c:h val="0.13292858910674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18-4D26-8C3C-A78293E6B440}"/>
                </c:ext>
              </c:extLst>
            </c:dLbl>
            <c:dLbl>
              <c:idx val="1"/>
              <c:layout>
                <c:manualLayout>
                  <c:x val="-0.23998209219033442"/>
                  <c:y val="-6.4150893810995639E-3"/>
                </c:manualLayout>
              </c:layout>
              <c:tx>
                <c:rich>
                  <a:bodyPr/>
                  <a:lstStyle/>
                  <a:p>
                    <a:fld id="{5D95A9BA-C4F8-4C56-804A-EB6E0FFE981A}" type="CATEGORYNAME">
                      <a:rPr lang="en-US" sz="1200" u="sng" smtClean="0"/>
                      <a:pPr/>
                      <a:t>[CATEGORY NAME]</a:t>
                    </a:fld>
                    <a:r>
                      <a:rPr lang="en-US" baseline="0"/>
                      <a:t> </a:t>
                    </a:r>
                    <a:fld id="{B60861E4-CEA1-4DC9-AB27-450607BB41A2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2033483284937"/>
                      <c:h val="0.167666263621373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18-4D26-8C3C-A78293E6B440}"/>
                </c:ext>
              </c:extLst>
            </c:dLbl>
            <c:dLbl>
              <c:idx val="2"/>
              <c:layout>
                <c:manualLayout>
                  <c:x val="0.21363725794289004"/>
                  <c:y val="-9.32778484749866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defRPr>
                    </a:pPr>
                    <a:fld id="{7110623B-8311-4864-936C-5F8B23394C24}" type="CATEGORYNAME">
                      <a:rPr lang="en-US" sz="1200" u="sng" smtClean="0"/>
                      <a:pPr>
                        <a:defRPr sz="1200" b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[CATEGORY NAME]</a:t>
                    </a:fld>
                    <a:r>
                      <a:rPr lang="en-US" sz="1200" baseline="0"/>
                      <a:t> </a:t>
                    </a:r>
                    <a:br>
                      <a:rPr lang="en-US" sz="1200" baseline="0"/>
                    </a:br>
                    <a:fld id="{342E3ACD-E2C4-4669-A4C5-AB44EB3B878F}" type="VALUE">
                      <a:rPr lang="en-US" sz="1600" baseline="0" smtClean="0"/>
                      <a:pPr>
                        <a:defRPr sz="1200" b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[VALUE]</a:t>
                    </a:fld>
                    <a:endParaRPr lang="en-US" sz="12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09865798644061"/>
                      <c:h val="0.212534809984741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118-4D26-8C3C-A78293E6B440}"/>
                </c:ext>
              </c:extLst>
            </c:dLbl>
            <c:dLbl>
              <c:idx val="3"/>
              <c:layout>
                <c:manualLayout>
                  <c:x val="0.20306177031489833"/>
                  <c:y val="0.23515944999069024"/>
                </c:manualLayout>
              </c:layout>
              <c:tx>
                <c:rich>
                  <a:bodyPr/>
                  <a:lstStyle/>
                  <a:p>
                    <a:fld id="{5BF3536F-0C96-44B1-A137-BF39724624A1}" type="CATEGORYNAME">
                      <a:rPr lang="en-US" sz="1200" u="sng" smtClean="0"/>
                      <a:pPr/>
                      <a:t>[CATEGORY NAME]</a:t>
                    </a:fld>
                    <a:endParaRPr lang="en-US" sz="1100" u="none" baseline="0"/>
                  </a:p>
                  <a:p>
                    <a:r>
                      <a:rPr lang="en-US" baseline="0"/>
                      <a:t> </a:t>
                    </a:r>
                    <a:fld id="{EA724585-96D1-44A0-ADBB-0EA80CFCB0DC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6723335969115"/>
                      <c:h val="0.167666263621373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118-4D26-8C3C-A78293E6B4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rgbClr val="1B1464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Excellent Shape</c:v>
                </c:pt>
                <c:pt idx="1">
                  <c:v>Good Shape</c:v>
                </c:pt>
                <c:pt idx="2">
                  <c:v>Not Very Good Shape</c:v>
                </c:pt>
                <c:pt idx="3">
                  <c:v>Terrible Shape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0.11</c:v>
                </c:pt>
                <c:pt idx="1">
                  <c:v>0.28999999999999998</c:v>
                </c:pt>
                <c:pt idx="2">
                  <c:v>0.36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18-4D26-8C3C-A78293E6B4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76854571308964"/>
          <c:y val="0.29851772386926456"/>
          <c:w val="0.54085591445344305"/>
          <c:h val="0.7540158621925711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27-49D2-8313-BF7BCA89658B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27-49D2-8313-BF7BCA89658B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B27-49D2-8313-BF7BCA89658B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B27-49D2-8313-BF7BCA89658B}"/>
              </c:ext>
            </c:extLst>
          </c:dPt>
          <c:dLbls>
            <c:dLbl>
              <c:idx val="0"/>
              <c:layout>
                <c:manualLayout>
                  <c:x val="5.828196428158821E-2"/>
                  <c:y val="3.10473580309591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1B1464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defRPr>
                    </a:pPr>
                    <a:fld id="{F80DD52D-03EB-4186-ABBC-0568BA622FD8}" type="CATEGORYNAME">
                      <a:rPr lang="en-US" sz="1200" u="sng" dirty="0">
                        <a:solidFill>
                          <a:srgbClr val="1B1464"/>
                        </a:solidFill>
                      </a:rPr>
                      <a:pPr>
                        <a:defRPr sz="1600" b="1">
                          <a:solidFill>
                            <a:srgbClr val="1B1464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[CATEGORY NAME]</a:t>
                    </a:fld>
                    <a:endParaRPr lang="en-US" sz="1200" u="sng" baseline="0">
                      <a:solidFill>
                        <a:srgbClr val="1B1464"/>
                      </a:solidFill>
                    </a:endParaRPr>
                  </a:p>
                  <a:p>
                    <a:pPr>
                      <a:defRPr sz="1600" b="1">
                        <a:solidFill>
                          <a:srgbClr val="1B1464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defRPr>
                    </a:pPr>
                    <a:fld id="{08729F4B-B907-4691-8388-36ABC1B23D5F}" type="VALUE">
                      <a:rPr lang="en-US" dirty="0">
                        <a:solidFill>
                          <a:srgbClr val="1B1464"/>
                        </a:solidFill>
                      </a:rPr>
                      <a:pPr>
                        <a:defRPr sz="1600" b="1">
                          <a:solidFill>
                            <a:srgbClr val="1B1464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B1464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881960456632537"/>
                      <c:h val="0.136022208233677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B27-49D2-8313-BF7BCA89658B}"/>
                </c:ext>
              </c:extLst>
            </c:dLbl>
            <c:dLbl>
              <c:idx val="1"/>
              <c:layout>
                <c:manualLayout>
                  <c:x val="-0.23207059464559812"/>
                  <c:y val="-0.11346960512056774"/>
                </c:manualLayout>
              </c:layout>
              <c:tx>
                <c:rich>
                  <a:bodyPr/>
                  <a:lstStyle/>
                  <a:p>
                    <a:fld id="{5D95A9BA-C4F8-4C56-804A-EB6E0FFE981A}" type="CATEGORYNAME">
                      <a:rPr lang="en-US" sz="1200" u="sng" smtClean="0"/>
                      <a:pPr/>
                      <a:t>[CATEGORY NAME]</a:t>
                    </a:fld>
                    <a:r>
                      <a:rPr lang="en-US" baseline="0"/>
                      <a:t> </a:t>
                    </a:r>
                    <a:fld id="{B60861E4-CEA1-4DC9-AB27-450607BB41A2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2033483284937"/>
                      <c:h val="0.167666263621373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B27-49D2-8313-BF7BCA89658B}"/>
                </c:ext>
              </c:extLst>
            </c:dLbl>
            <c:dLbl>
              <c:idx val="2"/>
              <c:layout>
                <c:manualLayout>
                  <c:x val="0.18486854680663509"/>
                  <c:y val="-0.1845973399725263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defRPr>
                    </a:pPr>
                    <a:fld id="{7110623B-8311-4864-936C-5F8B23394C24}" type="CATEGORYNAME">
                      <a:rPr lang="en-US" sz="1100" u="sng" smtClean="0"/>
                      <a:pPr>
                        <a:defRPr sz="1200" b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[CATEGORY NAME]</a:t>
                    </a:fld>
                    <a:r>
                      <a:rPr lang="en-US" sz="1200" baseline="0"/>
                      <a:t> </a:t>
                    </a:r>
                    <a:br>
                      <a:rPr lang="en-US" sz="1200" baseline="0"/>
                    </a:br>
                    <a:fld id="{342E3ACD-E2C4-4669-A4C5-AB44EB3B878F}" type="VALUE">
                      <a:rPr lang="en-US" sz="1600" baseline="0" smtClean="0"/>
                      <a:pPr>
                        <a:defRPr sz="1200" b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[VALUE]</a:t>
                    </a:fld>
                    <a:endParaRPr lang="en-US" sz="12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542955006452056"/>
                      <c:h val="0.212534727525617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B27-49D2-8313-BF7BCA89658B}"/>
                </c:ext>
              </c:extLst>
            </c:dLbl>
            <c:dLbl>
              <c:idx val="3"/>
              <c:layout>
                <c:manualLayout>
                  <c:x val="0.17141578013595316"/>
                  <c:y val="0.22571346330779612"/>
                </c:manualLayout>
              </c:layout>
              <c:tx>
                <c:rich>
                  <a:bodyPr/>
                  <a:lstStyle/>
                  <a:p>
                    <a:fld id="{5BF3536F-0C96-44B1-A137-BF39724624A1}" type="CATEGORYNAME">
                      <a:rPr lang="en-US" sz="1200" u="sng" smtClean="0"/>
                      <a:pPr/>
                      <a:t>[CATEGORY NAME]</a:t>
                    </a:fld>
                    <a:endParaRPr lang="en-US" sz="1100" u="none" baseline="0"/>
                  </a:p>
                  <a:p>
                    <a:r>
                      <a:rPr lang="en-US" baseline="0"/>
                      <a:t> </a:t>
                    </a:r>
                    <a:fld id="{EA724585-96D1-44A0-ADBB-0EA80CFCB0DC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6723335969115"/>
                      <c:h val="0.167666263621373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B27-49D2-8313-BF7BCA8965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rgbClr val="1B1464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Excellent Shape</c:v>
                </c:pt>
                <c:pt idx="1">
                  <c:v>Good Shape</c:v>
                </c:pt>
                <c:pt idx="2">
                  <c:v>Not Very Good Shape</c:v>
                </c:pt>
                <c:pt idx="3">
                  <c:v>Terrible Shape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0.13</c:v>
                </c:pt>
                <c:pt idx="1">
                  <c:v>0.39</c:v>
                </c:pt>
                <c:pt idx="2">
                  <c:v>0.31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B27-49D2-8313-BF7BCA8965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AA47-5202-9996-06E2-B087C226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B90FB-9718-D43A-9258-421DDD479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C9B0-82BF-4E17-F85E-FD08DC46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1087-3A6E-637B-EEA8-CE740F58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7EA7-8C10-1A7B-2A7C-3AA932D9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E461-2894-91A3-BA81-4A610558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9B25C-6BAF-274B-F340-4A872832B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CA535-CEF5-1ADD-324E-8931D1FB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283B-1FB1-41FC-C696-2C80BF2C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F449-ACBE-331C-5D99-48A41889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01025-17F9-A777-5363-D4783C9CA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AA8F9-8A50-0A1F-013E-7AE3E351D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B039-6411-3C33-E86F-17BC0AAF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737B-744D-DCB0-315C-5447957E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2429-FF23-08CD-CD4D-1A2CCD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6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FBA9-D216-2054-B9DB-5AA3D584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634B-AE9D-8DB6-8964-28F93F23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E539B-62C6-C002-65A8-B150BE44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E247-CFD8-5F02-2A9C-B9385AAF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C5BDC-81C7-7CA1-2E43-A7F204DA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A868-9B21-8542-6A34-9BEF0CFB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B8A6A-D8BF-89E8-7151-9442B722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0376-80BB-0E53-2065-805704D8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C087-35BE-293B-ADAE-E83DDF7E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D80E-2345-84CC-209A-B24C3466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6C52-DB92-6FF5-6FA6-4D037C13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68040-CFEF-749D-BD70-CBCA51D2A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FCA01-20EE-FCDF-49B2-BC24B818E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E5B2F-7DBB-44AC-CC3F-915A2079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1819E-2AE4-5B4E-E13A-A32A0839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4B74-2EC6-DE2F-E895-396C60A8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FD60-F4A2-8EC8-0FF7-026AA3A9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FFBD-F6BB-D367-A32E-FCFAADF7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5A8B4-E7C5-B3BF-C047-94EAC9B7D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8D356-3EC8-9042-1C2A-E280A4C96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9EF14-A7B4-492B-0C2A-42BCFEC1B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E800D-7B6F-D9EC-9E20-B1C68924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167F1B-2411-0836-F433-32A0594A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24AF7-90AD-F3E6-8184-ECE56185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B2D6-5E0A-E98E-4D7E-7534B1BC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F3624-C791-2D39-1BDC-441B1D1E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303CA-BC80-C386-4180-70EB664E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157F-4D21-BCF8-DE08-4D35E038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5527-C1A4-BBA7-630D-7977E517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74538-792C-9536-100C-E30AD55B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0355E-58FB-D8AD-3282-6707E241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E19F-4740-635D-2CC5-D8C2EFA0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1D02-3BCD-A909-22BF-09E29CDE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70ED4-DA8A-059B-AEEC-C7C390176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5BBC8-65E1-DFF3-8AB9-1CF5FCE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68A6-2AE5-2E4B-4AFA-322287DF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EC22F-C310-DB19-1271-DC100D02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A425-7B79-1BE0-9240-B2F679A5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AFAB-B083-150B-A0A7-96DCF3CCD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3CD7B-2226-8B75-F6F7-EE27FECBF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692A9-1894-0CB3-C828-75E051AD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DF28B-36CE-2398-03F0-822FA226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8DB25-5B74-656C-7BDB-BFAFE050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15114-272B-D5A0-8AF6-EE2F8C23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4330E-17FD-55AA-5C52-82B80D34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04D23-DE1C-66BF-7E0C-A231689AB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4154-ECD0-2E9E-953B-9D2D51BE5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8AB1-1CF1-7C76-69BB-9EEA33075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hevab.com/insights" TargetMode="External"/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thevab.com/signin" TargetMode="External"/><Relationship Id="rId4" Type="http://schemas.openxmlformats.org/officeDocument/2006/relationships/hyperlink" Target="https://www.dentsu.com/us/en/naviga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D09554-EEA1-9459-48A4-95A48704DA29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69ABA6FE-B74D-17FE-3EE8-120A425CC3B2}"/>
              </a:ext>
            </a:extLst>
          </p:cNvPr>
          <p:cNvGraphicFramePr/>
          <p:nvPr/>
        </p:nvGraphicFramePr>
        <p:xfrm>
          <a:off x="151936" y="1750630"/>
          <a:ext cx="5712908" cy="410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27956CA-12FE-5D2B-C9E4-D82F75338A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07893"/>
            <a:ext cx="11708793" cy="3501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C369D07-6BFA-C722-9B70-EE047808BD67}"/>
              </a:ext>
            </a:extLst>
          </p:cNvPr>
          <p:cNvSpPr txBox="1"/>
          <p:nvPr/>
        </p:nvSpPr>
        <p:spPr>
          <a:xfrm>
            <a:off x="461379" y="5996387"/>
            <a:ext cx="117408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Dentsu,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Consumer Navigator – American Mindset,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Wave 55, August 2024.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676111-4288-31CA-CC47-9C00BCC746C9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see more on </a:t>
            </a:r>
            <a:r>
              <a:rPr kumimoji="0" lang="en-US" sz="1200" b="1" i="1" u="none" strike="noStrike" kern="1200" cap="none" spc="0" normalizeH="0" baseline="0" noProof="0" err="1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Dentsu’s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‘Consumer Navigator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1B71F7-010E-667D-A48A-A43DFBAF43B2}"/>
              </a:ext>
            </a:extLst>
          </p:cNvPr>
          <p:cNvSpPr/>
          <p:nvPr/>
        </p:nvSpPr>
        <p:spPr>
          <a:xfrm>
            <a:off x="-2" y="0"/>
            <a:ext cx="1924048" cy="27699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U.S. Economy Sentiment</a:t>
            </a:r>
          </a:p>
        </p:txBody>
      </p:sp>
      <p:pic>
        <p:nvPicPr>
          <p:cNvPr id="3" name="Picture 2">
            <a:hlinkClick r:id="rId5"/>
            <a:extLst>
              <a:ext uri="{FF2B5EF4-FFF2-40B4-BE49-F238E27FC236}">
                <a16:creationId xmlns:a16="http://schemas.microsoft.com/office/drawing/2014/main" id="{25A3B994-8068-685F-82B6-AE325C0A2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0C09BB8-0A43-7467-256F-AC3EC7605F27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EF45EB-ACFF-7E96-9E1E-14BE7A43F839}"/>
              </a:ext>
            </a:extLst>
          </p:cNvPr>
          <p:cNvSpPr txBox="1"/>
          <p:nvPr/>
        </p:nvSpPr>
        <p:spPr>
          <a:xfrm>
            <a:off x="10267952" y="26057"/>
            <a:ext cx="1924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economic insights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ABB180-A4DF-4B78-00CB-34BB71317397}"/>
              </a:ext>
            </a:extLst>
          </p:cNvPr>
          <p:cNvCxnSpPr>
            <a:cxnSpLocks/>
          </p:cNvCxnSpPr>
          <p:nvPr/>
        </p:nvCxnSpPr>
        <p:spPr>
          <a:xfrm>
            <a:off x="6111240" y="1935557"/>
            <a:ext cx="0" cy="3863961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FA7EBC5-7741-3077-524E-C80306EC483B}"/>
              </a:ext>
            </a:extLst>
          </p:cNvPr>
          <p:cNvGraphicFramePr/>
          <p:nvPr/>
        </p:nvGraphicFramePr>
        <p:xfrm>
          <a:off x="6295166" y="1750630"/>
          <a:ext cx="5712908" cy="4183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2D77DBF-DD6B-AC3A-2FB5-96B29B0489C9}"/>
              </a:ext>
            </a:extLst>
          </p:cNvPr>
          <p:cNvSpPr txBox="1"/>
          <p:nvPr/>
        </p:nvSpPr>
        <p:spPr>
          <a:xfrm>
            <a:off x="15240" y="1847850"/>
            <a:ext cx="60745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1B1464"/>
                </a:solidFill>
                <a:latin typeface="Helvetica" pitchFamily="2" charset="0"/>
              </a:rPr>
              <a:t>How Consumers Feel About the Shape of the US Economy</a:t>
            </a:r>
          </a:p>
          <a:p>
            <a:pPr algn="ctr"/>
            <a:r>
              <a:rPr lang="en-US" sz="1400" dirty="0">
                <a:solidFill>
                  <a:srgbClr val="1B1464"/>
                </a:solidFill>
                <a:latin typeface="Helvetica" pitchFamily="2" charset="0"/>
              </a:rPr>
              <a:t>August 2024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A41D62-3A7F-AB9A-4C2A-798095006B05}"/>
              </a:ext>
            </a:extLst>
          </p:cNvPr>
          <p:cNvSpPr txBox="1"/>
          <p:nvPr/>
        </p:nvSpPr>
        <p:spPr>
          <a:xfrm>
            <a:off x="6132724" y="1847850"/>
            <a:ext cx="60745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>
                <a:solidFill>
                  <a:srgbClr val="1B1464"/>
                </a:solidFill>
                <a:latin typeface="Helvetica" pitchFamily="2" charset="0"/>
              </a:rPr>
              <a:t>How Consumers Feel About their Personal Finances</a:t>
            </a:r>
          </a:p>
          <a:p>
            <a:pPr algn="ctr"/>
            <a:r>
              <a:rPr lang="en-US" sz="1400">
                <a:solidFill>
                  <a:srgbClr val="1B1464"/>
                </a:solidFill>
                <a:latin typeface="Helvetica" pitchFamily="2" charset="0"/>
              </a:rPr>
              <a:t>August 2024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E43099-8B16-484D-E38B-2ADE9C51C644}"/>
              </a:ext>
            </a:extLst>
          </p:cNvPr>
          <p:cNvSpPr/>
          <p:nvPr/>
        </p:nvSpPr>
        <p:spPr>
          <a:xfrm>
            <a:off x="95693" y="423162"/>
            <a:ext cx="101619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More consumers feel good about their personal finances in comparison to the shape of the overall U.S. economy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655592-595E-C0B8-72B8-17816554F04C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6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2024-09-10T15:13:48Z</dcterms:created>
  <dcterms:modified xsi:type="dcterms:W3CDTF">2024-09-10T15:15:27Z</dcterms:modified>
</cp:coreProperties>
</file>