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6" d="100"/>
          <a:sy n="16" d="100"/>
        </p:scale>
        <p:origin x="19" y="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76854571308964"/>
          <c:y val="0.29851772386926456"/>
          <c:w val="0.54085591445344305"/>
          <c:h val="0.754015862192571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18-4D26-8C3C-A78293E6B440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18-4D26-8C3C-A78293E6B440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18-4D26-8C3C-A78293E6B440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18-4D26-8C3C-A78293E6B440}"/>
              </c:ext>
            </c:extLst>
          </c:dPt>
          <c:dLbls>
            <c:dLbl>
              <c:idx val="0"/>
              <c:layout>
                <c:manualLayout>
                  <c:x val="2.4936404705417501E-2"/>
                  <c:y val="3.86075591805796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1B1464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F80DD52D-03EB-4186-ABBC-0568BA622FD8}" type="CATEGORYNAME">
                      <a:rPr lang="en-US" sz="1200" u="sng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endParaRPr lang="en-US" sz="1200" u="sng" baseline="0">
                      <a:solidFill>
                        <a:srgbClr val="1B1464"/>
                      </a:solidFill>
                    </a:endParaRPr>
                  </a:p>
                  <a:p>
                    <a:pPr>
                      <a:defRPr sz="1600" b="1">
                        <a:solidFill>
                          <a:srgbClr val="1B1464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defRPr>
                    </a:pPr>
                    <a:fld id="{08729F4B-B907-4691-8388-36ABC1B23D5F}" type="VALUE">
                      <a:rPr lang="en-US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B1464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81966242060956"/>
                      <c:h val="0.13292858910674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18-4D26-8C3C-A78293E6B440}"/>
                </c:ext>
              </c:extLst>
            </c:dLbl>
            <c:dLbl>
              <c:idx val="1"/>
              <c:layout>
                <c:manualLayout>
                  <c:x val="-0.23998209219033442"/>
                  <c:y val="-6.4150893810995639E-3"/>
                </c:manualLayout>
              </c:layout>
              <c:tx>
                <c:rich>
                  <a:bodyPr/>
                  <a:lstStyle/>
                  <a:p>
                    <a:fld id="{5D95A9BA-C4F8-4C56-804A-EB6E0FFE981A}" type="CATEGORYNAME">
                      <a:rPr lang="en-US" sz="1200" u="sng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B60861E4-CEA1-4DC9-AB27-450607BB41A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2033483284937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18-4D26-8C3C-A78293E6B440}"/>
                </c:ext>
              </c:extLst>
            </c:dLbl>
            <c:dLbl>
              <c:idx val="2"/>
              <c:layout>
                <c:manualLayout>
                  <c:x val="0.21363725794289004"/>
                  <c:y val="-9.32778484749866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7110623B-8311-4864-936C-5F8B23394C24}" type="CATEGORYNAME">
                      <a:rPr lang="en-US" sz="1200" u="sng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baseline="0"/>
                      <a:t> </a:t>
                    </a:r>
                    <a:br>
                      <a:rPr lang="en-US" sz="1200" baseline="0"/>
                    </a:br>
                    <a:fld id="{342E3ACD-E2C4-4669-A4C5-AB44EB3B878F}" type="VALUE">
                      <a:rPr lang="en-US" sz="1600" baseline="0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 sz="12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209865798644061"/>
                      <c:h val="0.212534809984741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18-4D26-8C3C-A78293E6B440}"/>
                </c:ext>
              </c:extLst>
            </c:dLbl>
            <c:dLbl>
              <c:idx val="3"/>
              <c:layout>
                <c:manualLayout>
                  <c:x val="0.20306177031489833"/>
                  <c:y val="0.23515944999069024"/>
                </c:manualLayout>
              </c:layout>
              <c:tx>
                <c:rich>
                  <a:bodyPr/>
                  <a:lstStyle/>
                  <a:p>
                    <a:fld id="{5BF3536F-0C96-44B1-A137-BF39724624A1}" type="CATEGORYNAME">
                      <a:rPr lang="en-US" sz="1200" u="sng" smtClean="0"/>
                      <a:pPr/>
                      <a:t>[CATEGORY NAME]</a:t>
                    </a:fld>
                    <a:endParaRPr lang="en-US" sz="1100" u="none" baseline="0"/>
                  </a:p>
                  <a:p>
                    <a:r>
                      <a:rPr lang="en-US" baseline="0"/>
                      <a:t> </a:t>
                    </a:r>
                    <a:fld id="{EA724585-96D1-44A0-ADBB-0EA80CFCB0D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723335969115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118-4D26-8C3C-A78293E6B4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rgbClr val="1B1464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Excellent Shape</c:v>
                </c:pt>
                <c:pt idx="1">
                  <c:v>Good Shape</c:v>
                </c:pt>
                <c:pt idx="2">
                  <c:v>Not Very Good Shape</c:v>
                </c:pt>
                <c:pt idx="3">
                  <c:v>Terrible Shape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</c:v>
                </c:pt>
                <c:pt idx="1">
                  <c:v>0.28999999999999998</c:v>
                </c:pt>
                <c:pt idx="2">
                  <c:v>0.36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18-4D26-8C3C-A78293E6B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76854571308964"/>
          <c:y val="0.29851772386926456"/>
          <c:w val="0.54085591445344305"/>
          <c:h val="0.754015862192571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27-49D2-8313-BF7BCA89658B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27-49D2-8313-BF7BCA89658B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27-49D2-8313-BF7BCA89658B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B27-49D2-8313-BF7BCA89658B}"/>
              </c:ext>
            </c:extLst>
          </c:dPt>
          <c:dLbls>
            <c:dLbl>
              <c:idx val="0"/>
              <c:layout>
                <c:manualLayout>
                  <c:x val="5.828196428158821E-2"/>
                  <c:y val="3.10473580309591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1B1464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F80DD52D-03EB-4186-ABBC-0568BA622FD8}" type="CATEGORYNAME">
                      <a:rPr lang="en-US" sz="1200" u="sng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endParaRPr lang="en-US" sz="1200" u="sng" baseline="0">
                      <a:solidFill>
                        <a:srgbClr val="1B1464"/>
                      </a:solidFill>
                    </a:endParaRPr>
                  </a:p>
                  <a:p>
                    <a:pPr>
                      <a:defRPr sz="1600" b="1">
                        <a:solidFill>
                          <a:srgbClr val="1B1464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defRPr>
                    </a:pPr>
                    <a:fld id="{08729F4B-B907-4691-8388-36ABC1B23D5F}" type="VALUE">
                      <a:rPr lang="en-US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B1464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81960456632537"/>
                      <c:h val="0.13602220823367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27-49D2-8313-BF7BCA89658B}"/>
                </c:ext>
              </c:extLst>
            </c:dLbl>
            <c:dLbl>
              <c:idx val="1"/>
              <c:layout>
                <c:manualLayout>
                  <c:x val="-0.23207059464559812"/>
                  <c:y val="-0.11346960512056774"/>
                </c:manualLayout>
              </c:layout>
              <c:tx>
                <c:rich>
                  <a:bodyPr/>
                  <a:lstStyle/>
                  <a:p>
                    <a:fld id="{5D95A9BA-C4F8-4C56-804A-EB6E0FFE981A}" type="CATEGORYNAME">
                      <a:rPr lang="en-US" sz="1200" u="sng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B60861E4-CEA1-4DC9-AB27-450607BB41A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2033483284937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27-49D2-8313-BF7BCA89658B}"/>
                </c:ext>
              </c:extLst>
            </c:dLbl>
            <c:dLbl>
              <c:idx val="2"/>
              <c:layout>
                <c:manualLayout>
                  <c:x val="0.18486854680663509"/>
                  <c:y val="-0.184597339972526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7110623B-8311-4864-936C-5F8B23394C24}" type="CATEGORYNAME">
                      <a:rPr lang="en-US" sz="1100" u="sng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baseline="0"/>
                      <a:t> </a:t>
                    </a:r>
                    <a:br>
                      <a:rPr lang="en-US" sz="1200" baseline="0"/>
                    </a:br>
                    <a:fld id="{342E3ACD-E2C4-4669-A4C5-AB44EB3B878F}" type="VALUE">
                      <a:rPr lang="en-US" sz="1600" baseline="0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 sz="12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42955006452056"/>
                      <c:h val="0.212534727525617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27-49D2-8313-BF7BCA89658B}"/>
                </c:ext>
              </c:extLst>
            </c:dLbl>
            <c:dLbl>
              <c:idx val="3"/>
              <c:layout>
                <c:manualLayout>
                  <c:x val="0.17141578013595316"/>
                  <c:y val="0.22571346330779612"/>
                </c:manualLayout>
              </c:layout>
              <c:tx>
                <c:rich>
                  <a:bodyPr/>
                  <a:lstStyle/>
                  <a:p>
                    <a:fld id="{5BF3536F-0C96-44B1-A137-BF39724624A1}" type="CATEGORYNAME">
                      <a:rPr lang="en-US" sz="1200" u="sng" smtClean="0"/>
                      <a:pPr/>
                      <a:t>[CATEGORY NAME]</a:t>
                    </a:fld>
                    <a:endParaRPr lang="en-US" sz="1100" u="none" baseline="0"/>
                  </a:p>
                  <a:p>
                    <a:r>
                      <a:rPr lang="en-US" baseline="0"/>
                      <a:t> </a:t>
                    </a:r>
                    <a:fld id="{EA724585-96D1-44A0-ADBB-0EA80CFCB0D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723335969115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27-49D2-8313-BF7BCA896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rgbClr val="1B1464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Excellent Shape</c:v>
                </c:pt>
                <c:pt idx="1">
                  <c:v>Good Shape</c:v>
                </c:pt>
                <c:pt idx="2">
                  <c:v>Not Very Good Shape</c:v>
                </c:pt>
                <c:pt idx="3">
                  <c:v>Terrible Shape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0.39</c:v>
                </c:pt>
                <c:pt idx="2">
                  <c:v>0.31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27-49D2-8313-BF7BCA8965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s" TargetMode="Externa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hyperlink" Target="https://www.dentsu.com/us/en/naviga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69ABA6FE-B74D-17FE-3EE8-120A425CC3B2}"/>
              </a:ext>
            </a:extLst>
          </p:cNvPr>
          <p:cNvGraphicFramePr/>
          <p:nvPr/>
        </p:nvGraphicFramePr>
        <p:xfrm>
          <a:off x="151936" y="1750630"/>
          <a:ext cx="5712908" cy="410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C369D07-6BFA-C722-9B70-EE047808BD67}"/>
              </a:ext>
            </a:extLst>
          </p:cNvPr>
          <p:cNvSpPr txBox="1"/>
          <p:nvPr/>
        </p:nvSpPr>
        <p:spPr>
          <a:xfrm>
            <a:off x="461379" y="5996387"/>
            <a:ext cx="117408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55, August 2024.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76111-4288-31CA-CC47-9C00BCC746C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2" y="0"/>
            <a:ext cx="1924048" cy="2769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Economy Sentiment</a:t>
            </a:r>
          </a:p>
        </p:txBody>
      </p:sp>
      <p:pic>
        <p:nvPicPr>
          <p:cNvPr id="3" name="Picture 2">
            <a:hlinkClick r:id="rId5"/>
            <a:extLst>
              <a:ext uri="{FF2B5EF4-FFF2-40B4-BE49-F238E27FC236}">
                <a16:creationId xmlns:a16="http://schemas.microsoft.com/office/drawing/2014/main" id="{25A3B994-8068-685F-82B6-AE325C0A2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0C09BB8-0A43-7467-256F-AC3EC7605F2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EF45EB-ACFF-7E96-9E1E-14BE7A43F839}"/>
              </a:ext>
            </a:extLst>
          </p:cNvPr>
          <p:cNvSpPr txBox="1"/>
          <p:nvPr/>
        </p:nvSpPr>
        <p:spPr>
          <a:xfrm>
            <a:off x="10267952" y="26057"/>
            <a:ext cx="1924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ABB180-A4DF-4B78-00CB-34BB71317397}"/>
              </a:ext>
            </a:extLst>
          </p:cNvPr>
          <p:cNvCxnSpPr>
            <a:cxnSpLocks/>
          </p:cNvCxnSpPr>
          <p:nvPr/>
        </p:nvCxnSpPr>
        <p:spPr>
          <a:xfrm>
            <a:off x="6111240" y="1935557"/>
            <a:ext cx="0" cy="3863961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FA7EBC5-7741-3077-524E-C80306EC483B}"/>
              </a:ext>
            </a:extLst>
          </p:cNvPr>
          <p:cNvGraphicFramePr/>
          <p:nvPr/>
        </p:nvGraphicFramePr>
        <p:xfrm>
          <a:off x="6295166" y="1750630"/>
          <a:ext cx="5712908" cy="418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2D77DBF-DD6B-AC3A-2FB5-96B29B0489C9}"/>
              </a:ext>
            </a:extLst>
          </p:cNvPr>
          <p:cNvSpPr txBox="1"/>
          <p:nvPr/>
        </p:nvSpPr>
        <p:spPr>
          <a:xfrm>
            <a:off x="15240" y="1847850"/>
            <a:ext cx="6074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1B1464"/>
                </a:solidFill>
                <a:latin typeface="Helvetica" pitchFamily="2" charset="0"/>
              </a:rPr>
              <a:t>How Consumers Feel About the Shape of the US Economy</a:t>
            </a:r>
          </a:p>
          <a:p>
            <a:pPr algn="ctr"/>
            <a:r>
              <a:rPr lang="en-US" sz="1400" dirty="0">
                <a:solidFill>
                  <a:srgbClr val="1B1464"/>
                </a:solidFill>
                <a:latin typeface="Helvetica" pitchFamily="2" charset="0"/>
              </a:rPr>
              <a:t>August 2024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A41D62-3A7F-AB9A-4C2A-798095006B05}"/>
              </a:ext>
            </a:extLst>
          </p:cNvPr>
          <p:cNvSpPr txBox="1"/>
          <p:nvPr/>
        </p:nvSpPr>
        <p:spPr>
          <a:xfrm>
            <a:off x="6132724" y="1847850"/>
            <a:ext cx="6074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B1464"/>
                </a:solidFill>
                <a:latin typeface="Helvetica" pitchFamily="2" charset="0"/>
              </a:rPr>
              <a:t>How Consumers Feel About their Personal Finances</a:t>
            </a:r>
          </a:p>
          <a:p>
            <a:pPr algn="ctr"/>
            <a:r>
              <a:rPr lang="en-US" sz="1400">
                <a:solidFill>
                  <a:srgbClr val="1B1464"/>
                </a:solidFill>
                <a:latin typeface="Helvetica" pitchFamily="2" charset="0"/>
              </a:rPr>
              <a:t>August 2024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E43099-8B16-484D-E38B-2ADE9C51C644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consumers feel good about their personal finances in comparison to the shape of the overall U.S. economy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55592-595E-C0B8-72B8-17816554F04C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6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2024-09-10T15:15:27Z</dcterms:modified>
</cp:coreProperties>
</file>