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83096"/>
            <a:ext cx="12191365" cy="375285"/>
          </a:xfrm>
          <a:custGeom>
            <a:avLst/>
            <a:gdLst/>
            <a:ahLst/>
            <a:cxnLst/>
            <a:rect l="l" t="t" r="r" b="b"/>
            <a:pathLst>
              <a:path w="12191365" h="375284">
                <a:moveTo>
                  <a:pt x="0" y="374903"/>
                </a:moveTo>
                <a:lnTo>
                  <a:pt x="12191238" y="374903"/>
                </a:lnTo>
                <a:lnTo>
                  <a:pt x="12191238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2" y="1686305"/>
            <a:ext cx="12191365" cy="4519930"/>
          </a:xfrm>
          <a:custGeom>
            <a:avLst/>
            <a:gdLst/>
            <a:ahLst/>
            <a:cxnLst/>
            <a:rect l="l" t="t" r="r" b="b"/>
            <a:pathLst>
              <a:path w="12191365" h="4519930">
                <a:moveTo>
                  <a:pt x="0" y="4519422"/>
                </a:moveTo>
                <a:lnTo>
                  <a:pt x="12191238" y="4519422"/>
                </a:lnTo>
                <a:lnTo>
                  <a:pt x="12191238" y="0"/>
                </a:lnTo>
                <a:lnTo>
                  <a:pt x="0" y="0"/>
                </a:lnTo>
                <a:lnTo>
                  <a:pt x="0" y="451942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084320" y="4844795"/>
            <a:ext cx="7903845" cy="914400"/>
          </a:xfrm>
          <a:custGeom>
            <a:avLst/>
            <a:gdLst/>
            <a:ahLst/>
            <a:cxnLst/>
            <a:rect l="l" t="t" r="r" b="b"/>
            <a:pathLst>
              <a:path w="7903845" h="914400">
                <a:moveTo>
                  <a:pt x="7903464" y="0"/>
                </a:moveTo>
                <a:lnTo>
                  <a:pt x="0" y="0"/>
                </a:lnTo>
                <a:lnTo>
                  <a:pt x="0" y="914399"/>
                </a:lnTo>
                <a:lnTo>
                  <a:pt x="7903464" y="914399"/>
                </a:lnTo>
                <a:lnTo>
                  <a:pt x="7903464" y="0"/>
                </a:lnTo>
                <a:close/>
              </a:path>
            </a:pathLst>
          </a:custGeom>
          <a:solidFill>
            <a:srgbClr val="FFE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084320" y="4844795"/>
            <a:ext cx="7903845" cy="914400"/>
          </a:xfrm>
          <a:custGeom>
            <a:avLst/>
            <a:gdLst/>
            <a:ahLst/>
            <a:cxnLst/>
            <a:rect l="l" t="t" r="r" b="b"/>
            <a:pathLst>
              <a:path w="7903845" h="914400">
                <a:moveTo>
                  <a:pt x="0" y="0"/>
                </a:moveTo>
                <a:lnTo>
                  <a:pt x="7903464" y="0"/>
                </a:lnTo>
                <a:lnTo>
                  <a:pt x="7903464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62" y="1700021"/>
            <a:ext cx="3796665" cy="4438015"/>
          </a:xfrm>
          <a:custGeom>
            <a:avLst/>
            <a:gdLst/>
            <a:ahLst/>
            <a:cxnLst/>
            <a:rect l="l" t="t" r="r" b="b"/>
            <a:pathLst>
              <a:path w="3796665" h="4438015">
                <a:moveTo>
                  <a:pt x="3796284" y="0"/>
                </a:moveTo>
                <a:lnTo>
                  <a:pt x="0" y="0"/>
                </a:lnTo>
                <a:lnTo>
                  <a:pt x="0" y="4437888"/>
                </a:lnTo>
                <a:lnTo>
                  <a:pt x="3796284" y="4437888"/>
                </a:lnTo>
                <a:lnTo>
                  <a:pt x="379628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62" y="1700021"/>
            <a:ext cx="3796665" cy="4438015"/>
          </a:xfrm>
          <a:custGeom>
            <a:avLst/>
            <a:gdLst/>
            <a:ahLst/>
            <a:cxnLst/>
            <a:rect l="l" t="t" r="r" b="b"/>
            <a:pathLst>
              <a:path w="3796665" h="4438015">
                <a:moveTo>
                  <a:pt x="0" y="0"/>
                </a:moveTo>
                <a:lnTo>
                  <a:pt x="3796284" y="0"/>
                </a:lnTo>
                <a:lnTo>
                  <a:pt x="3796284" y="4437888"/>
                </a:lnTo>
                <a:lnTo>
                  <a:pt x="0" y="443788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  <a:lnTo>
                  <a:pt x="12192000" y="277368"/>
                </a:lnTo>
                <a:lnTo>
                  <a:pt x="0" y="27736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samba.tv/resources/guide-to-targeting-gen-z-across-screens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s://thevab.com/signin?utm_source=website&amp;utm_medium=resource-center&amp;utm_campaign=grab-n-gos" TargetMode="External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46977"/>
            <a:ext cx="888428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synergy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exists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between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social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extends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engagement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among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young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audiences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875076" y="5967444"/>
            <a:ext cx="28086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Samba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Guide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Targeting</a:t>
            </a:r>
            <a:r>
              <a:rPr dirty="0" sz="700" spc="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Z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Screens,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5/4/23.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124302" y="6234521"/>
            <a:ext cx="5931535" cy="558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see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on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Samba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TV’s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‘Guide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Targeting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Gen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Z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Across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Screens’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200">
              <a:latin typeface="Arial"/>
              <a:cs typeface="Arial"/>
            </a:endParaRPr>
          </a:p>
          <a:p>
            <a:pPr marL="89471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761" y="774"/>
            <a:ext cx="2139950" cy="277495"/>
          </a:xfrm>
          <a:custGeom>
            <a:avLst/>
            <a:gdLst/>
            <a:ahLst/>
            <a:cxnLst/>
            <a:rect l="l" t="t" r="r" b="b"/>
            <a:pathLst>
              <a:path w="2139950" h="277495">
                <a:moveTo>
                  <a:pt x="2139696" y="0"/>
                </a:moveTo>
                <a:lnTo>
                  <a:pt x="0" y="0"/>
                </a:lnTo>
                <a:lnTo>
                  <a:pt x="0" y="277355"/>
                </a:lnTo>
                <a:lnTo>
                  <a:pt x="2139696" y="277355"/>
                </a:lnTo>
                <a:lnTo>
                  <a:pt x="2139696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61" y="761"/>
            <a:ext cx="2139950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Gen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 ‘Second</a:t>
            </a:r>
            <a:r>
              <a:rPr dirty="0" sz="1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Screening’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4081145" y="1802764"/>
            <a:ext cx="7910195" cy="920750"/>
            <a:chOff x="4081145" y="1802764"/>
            <a:chExt cx="7910195" cy="920750"/>
          </a:xfrm>
        </p:grpSpPr>
        <p:sp>
          <p:nvSpPr>
            <p:cNvPr id="8" name="object 8" descr=""/>
            <p:cNvSpPr/>
            <p:nvPr/>
          </p:nvSpPr>
          <p:spPr>
            <a:xfrm>
              <a:off x="4084320" y="1805939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7903464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7903464" y="914400"/>
                  </a:lnTo>
                  <a:lnTo>
                    <a:pt x="7903464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084320" y="1805939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0" y="0"/>
                  </a:moveTo>
                  <a:lnTo>
                    <a:pt x="7903464" y="0"/>
                  </a:lnTo>
                  <a:lnTo>
                    <a:pt x="7903464" y="914400"/>
                  </a:lnTo>
                  <a:lnTo>
                    <a:pt x="0" y="9144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323840" y="1876055"/>
            <a:ext cx="12312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00BEF1"/>
                </a:solidFill>
                <a:latin typeface="Arial"/>
                <a:cs typeface="Arial"/>
              </a:rPr>
              <a:t>85%</a:t>
            </a:r>
            <a:endParaRPr sz="48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29684" y="1851660"/>
            <a:ext cx="812291" cy="81381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64735" y="4925567"/>
            <a:ext cx="743699" cy="743711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569348" y="2238076"/>
            <a:ext cx="2657475" cy="3088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8800" spc="-25" b="1">
                <a:solidFill>
                  <a:srgbClr val="00BEF1"/>
                </a:solidFill>
                <a:latin typeface="Arial"/>
                <a:cs typeface="Arial"/>
              </a:rPr>
              <a:t>76%</a:t>
            </a:r>
            <a:endParaRPr sz="8800">
              <a:latin typeface="Arial"/>
              <a:cs typeface="Arial"/>
            </a:endParaRPr>
          </a:p>
          <a:p>
            <a:pPr algn="ctr" marL="12065" marR="5080" indent="635">
              <a:lnSpc>
                <a:spcPct val="100000"/>
              </a:lnSpc>
              <a:spcBef>
                <a:spcPts val="12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Gen</a:t>
            </a:r>
            <a:r>
              <a:rPr dirty="0" sz="28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z="2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dirty="0" sz="2800" b="1">
                <a:solidFill>
                  <a:srgbClr val="00BEF1"/>
                </a:solidFill>
                <a:latin typeface="Arial"/>
                <a:cs typeface="Arial"/>
              </a:rPr>
              <a:t>social</a:t>
            </a:r>
            <a:r>
              <a:rPr dirty="0" sz="2800" spc="-6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00BEF1"/>
                </a:solidFill>
                <a:latin typeface="Arial"/>
                <a:cs typeface="Arial"/>
              </a:rPr>
              <a:t>media</a:t>
            </a:r>
            <a:r>
              <a:rPr dirty="0" sz="2800" spc="70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ideas</a:t>
            </a:r>
            <a:r>
              <a:rPr dirty="0" sz="2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8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shows</a:t>
            </a:r>
            <a:r>
              <a:rPr dirty="0" sz="2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watch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365644" y="54504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16" name="object 16" descr="">
              <a:hlinkClick r:id="rId5"/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4081145" y="2811652"/>
            <a:ext cx="7910195" cy="920750"/>
            <a:chOff x="4081145" y="2811652"/>
            <a:chExt cx="7910195" cy="920750"/>
          </a:xfrm>
        </p:grpSpPr>
        <p:sp>
          <p:nvSpPr>
            <p:cNvPr id="19" name="object 19" descr=""/>
            <p:cNvSpPr/>
            <p:nvPr/>
          </p:nvSpPr>
          <p:spPr>
            <a:xfrm>
              <a:off x="4084320" y="2814827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7903464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7903464" y="914400"/>
                  </a:lnTo>
                  <a:lnTo>
                    <a:pt x="7903464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084320" y="2814827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0" y="0"/>
                  </a:moveTo>
                  <a:lnTo>
                    <a:pt x="7903464" y="0"/>
                  </a:lnTo>
                  <a:lnTo>
                    <a:pt x="7903464" y="914400"/>
                  </a:lnTo>
                  <a:lnTo>
                    <a:pt x="0" y="9144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5353034" y="2834245"/>
            <a:ext cx="12312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00BEF1"/>
                </a:solidFill>
                <a:latin typeface="Arial"/>
                <a:cs typeface="Arial"/>
              </a:rPr>
              <a:t>47%</a:t>
            </a:r>
            <a:endParaRPr sz="4800">
              <a:latin typeface="Arial"/>
              <a:cs typeface="Aria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4081145" y="3826636"/>
            <a:ext cx="7910195" cy="920750"/>
            <a:chOff x="4081145" y="3826636"/>
            <a:chExt cx="7910195" cy="920750"/>
          </a:xfrm>
        </p:grpSpPr>
        <p:sp>
          <p:nvSpPr>
            <p:cNvPr id="23" name="object 23" descr=""/>
            <p:cNvSpPr/>
            <p:nvPr/>
          </p:nvSpPr>
          <p:spPr>
            <a:xfrm>
              <a:off x="4084320" y="3829811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7903464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7903464" y="914400"/>
                  </a:lnTo>
                  <a:lnTo>
                    <a:pt x="7903464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084320" y="3829811"/>
              <a:ext cx="7903845" cy="914400"/>
            </a:xfrm>
            <a:custGeom>
              <a:avLst/>
              <a:gdLst/>
              <a:ahLst/>
              <a:cxnLst/>
              <a:rect l="l" t="t" r="r" b="b"/>
              <a:pathLst>
                <a:path w="7903845" h="914400">
                  <a:moveTo>
                    <a:pt x="0" y="0"/>
                  </a:moveTo>
                  <a:lnTo>
                    <a:pt x="7903464" y="0"/>
                  </a:lnTo>
                  <a:lnTo>
                    <a:pt x="7903464" y="914400"/>
                  </a:lnTo>
                  <a:lnTo>
                    <a:pt x="0" y="9144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5353034" y="3849542"/>
            <a:ext cx="12312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00BEF1"/>
                </a:solidFill>
                <a:latin typeface="Arial"/>
                <a:cs typeface="Arial"/>
              </a:rPr>
              <a:t>44%</a:t>
            </a:r>
            <a:endParaRPr sz="48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323773" y="4864526"/>
            <a:ext cx="12312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00BEF1"/>
                </a:solidFill>
                <a:latin typeface="Arial"/>
                <a:cs typeface="Arial"/>
              </a:rPr>
              <a:t>34%</a:t>
            </a:r>
            <a:endParaRPr sz="4800">
              <a:latin typeface="Arial"/>
              <a:cs typeface="Arial"/>
            </a:endParaRPr>
          </a:p>
        </p:txBody>
      </p:sp>
      <p:pic>
        <p:nvPicPr>
          <p:cNvPr id="27" name="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83023" y="2913888"/>
            <a:ext cx="705611" cy="70561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02835" y="3948696"/>
            <a:ext cx="665987" cy="665975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6899810" y="1959291"/>
            <a:ext cx="3511550" cy="568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2135"/>
              </a:lnSpc>
              <a:spcBef>
                <a:spcPts val="100"/>
              </a:spcBef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Z</a:t>
            </a:r>
            <a:r>
              <a:rPr dirty="0" sz="1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looks at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mobile</a:t>
            </a:r>
            <a:r>
              <a:rPr dirty="0" sz="18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device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2135"/>
              </a:lnSpc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while</a:t>
            </a:r>
            <a:r>
              <a:rPr dirty="0" sz="1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watching</a:t>
            </a:r>
            <a:r>
              <a:rPr dirty="0" sz="1800" spc="1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899810" y="3106177"/>
            <a:ext cx="4292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Z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shops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online</a:t>
            </a:r>
            <a:r>
              <a:rPr dirty="0" sz="18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while watching</a:t>
            </a:r>
            <a:r>
              <a:rPr dirty="0" sz="1800" spc="1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900039" y="3983087"/>
            <a:ext cx="4951095" cy="5683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R="5080">
              <a:lnSpc>
                <a:spcPts val="2110"/>
              </a:lnSpc>
              <a:spcBef>
                <a:spcPts val="210"/>
              </a:spcBef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Z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paused</a:t>
            </a:r>
            <a:r>
              <a:rPr dirty="0" sz="18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an</a:t>
            </a:r>
            <a:r>
              <a:rPr dirty="0" sz="18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18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on the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6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1800" spc="-10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1B1363"/>
                </a:solidFill>
                <a:latin typeface="Arial"/>
                <a:cs typeface="Arial"/>
              </a:rPr>
              <a:t>go</a:t>
            </a:r>
            <a:r>
              <a:rPr dirty="0" sz="1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1B1363"/>
                </a:solidFill>
                <a:latin typeface="Arial"/>
                <a:cs typeface="Arial"/>
              </a:rPr>
              <a:t>look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up</a:t>
            </a:r>
            <a:r>
              <a:rPr dirty="0" sz="1800" spc="1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18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product</a:t>
            </a:r>
            <a:r>
              <a:rPr dirty="0" sz="18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18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make</a:t>
            </a:r>
            <a:r>
              <a:rPr dirty="0" sz="18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18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purchase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900039" y="4996699"/>
            <a:ext cx="4596765" cy="575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8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8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Z</a:t>
            </a:r>
            <a:r>
              <a:rPr dirty="0" sz="18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18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purchased</a:t>
            </a:r>
            <a:r>
              <a:rPr dirty="0" sz="1800" spc="1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18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product</a:t>
            </a:r>
            <a:r>
              <a:rPr dirty="0" sz="18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through</a:t>
            </a:r>
            <a:r>
              <a:rPr dirty="0" sz="18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50">
                <a:solidFill>
                  <a:srgbClr val="1B1363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QR</a:t>
            </a:r>
            <a:r>
              <a:rPr dirty="0" sz="18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code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shown on a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6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1800" spc="-10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1B1363"/>
                </a:solidFill>
                <a:latin typeface="Arial"/>
                <a:cs typeface="Arial"/>
              </a:rPr>
              <a:t>ad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A9A637D-DE1E-4CCB-ACB8-A8E0301B3124}"/>
</file>

<file path=customXml/itemProps2.xml><?xml version="1.0" encoding="utf-8"?>
<ds:datastoreItem xmlns:ds="http://schemas.openxmlformats.org/officeDocument/2006/customXml" ds:itemID="{1AF3EEC7-FA3A-4EB1-B3AB-EB4DABD02083}"/>
</file>

<file path=customXml/itemProps3.xml><?xml version="1.0" encoding="utf-8"?>
<ds:datastoreItem xmlns:ds="http://schemas.openxmlformats.org/officeDocument/2006/customXml" ds:itemID="{7E9DD8E5-E4EA-418A-9A3A-04D27D2101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2024-05-01T17:39:08Z</dcterms:created>
  <dcterms:modified xsi:type="dcterms:W3CDTF">2024-05-01T17:39:08Z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