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68465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74999999999999"/>
          <c:y val="0.14065670249576526"/>
          <c:w val="0.7265625"/>
          <c:h val="0.760738388290358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 / Movies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P13-24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1-4C7D-9FFD-F48525C6B30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Non-Premium Video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P13-24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91-4C7D-9FFD-F48525C6B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9"/>
        <c:overlap val="-60"/>
        <c:axId val="1006215375"/>
        <c:axId val="1006220655"/>
      </c:barChart>
      <c:catAx>
        <c:axId val="1006215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E2E8F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006220655"/>
        <c:crosses val="autoZero"/>
        <c:auto val="1"/>
        <c:lblAlgn val="ctr"/>
        <c:lblOffset val="100"/>
        <c:noMultiLvlLbl val="0"/>
      </c:catAx>
      <c:valAx>
        <c:axId val="100622065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6215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FB817-D6E0-7FBA-1D0A-C5E85FE48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FF159A-F1E4-E86B-3E1F-7E58F43C1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CDCE6-9DF7-73BC-337B-5FC29F96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19F19-5D8F-CAB2-B982-BBEFC487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53E25-77F3-BA4B-F226-732931BA7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0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311E6-17D0-FE0B-0F16-3506ACD04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51FE7-5432-DBEC-60A9-ADD99F1C9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1E1AA-4C19-2747-A270-C9E714F84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3A4EC-2365-70A7-F0F6-36D08F5BD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87E7A-15B3-CB84-E168-EEBD5DBCD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7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066F48-FE20-0027-2831-A647C2BC73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5E65D-57A6-2393-F4EE-FF650DE88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958AC-A0C7-19EA-6869-C01991A4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0522B-0A70-4B5B-BB6A-796D3052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7328-99DE-0DF3-6B85-9A1A27B2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9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83B9-4392-9503-5456-E9F72FD67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41664-3863-9FCC-B5FE-F025DCC48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2F81-6A34-4BF7-798D-6BAD1AA8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93E06-23EF-891B-3962-0ECA61E8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C57F1-8937-DA9D-3FE6-9C340E20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4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DF4-07A2-328F-4733-599B5EB36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98D82-33CA-A523-8CF7-0030F5CD3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1DAE8-4BD6-2876-9114-33ED2F4C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9A799-423D-B19A-EE35-3B5015D2E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441B8-BDD6-E5F0-E920-BF093B6D0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647F-4354-61F6-2536-E4E47FB41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CD061-7C9C-F50D-B34F-1B3824008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416DD-1966-CDC8-8321-BEC6EA622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7665A-E654-0043-B453-84F34F09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FC012-53BA-578C-4474-AD0DFFC7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C0696-031A-75D6-A7AB-0E382064E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8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2FBCC-1A5B-9C3A-B8C9-CA7845211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77C62-18AB-CFDC-63CB-D59AD1F3A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9E553-F7BA-A391-2618-01687194F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CD5A3C-F217-4A81-6283-26F55E79E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84450-4ACE-E1CB-2AD5-C36C2DE28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B88DB6-7137-C261-B2EB-8C55E695F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4177B4-3C71-2510-F2F5-449AC3870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4E4E01-9934-4837-793E-9B727DC3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8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6C26A-05E4-7CED-4F74-D5AB5F047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AC901C-53E9-1417-AA12-D8B16B2D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E8FB3-EC1F-20B8-4A38-EE33B4BEB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609CDD-2144-66B5-A2A2-82048BA0C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2D5C0F-E09A-0797-8337-FCBF9E09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A9841-7670-482E-9A3D-214F6F131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C2FCD-C7D2-C924-8127-86886E6C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4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02F01-9581-F5B7-AF3C-DC24C459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192B-C765-6C48-A0E0-EB220DB9E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FC51F-85F9-FD3B-0C19-EDD2E400C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83893-3262-5A2C-4257-8C7442AE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2D7EB-557F-2929-25A0-689DF268C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8FBB5-2F63-2DA0-66C7-59AD55498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4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03E27-7B49-EF45-0B1B-2BB8A50C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DBA9C7-F85A-BFEE-16C3-A8DC4E4CA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2C01D-062F-64AB-287F-B0CB1AF49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37A126-E32B-6EB6-6F8C-48D643C8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D0375-2DFA-B602-D0E9-8E327F5B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A97B2-BB4D-2653-F2A0-0DF621AD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6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858DCA-804D-A504-B485-742C18217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A6D5-CC14-BDCC-762F-883F7159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E2019-1CA5-5EE2-9EBC-7520832E7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6F4332-4D90-4C3B-9476-C7C2A1F09583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0F10D-E6FB-21D8-9D77-067A82BA0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6B435-9837-D6FD-D625-EF3A4D9F4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0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thevab.com/insight/laugh-cry-share-buy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thevab.com/signin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3573C2-AD32-707F-6500-99C2C4BAC85B}"/>
              </a:ext>
            </a:extLst>
          </p:cNvPr>
          <p:cNvSpPr/>
          <p:nvPr/>
        </p:nvSpPr>
        <p:spPr>
          <a:xfrm>
            <a:off x="5043422" y="1685014"/>
            <a:ext cx="7148578" cy="4453320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2972D-79B7-7517-BB27-6124D7E3931B}"/>
              </a:ext>
            </a:extLst>
          </p:cNvPr>
          <p:cNvSpPr txBox="1"/>
          <p:nvPr/>
        </p:nvSpPr>
        <p:spPr>
          <a:xfrm>
            <a:off x="5043422" y="1730094"/>
            <a:ext cx="71580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Hours per week spent watching TV &amp; Movies vs. Non-Premium Videos</a:t>
            </a:r>
            <a:b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Among P13-24 weekly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non-premium video content viewers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8D1B06A-344C-1827-8C66-78A2F444369B}"/>
              </a:ext>
            </a:extLst>
          </p:cNvPr>
          <p:cNvGraphicFramePr/>
          <p:nvPr/>
        </p:nvGraphicFramePr>
        <p:xfrm>
          <a:off x="4754942" y="2270341"/>
          <a:ext cx="7437058" cy="386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Picture 14" descr="A group of people sitting around a table&#10;&#10;Description automatically generated">
            <a:extLst>
              <a:ext uri="{FF2B5EF4-FFF2-40B4-BE49-F238E27FC236}">
                <a16:creationId xmlns:a16="http://schemas.microsoft.com/office/drawing/2014/main" id="{5C1BC6E1-2D38-4210-D319-0612E543C8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269" y="1685013"/>
            <a:ext cx="5043425" cy="44533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256DAF-A089-DC0A-013C-B871F17CBF4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CAD35EF-4D66-C1EC-8439-73C7208060A5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8170F5-D451-1F4E-B136-282389114544}"/>
              </a:ext>
            </a:extLst>
          </p:cNvPr>
          <p:cNvSpPr/>
          <p:nvPr/>
        </p:nvSpPr>
        <p:spPr>
          <a:xfrm>
            <a:off x="28824" y="471247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Gen Z’s taste for rich storytelling and character development leads them to high-key spend more time with quality content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D065DF-3841-FD49-1C7A-A2BCBA7D24C0}"/>
              </a:ext>
            </a:extLst>
          </p:cNvPr>
          <p:cNvSpPr/>
          <p:nvPr/>
        </p:nvSpPr>
        <p:spPr>
          <a:xfrm>
            <a:off x="-1" y="1"/>
            <a:ext cx="3910519" cy="300910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Gen Z: TV/Movies vs. Non-Premium Video Time Spent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CC7D17-0A47-C6F0-3546-4AC9B3A5EF18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Gen Z insights</a:t>
            </a:r>
          </a:p>
        </p:txBody>
      </p:sp>
      <p:pic>
        <p:nvPicPr>
          <p:cNvPr id="20" name="Picture 2">
            <a:hlinkClick r:id="rId5"/>
            <a:extLst>
              <a:ext uri="{FF2B5EF4-FFF2-40B4-BE49-F238E27FC236}">
                <a16:creationId xmlns:a16="http://schemas.microsoft.com/office/drawing/2014/main" id="{9AA35021-DF01-0B08-2597-6306367594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1969536F-0E45-96AF-7A1A-56A166B53731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1BE555-CE08-7145-2B93-37201BBB7215}"/>
              </a:ext>
            </a:extLst>
          </p:cNvPr>
          <p:cNvSpPr txBox="1">
            <a:spLocks/>
          </p:cNvSpPr>
          <p:nvPr/>
        </p:nvSpPr>
        <p:spPr>
          <a:xfrm>
            <a:off x="-3" y="6139622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Laugh Cry, Share, Buy: How TV &amp; Streaming Influences Gen Z More Than Leading Social Platforms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B2E0C-A4F0-91A1-B2DC-BF016EDECFFA}"/>
              </a:ext>
            </a:extLst>
          </p:cNvPr>
          <p:cNvSpPr txBox="1"/>
          <p:nvPr/>
        </p:nvSpPr>
        <p:spPr>
          <a:xfrm>
            <a:off x="5043422" y="5834688"/>
            <a:ext cx="6831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Hub Entertainment Research, 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Video Redefined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January 2024. Based on survey of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1,900 consumers, ages 13-74. P13-24 respondents = 620 (unweighted). Data collected December 2023. ‘Non-premium video’ includes short-form or user-generated video on YouTube, influencer video content, etc. 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352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Leah Montner Dixon</dc:creator>
  <cp:lastModifiedBy>Leah Montner Dixon</cp:lastModifiedBy>
  <cp:revision>1</cp:revision>
  <dcterms:created xsi:type="dcterms:W3CDTF">2024-06-05T14:22:04Z</dcterms:created>
  <dcterms:modified xsi:type="dcterms:W3CDTF">2024-06-05T14:22:18Z</dcterms:modified>
</cp:coreProperties>
</file>