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2" autoAdjust="0"/>
    <p:restoredTop sz="94660"/>
  </p:normalViewPr>
  <p:slideViewPr>
    <p:cSldViewPr snapToGrid="0">
      <p:cViewPr varScale="1">
        <p:scale>
          <a:sx n="25" d="100"/>
          <a:sy n="25" d="100"/>
        </p:scale>
        <p:origin x="696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53825102390917E-2"/>
          <c:y val="6.1566112218176726E-2"/>
          <c:w val="0.96249234979521814"/>
          <c:h val="0.716064180248124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454-49CF-8CAD-4DA5710AA457}"/>
              </c:ext>
            </c:extLst>
          </c:dPt>
          <c:dLbls>
            <c:dLbl>
              <c:idx val="0"/>
              <c:layout>
                <c:manualLayout>
                  <c:x val="0"/>
                  <c:y val="-9.234916832727214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54-49CF-8CAD-4DA5710AA457}"/>
                </c:ext>
              </c:extLst>
            </c:dLbl>
            <c:dLbl>
              <c:idx val="1"/>
              <c:layout>
                <c:manualLayout>
                  <c:x val="0"/>
                  <c:y val="6.7722723439994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FD-4EE1-9B28-89CC9F2E6694}"/>
                </c:ext>
              </c:extLst>
            </c:dLbl>
            <c:dLbl>
              <c:idx val="2"/>
              <c:layout>
                <c:manualLayout>
                  <c:x val="0"/>
                  <c:y val="1.06201543576354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FD-4EE1-9B28-89CC9F2E66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F1A62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None</c:v>
                </c:pt>
                <c:pt idx="1">
                  <c:v>Any on- and 
off-screen</c:v>
                </c:pt>
                <c:pt idx="2">
                  <c:v>At least 19% 
on-screen, any 
off-screen***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0.16</c:v>
                </c:pt>
                <c:pt idx="1">
                  <c:v>0.3</c:v>
                </c:pt>
                <c:pt idx="2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54-49CF-8CAD-4DA5710AA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1977867823"/>
        <c:axId val="1977875983"/>
      </c:barChart>
      <c:catAx>
        <c:axId val="197786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F1A6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77875983"/>
        <c:crosses val="autoZero"/>
        <c:auto val="1"/>
        <c:lblAlgn val="ctr"/>
        <c:lblOffset val="100"/>
        <c:noMultiLvlLbl val="0"/>
      </c:catAx>
      <c:valAx>
        <c:axId val="197787598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7786782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8710-F129-88EC-B1E3-6E82C5D3E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70979C-FB43-20F3-53AB-9FC792348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A2805-EF3B-97B6-D1D5-01514A1D3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826BF-7814-DD46-3D48-69A46A71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4B73E-71F7-14E8-38ED-C30D11100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1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E9598-9308-7701-D6B5-3BD1EC84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1FCAF-3961-A3AC-3D56-61454B60E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5544A-5A2C-872B-7457-A4872DF3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C7C10-CD66-82B3-F41E-14A61F73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D63FF-A1D1-F415-1C15-BB71956C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4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D774A1-3BA0-0ACD-DE97-757E1CB1F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D42AA-23FC-107F-A523-CFF9876E0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35CB3-2DC2-3E60-4D99-9BF22C44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35D73-1DFB-C8C6-CC90-FE3A689D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12632-6C98-4EDD-4363-BDC4A8BB8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8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DF360-056C-5F75-FA41-CDBF96FD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08B24-C439-71D3-8151-7546C7F5C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0E067-2C81-5528-47CD-4AF12611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4ADF6-F7AB-D836-D206-30A12C09B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7EC69-576D-FEF6-9535-FFD62E68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4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771D-DA97-87AB-D209-90130CB8E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D2629-8236-C4DA-236C-EBA8A716B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5738-DE12-4476-8273-165142199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37212-04E9-C1F9-10EE-F7BA12716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0CBF-62A7-2FA7-563D-2A54203B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4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FF62-C535-063A-4D9F-044220C23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B5FD7-69DD-895F-5938-C5206C938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3E66A4-4597-119F-891D-FA29355FB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8C893-4A67-E9C8-0244-68485BBCF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75C7-D6DD-02F4-E921-88E8594A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325B0-1420-C248-1CD7-1AAE31AE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3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4D60A-9366-9E13-8EA4-933DF6020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D513A-4640-1E5F-2E61-7E76513CD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E4AF3-EFD3-721A-68F8-4BC607978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9A677-0475-2ED2-2C4F-957C101B2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D5458A-AD3A-6716-1DF8-E3B322779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255C9A-A862-BFDC-244E-8D8C67950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666185-E4A5-4A4B-29BE-DDFA38127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B73ACB-02C7-59DD-CCB8-75B97909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5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A7788-87E7-F0A6-ABBC-A02EDA2E1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DEF83-2EBB-3F98-B5C2-02F7C29C7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0BD90-0A34-6625-1513-C424E045C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378C74-5A4D-96F0-8B16-CA00185D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3C7C38-27F5-F6A3-C19D-280F3343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F565A8-DB6F-BEF1-A180-AB551CD6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4D7D2-F6EC-F88E-E20B-625DF978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4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AD1D6-7B78-FBF7-A338-29C2A3DF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0FF43-D625-F50E-2C33-960FB845B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8FD6F-8062-B684-C5E1-B7C7D81C6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A1D9D-E1F5-32C2-9119-8A388E8D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EB1B5-F4E9-1EBA-AC80-E3CA5D09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AC1B1-58B5-40BB-1DAF-6D349C52A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9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C64A0-6F4D-1A36-336D-F80CEDB6F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77CB-A81E-CBF0-F642-204988094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D67AF-B220-6C96-DF82-56A26AF6B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1E078-6115-0259-2C8E-758AF69C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58193-1BC5-0A72-34EB-70AA18E4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B152E-DBBB-765A-1F28-2F931B13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8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A5836B-FD07-7E2A-68A7-2BAE23187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63DC0-2B0E-FB7F-54C5-9AB88D0FE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257CD-92D3-209C-AD46-3FE6374A3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75BFB6-A8AC-432D-B020-83C0E444917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E4A90-2081-7026-6E47-99381402A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F31B3-9876-356B-8B27-42858372C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12DBF9-EAE2-4D21-9E4F-3C3B6E5F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6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401657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Latino audiences are highly engaged with streaming content that features Latino representation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82010" y="6341398"/>
            <a:ext cx="1168727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McKinsey &amp; Company,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Latinos in Hollywood: Amplifying voices, expanding horizons.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March 2024. Note: Figures may not sum to 100%, because of rounding. *530 most streamed programs. **Parity with the Latino share of the US population.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3784063" cy="26563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Latino Representation: Share of Streaming Audience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diversity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5D6429-1327-9F98-163A-F4F201C55B0B}"/>
              </a:ext>
            </a:extLst>
          </p:cNvPr>
          <p:cNvSpPr txBox="1"/>
          <p:nvPr/>
        </p:nvSpPr>
        <p:spPr>
          <a:xfrm>
            <a:off x="-22716" y="1790776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Latinos share of US streaming audiences* by level of Latinos representation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Q1 2021 – Q1 2022, %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EA0ADCDC-3A97-0E25-1164-CF10832EB9A2}"/>
              </a:ext>
            </a:extLst>
          </p:cNvPr>
          <p:cNvGraphicFramePr/>
          <p:nvPr/>
        </p:nvGraphicFramePr>
        <p:xfrm>
          <a:off x="1973580" y="2411591"/>
          <a:ext cx="7449147" cy="3300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B34F6D1-44DB-936C-D57F-69384E233CB3}"/>
              </a:ext>
            </a:extLst>
          </p:cNvPr>
          <p:cNvCxnSpPr>
            <a:cxnSpLocks/>
          </p:cNvCxnSpPr>
          <p:nvPr/>
        </p:nvCxnSpPr>
        <p:spPr>
          <a:xfrm>
            <a:off x="3911600" y="4043365"/>
            <a:ext cx="5908973" cy="0"/>
          </a:xfrm>
          <a:prstGeom prst="line">
            <a:avLst/>
          </a:prstGeom>
          <a:ln w="12700">
            <a:solidFill>
              <a:srgbClr val="1F1A6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81BD1E-5FF3-B819-8D8E-3AC51C5CC8A6}"/>
              </a:ext>
            </a:extLst>
          </p:cNvPr>
          <p:cNvCxnSpPr>
            <a:cxnSpLocks/>
          </p:cNvCxnSpPr>
          <p:nvPr/>
        </p:nvCxnSpPr>
        <p:spPr>
          <a:xfrm>
            <a:off x="8686800" y="2984002"/>
            <a:ext cx="1133773" cy="0"/>
          </a:xfrm>
          <a:prstGeom prst="line">
            <a:avLst/>
          </a:prstGeom>
          <a:ln w="12700">
            <a:solidFill>
              <a:srgbClr val="1F1A6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9A75128-5318-B68E-384F-B87B0AD74A43}"/>
              </a:ext>
            </a:extLst>
          </p:cNvPr>
          <p:cNvCxnSpPr>
            <a:cxnSpLocks/>
          </p:cNvCxnSpPr>
          <p:nvPr/>
        </p:nvCxnSpPr>
        <p:spPr>
          <a:xfrm flipV="1">
            <a:off x="9831823" y="2984002"/>
            <a:ext cx="0" cy="1072812"/>
          </a:xfrm>
          <a:prstGeom prst="straightConnector1">
            <a:avLst/>
          </a:prstGeom>
          <a:ln>
            <a:solidFill>
              <a:srgbClr val="1F1A6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B69D218-B642-9262-D5D9-4B8269F60994}"/>
              </a:ext>
            </a:extLst>
          </p:cNvPr>
          <p:cNvSpPr txBox="1"/>
          <p:nvPr/>
        </p:nvSpPr>
        <p:spPr>
          <a:xfrm>
            <a:off x="8641785" y="3311771"/>
            <a:ext cx="1190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+100%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4C04A4D-DC82-C3A5-464A-69DD9D1DB5A1}"/>
              </a:ext>
            </a:extLst>
          </p:cNvPr>
          <p:cNvSpPr/>
          <p:nvPr/>
        </p:nvSpPr>
        <p:spPr>
          <a:xfrm>
            <a:off x="2371426" y="5918590"/>
            <a:ext cx="7449147" cy="305757"/>
          </a:xfrm>
          <a:prstGeom prst="roundRect">
            <a:avLst/>
          </a:prstGeom>
          <a:solidFill>
            <a:srgbClr val="1F1A6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8DDB10-CB1C-F25B-8412-43B76CD39715}"/>
              </a:ext>
            </a:extLst>
          </p:cNvPr>
          <p:cNvSpPr txBox="1"/>
          <p:nvPr/>
        </p:nvSpPr>
        <p:spPr>
          <a:xfrm>
            <a:off x="0" y="5944510"/>
            <a:ext cx="121692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How to Read: </a:t>
            </a:r>
            <a:r>
              <a:rPr kumimoji="0" lang="en-US" sz="105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Streaming shows with any on- and off-screen Latino representation has a 30% audience share of Latinos.</a:t>
            </a:r>
          </a:p>
        </p:txBody>
      </p:sp>
    </p:spTree>
    <p:extLst>
      <p:ext uri="{BB962C8B-B14F-4D97-AF65-F5344CB8AC3E}">
        <p14:creationId xmlns:p14="http://schemas.microsoft.com/office/powerpoint/2010/main" val="729015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1CDB3FF-9C53-45BE-A4AC-4C72744D2E9B}"/>
</file>

<file path=customXml/itemProps2.xml><?xml version="1.0" encoding="utf-8"?>
<ds:datastoreItem xmlns:ds="http://schemas.openxmlformats.org/officeDocument/2006/customXml" ds:itemID="{47A150D2-45D4-438B-BC8F-A4BA8F966785}"/>
</file>

<file path=customXml/itemProps3.xml><?xml version="1.0" encoding="utf-8"?>
<ds:datastoreItem xmlns:ds="http://schemas.openxmlformats.org/officeDocument/2006/customXml" ds:itemID="{3B7D0AE7-7C61-4204-861F-716589BF674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2024-06-04T20:50:42Z</dcterms:created>
  <dcterms:modified xsi:type="dcterms:W3CDTF">2024-06-04T20:51:09Z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