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33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2" autoAdjust="0"/>
    <p:restoredTop sz="94660"/>
  </p:normalViewPr>
  <p:slideViewPr>
    <p:cSldViewPr snapToGrid="0">
      <p:cViewPr varScale="1">
        <p:scale>
          <a:sx n="25" d="100"/>
          <a:sy n="25" d="100"/>
        </p:scale>
        <p:origin x="696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B659E8D9-F116-4D51-A440-23E727A77B75}"/>
    <pc:docChg chg="delSld">
      <pc:chgData name="Dylan Breger" userId="9b3da09f-10fe-42ec-9aa5-9fa2a3e9cc20" providerId="ADAL" clId="{B659E8D9-F116-4D51-A440-23E727A77B75}" dt="2024-06-04T20:49:21.113" v="0" actId="47"/>
      <pc:docMkLst>
        <pc:docMk/>
      </pc:docMkLst>
      <pc:sldChg chg="del">
        <pc:chgData name="Dylan Breger" userId="9b3da09f-10fe-42ec-9aa5-9fa2a3e9cc20" providerId="ADAL" clId="{B659E8D9-F116-4D51-A440-23E727A77B75}" dt="2024-06-04T20:49:21.113" v="0" actId="47"/>
        <pc:sldMkLst>
          <pc:docMk/>
          <pc:sldMk cId="1468382432" sldId="25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Latinos in above-the-line roles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01A-457B-B7E7-6B2B9621529E}"/>
              </c:ext>
            </c:extLst>
          </c:dPt>
          <c:dLbls>
            <c:dLbl>
              <c:idx val="0"/>
              <c:layout>
                <c:manualLayout>
                  <c:x val="-5.0331150439392694E-17"/>
                  <c:y val="9.80258784459810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A-457B-B7E7-6B2B962152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"$"#,##0.0</c:formatCode>
                <c:ptCount val="1"/>
                <c:pt idx="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A-457B-B7E7-6B2B962152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At least 1 Latino in above-the-line roles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63376464076637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1F1A62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74-4F3C-BE8E-782D773ABA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"$"#,##0.0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A-457B-B7E7-6B2B962152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1"/>
        <c:overlap val="-27"/>
        <c:axId val="993592991"/>
        <c:axId val="993578591"/>
      </c:barChart>
      <c:catAx>
        <c:axId val="993592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3578591"/>
        <c:crosses val="autoZero"/>
        <c:auto val="1"/>
        <c:lblAlgn val="ctr"/>
        <c:lblOffset val="100"/>
        <c:noMultiLvlLbl val="0"/>
      </c:catAx>
      <c:valAx>
        <c:axId val="993578591"/>
        <c:scaling>
          <c:orientation val="minMax"/>
        </c:scaling>
        <c:delete val="1"/>
        <c:axPos val="l"/>
        <c:numFmt formatCode="&quot;$&quot;#,##0.0" sourceLinked="1"/>
        <c:majorTickMark val="none"/>
        <c:minorTickMark val="none"/>
        <c:tickLblPos val="nextTo"/>
        <c:crossAx val="993592991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199039121482498E-2"/>
          <c:y val="0.11027911325172872"/>
          <c:w val="0.93960192175703505"/>
          <c:h val="0.832566782541745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Latinos in above-the-line roles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46-4E5F-A5CC-5B7C6F0A065C}"/>
              </c:ext>
            </c:extLst>
          </c:dPt>
          <c:dLbls>
            <c:dLbl>
              <c:idx val="0"/>
              <c:layout>
                <c:manualLayout>
                  <c:x val="-5.0331150439392694E-17"/>
                  <c:y val="1.1272976021287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1F1A62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46-4E5F-A5CC-5B7C6F0A06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#,##0</c:formatCode>
                <c:ptCount val="1"/>
                <c:pt idx="0">
                  <c:v>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46-4E5F-A5CC-5B7C6F0A065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At least 1 Latino in above-the-line roles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7.18856441937193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C1-491D-A3CA-4236C6792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#,##0</c:formatCode>
                <c:ptCount val="1"/>
                <c:pt idx="0">
                  <c:v>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46-4E5F-A5CC-5B7C6F0A0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1"/>
        <c:overlap val="-27"/>
        <c:axId val="993592991"/>
        <c:axId val="993578591"/>
      </c:barChart>
      <c:catAx>
        <c:axId val="993592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3578591"/>
        <c:crosses val="autoZero"/>
        <c:auto val="1"/>
        <c:lblAlgn val="ctr"/>
        <c:lblOffset val="100"/>
        <c:noMultiLvlLbl val="0"/>
      </c:catAx>
      <c:valAx>
        <c:axId val="99357859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993592991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Latinos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6B-46E8-B7F5-DFA5600790EE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356B-46E8-B7F5-DFA5600790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1+ Latino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356B-46E8-B7F5-DFA560079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1"/>
        <c:overlap val="-27"/>
        <c:axId val="993592991"/>
        <c:axId val="993578591"/>
      </c:barChart>
      <c:catAx>
        <c:axId val="993592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3578591"/>
        <c:crosses val="autoZero"/>
        <c:auto val="1"/>
        <c:lblAlgn val="ctr"/>
        <c:lblOffset val="100"/>
        <c:noMultiLvlLbl val="0"/>
      </c:catAx>
      <c:valAx>
        <c:axId val="99357859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93592991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F1A6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F1A6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9171518801875692"/>
          <c:y val="0.18893936087913832"/>
          <c:w val="0.6186234663295993"/>
          <c:h val="0.64767768234383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40006-C1DB-4B2C-9BF0-63BD17C05F8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8BE1B-80EC-4544-ADF4-166F4F71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F52723-75D9-4A00-BF8B-17AB3D2FE8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91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1090B-00EF-4E48-4FE4-C9151ABAD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991CB-0429-83FF-31D4-5935E059E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F9701-EEA9-45CA-2F65-5BA68F13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AC31C-2FD3-D182-A102-3A6BD74CC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81E5C-0D21-170A-303B-91685807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8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77514-F94F-46B3-D76F-EDC2A463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AB3DB-0A01-B1F2-5967-E33774A3F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44CFA-4716-A256-96C6-9DF97493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834C1-9664-3C55-1111-C305646F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37B-E580-FA11-2B56-DE81A95B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2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1712D8-E2CA-F532-B696-8804A5EF1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66738D-E389-7FB8-6BFD-F491FF769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4C59E-9F1B-AC53-3FDA-3BCDAB58A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BF74F-0B9E-AFEB-A9B3-F4ECE9DC4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78FFE-4616-BA16-A5AB-9B53B3477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9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B61FD-25AF-F2E5-85D9-F25C60C40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3BB97-E9B6-4BFB-1741-8872A1C7D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3B72E-0422-133A-09E1-C27C45DA2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649F6-7744-19D7-57C0-3798AD95C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C0509-A6DC-0984-F58D-FE4A54C0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1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39A89-488B-2BAD-750A-44A291C1C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34BF-26A3-A851-7E64-B877EE268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4DA41-E427-BE94-48D9-CBF50BD81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B8464-D043-6C8D-8CB2-B606D3BE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78EA3-E6CF-160A-526D-31EE75B1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8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417E0-1B4C-95AC-575E-DD0C932A2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8905-A37B-D430-F2A9-273BCC351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225F5-197A-DBD0-E590-686CA9A21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C3827-2D30-C302-1D34-7DF25149E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14D23-BAC4-1A74-F7D8-36F9DF22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39CE0-1B58-DB34-C443-B0AE1B61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9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275F-5968-D763-7F8A-1DABBF42A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A2C7B-3DA8-903E-BA5A-7B0EBF470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A137D5-7AB8-3BAD-FCAD-97F41B697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101D88-C943-790A-5D53-BB2C8C969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26F14-903C-4797-08C7-62C5EFD078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00D408-67F8-6C50-F383-BECE3632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2F081B-559B-B513-1B57-64B19E992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4F25D6-4B57-0800-2353-0D0F88A7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4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8629E-EFF9-7B83-6B43-1065BAED8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80089E-473A-BB8A-4784-A6B96C672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97F6F5-ADC4-7A0B-FE24-571ADADD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74B18-2FB1-FDA2-EBBA-2779CD10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B2A813-F064-FBFB-E796-5F69CBD58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4FBCCD-9A11-92DF-7FB7-16B3ECAB6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C948F-6394-0D9B-D923-66C5522B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0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CE41F-777D-5EDA-0CD3-91458938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588F7-2758-A130-7FEB-869916678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4A1CC-8C70-5815-D0C0-045933AAC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7F408-A30E-6AE9-60B3-C0F02357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2CAFC-E9D3-A204-3463-C102C002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DAB16-1453-DF54-BEF5-1FE394B1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6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16BC-AD1A-0556-6AFD-6DE476BBC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6395D-4A69-24A4-E5E2-F4972D803A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AE8D4-C68A-747C-61C0-25CBD4DF9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D9B58-8D5F-9CCE-9718-20808C0B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9610E-8B79-74D4-2BD9-4BB0D87BB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9DFFA-C57B-7B9B-D57E-C68F759D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5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0FC9B6-CD53-EA1F-C4A6-4E0C8BE7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964F5-457D-40BA-BD74-528A9FF7E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B581-E629-570A-E967-7D49B27E9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4C2C25-520F-464F-B041-697E2E0A5525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82B7C-D7E1-979A-5284-D0857F1D1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426BD-AE48-92B2-F4F0-B6B371FA7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15E5C7-65A1-4B59-8F1E-4C4C28F2C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3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450778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Films and television shows that feature ‘above-the-line’ Latino talent financially outperform other productions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483207" y="6238905"/>
            <a:ext cx="11446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McKinsey &amp; Company,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Latinos in Hollywood: Amplifying voices, expanding horizons. 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March 2024. Note: Figures may not sum to 100% because of rounding. </a:t>
            </a:r>
            <a:r>
              <a:rPr kumimoji="0" lang="en-US" sz="700" b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*Above-the-line 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talent includes main producers (top 3 for film, top 2 for TV), director for film, top 2 showrunners for TV, main writers (top writer for film and top 3 for TV), lead and </a:t>
            </a:r>
            <a:r>
              <a:rPr kumimoji="0" lang="en-US" sz="700" b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colead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for film, and top 10 actors for TV. These roles typically have higher influence on the creative direction of content.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0"/>
            <a:ext cx="3187702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Latino Talent: Drivers of Film &amp; TV Success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diversity insights</a:t>
            </a:r>
          </a:p>
        </p:txBody>
      </p:sp>
      <p:pic>
        <p:nvPicPr>
          <p:cNvPr id="10" name="Picture 2">
            <a:hlinkClick r:id="rId4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6EF904-0BDB-27A9-C272-D9DB9C760C51}"/>
              </a:ext>
            </a:extLst>
          </p:cNvPr>
          <p:cNvSpPr txBox="1"/>
          <p:nvPr/>
        </p:nvSpPr>
        <p:spPr>
          <a:xfrm>
            <a:off x="-11250" y="1751760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>
                <a:solidFill>
                  <a:srgbClr val="1F1A62"/>
                </a:solidFill>
                <a:latin typeface="Helvetica" panose="020B0403020202020204" pitchFamily="34" charset="0"/>
              </a:rPr>
              <a:t>U.S. Financial Performance by Ethnicity of Above-the-Line* Latino talent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A925CC-484D-3ACC-335B-EFE1B0E436C7}"/>
              </a:ext>
            </a:extLst>
          </p:cNvPr>
          <p:cNvCxnSpPr>
            <a:cxnSpLocks/>
          </p:cNvCxnSpPr>
          <p:nvPr/>
        </p:nvCxnSpPr>
        <p:spPr>
          <a:xfrm>
            <a:off x="6084750" y="2640738"/>
            <a:ext cx="0" cy="3474720"/>
          </a:xfrm>
          <a:prstGeom prst="line">
            <a:avLst/>
          </a:prstGeom>
          <a:ln w="28575">
            <a:solidFill>
              <a:srgbClr val="1F1A6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3E414FD-18E8-8EDB-DCFA-55DC075C209F}"/>
              </a:ext>
            </a:extLst>
          </p:cNvPr>
          <p:cNvSpPr txBox="1"/>
          <p:nvPr/>
        </p:nvSpPr>
        <p:spPr>
          <a:xfrm>
            <a:off x="-11250" y="2561201"/>
            <a:ext cx="609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F1A62"/>
                </a:solidFill>
                <a:latin typeface="Helvetica" panose="020B0403020202020204" pitchFamily="34" charset="0"/>
              </a:rPr>
              <a:t>Median Worldwide Box Office Revenue, U.S. Film Productions</a:t>
            </a:r>
          </a:p>
          <a:p>
            <a:pPr algn="ctr"/>
            <a:r>
              <a:rPr lang="en-US" sz="1200">
                <a:solidFill>
                  <a:srgbClr val="1F1A62"/>
                </a:solidFill>
                <a:latin typeface="Helvetica" panose="020B0403020202020204" pitchFamily="34" charset="0"/>
              </a:rPr>
              <a:t>2013-2022, $ millions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A4E36FEA-5B8D-BFB0-19B0-0429BF0DCDF5}"/>
              </a:ext>
            </a:extLst>
          </p:cNvPr>
          <p:cNvGraphicFramePr/>
          <p:nvPr/>
        </p:nvGraphicFramePr>
        <p:xfrm>
          <a:off x="560561" y="3011176"/>
          <a:ext cx="4625975" cy="310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69B5FC1F-0862-127E-4FEA-00C464CB641D}"/>
              </a:ext>
            </a:extLst>
          </p:cNvPr>
          <p:cNvSpPr/>
          <p:nvPr/>
        </p:nvSpPr>
        <p:spPr>
          <a:xfrm>
            <a:off x="3933826" y="3160143"/>
            <a:ext cx="1242502" cy="683195"/>
          </a:xfrm>
          <a:prstGeom prst="wedgeRoundRectCallout">
            <a:avLst>
              <a:gd name="adj1" fmla="val -38286"/>
              <a:gd name="adj2" fmla="val 67521"/>
              <a:gd name="adj3" fmla="val 16667"/>
            </a:avLst>
          </a:prstGeom>
          <a:solidFill>
            <a:schemeClr val="bg1"/>
          </a:solidFill>
          <a:ln>
            <a:solidFill>
              <a:srgbClr val="1F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n>
                  <a:solidFill>
                    <a:srgbClr val="1F1A62"/>
                  </a:solidFill>
                </a:ln>
                <a:solidFill>
                  <a:srgbClr val="4EBEA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+58%</a:t>
            </a:r>
          </a:p>
          <a:p>
            <a:pPr algn="ctr"/>
            <a:r>
              <a:rPr lang="en-US" sz="1400">
                <a:ln>
                  <a:solidFill>
                    <a:srgbClr val="1F1A62"/>
                  </a:solidFill>
                </a:ln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lift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6C0C0E-A528-0CAC-63C0-0F3E3716E8BB}"/>
              </a:ext>
            </a:extLst>
          </p:cNvPr>
          <p:cNvSpPr txBox="1"/>
          <p:nvPr/>
        </p:nvSpPr>
        <p:spPr>
          <a:xfrm>
            <a:off x="6101135" y="2570466"/>
            <a:ext cx="609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F1A62"/>
                </a:solidFill>
                <a:latin typeface="Helvetica" panose="020B0403020202020204" pitchFamily="34" charset="0"/>
              </a:rPr>
              <a:t>Median Impressions Per Episode, U.S. Television Releases</a:t>
            </a:r>
          </a:p>
          <a:p>
            <a:pPr algn="ctr"/>
            <a:r>
              <a:rPr lang="en-US" sz="1200">
                <a:solidFill>
                  <a:srgbClr val="1F1A62"/>
                </a:solidFill>
                <a:latin typeface="Helvetica" panose="020B0403020202020204" pitchFamily="34" charset="0"/>
              </a:rPr>
              <a:t>2022, Imps in millions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40BF5759-DBA4-FC7C-3DBA-01354147048C}"/>
              </a:ext>
            </a:extLst>
          </p:cNvPr>
          <p:cNvGraphicFramePr/>
          <p:nvPr/>
        </p:nvGraphicFramePr>
        <p:xfrm>
          <a:off x="6836147" y="3011176"/>
          <a:ext cx="4625975" cy="310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95F396BD-6AE9-EC29-8EF3-30377BB73BEA}"/>
              </a:ext>
            </a:extLst>
          </p:cNvPr>
          <p:cNvSpPr/>
          <p:nvPr/>
        </p:nvSpPr>
        <p:spPr>
          <a:xfrm>
            <a:off x="10282748" y="3160143"/>
            <a:ext cx="1242502" cy="683195"/>
          </a:xfrm>
          <a:prstGeom prst="wedgeRoundRectCallout">
            <a:avLst>
              <a:gd name="adj1" fmla="val -38286"/>
              <a:gd name="adj2" fmla="val 67521"/>
              <a:gd name="adj3" fmla="val 16667"/>
            </a:avLst>
          </a:prstGeom>
          <a:solidFill>
            <a:schemeClr val="bg1"/>
          </a:solidFill>
          <a:ln>
            <a:solidFill>
              <a:srgbClr val="1F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n>
                  <a:solidFill>
                    <a:srgbClr val="1F1A62"/>
                  </a:solidFill>
                </a:ln>
                <a:solidFill>
                  <a:srgbClr val="4EBEA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+60%</a:t>
            </a:r>
          </a:p>
          <a:p>
            <a:pPr algn="ctr"/>
            <a:r>
              <a:rPr lang="en-US" sz="1400">
                <a:ln>
                  <a:solidFill>
                    <a:srgbClr val="1F1A62"/>
                  </a:solidFill>
                </a:ln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lift</a:t>
            </a:r>
          </a:p>
        </p:txBody>
      </p: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22FD7091-95D1-D619-693B-62F0A4E936A1}"/>
              </a:ext>
            </a:extLst>
          </p:cNvPr>
          <p:cNvGraphicFramePr/>
          <p:nvPr/>
        </p:nvGraphicFramePr>
        <p:xfrm>
          <a:off x="2912843" y="2107249"/>
          <a:ext cx="6183532" cy="40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1371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001EF01-5E6C-456B-BED7-7A87576856DD}"/>
</file>

<file path=customXml/itemProps2.xml><?xml version="1.0" encoding="utf-8"?>
<ds:datastoreItem xmlns:ds="http://schemas.openxmlformats.org/officeDocument/2006/customXml" ds:itemID="{C4B9CBE2-80E9-4DA8-B8B6-BF859F499139}"/>
</file>

<file path=customXml/itemProps3.xml><?xml version="1.0" encoding="utf-8"?>
<ds:datastoreItem xmlns:ds="http://schemas.openxmlformats.org/officeDocument/2006/customXml" ds:itemID="{65621C3C-742D-421F-8A50-B3C85A36453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2024-06-04T20:49:03Z</dcterms:created>
  <dcterms:modified xsi:type="dcterms:W3CDTF">2024-06-04T20:49:31Z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