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684644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C31937-76C4-473F-95BC-AF4075E62CED}" v="1" dt="2024-07-15T20:04:18.2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B8C31937-76C4-473F-95BC-AF4075E62CED}"/>
    <pc:docChg chg="addSld modSld">
      <pc:chgData name="Dylan Breger" userId="9b3da09f-10fe-42ec-9aa5-9fa2a3e9cc20" providerId="ADAL" clId="{B8C31937-76C4-473F-95BC-AF4075E62CED}" dt="2024-07-15T20:04:18.196" v="0"/>
      <pc:docMkLst>
        <pc:docMk/>
      </pc:docMkLst>
      <pc:sldChg chg="add">
        <pc:chgData name="Dylan Breger" userId="9b3da09f-10fe-42ec-9aa5-9fa2a3e9cc20" providerId="ADAL" clId="{B8C31937-76C4-473F-95BC-AF4075E62CED}" dt="2024-07-15T20:04:18.196" v="0"/>
        <pc:sldMkLst>
          <pc:docMk/>
          <pc:sldMk cId="297963348" sldId="214684644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74999999999999"/>
          <c:y val="0.14065670249576526"/>
          <c:w val="0.7265625"/>
          <c:h val="0.760738388290358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TV / Movies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Hispanic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35-48D2-B6D0-56A522A77C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Non-Premium Video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Hispanic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35-48D2-B6D0-56A522A77C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9"/>
        <c:overlap val="-60"/>
        <c:axId val="1006215375"/>
        <c:axId val="1006220655"/>
      </c:barChart>
      <c:catAx>
        <c:axId val="1006215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E2E8F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006220655"/>
        <c:crosses val="autoZero"/>
        <c:auto val="1"/>
        <c:lblAlgn val="ctr"/>
        <c:lblOffset val="100"/>
        <c:noMultiLvlLbl val="0"/>
      </c:catAx>
      <c:valAx>
        <c:axId val="100622065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062153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B1464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30E4F-DE10-0089-EA18-FDFADD9AE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442EE-E85B-7496-75DB-1F6482B17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505C2-7BD7-D925-BAE6-8ACD9C42A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826C-DA47-4507-8FD7-F8DEA5FB51B3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0E024-042D-1D28-28BE-EC84E54D7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EE189-7DDC-C436-7A5B-A0C1D8989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47EE-58C4-445E-8E27-B5786A9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1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69777-3B8E-B431-26CF-77C0F4D4B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48C259-0758-C206-F243-7BDF9DD5D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16A86-4AEE-ACC6-C542-1CA02AB42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826C-DA47-4507-8FD7-F8DEA5FB51B3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35006-E4EF-9AF3-5509-8D0BE5426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F329E-92FC-1F5D-7E74-8F2103B53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47EE-58C4-445E-8E27-B5786A9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C9DBFE-3779-C605-E11C-2EC047F7B9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1FAAA-840D-9C5B-ACCB-653491309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7B023-D626-2DE7-410A-7E8D678C3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826C-DA47-4507-8FD7-F8DEA5FB51B3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5E802-65E9-60BE-B4F7-90B2C03D4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514AB-18D2-F8F2-C9BA-8FB2111D3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47EE-58C4-445E-8E27-B5786A9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2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CC103-F114-C21C-0A36-34A3869D3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81B10-DCBF-0177-F0C6-A9AEC2388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FA7DA-9D7D-A7A1-9CE0-43CAFE754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826C-DA47-4507-8FD7-F8DEA5FB51B3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0545B-9E27-807C-94EF-6116826F5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22F18-4331-2F87-E0A2-35E24A16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47EE-58C4-445E-8E27-B5786A9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1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11BB3-1B88-C458-EDC6-EF7A6F29D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49030-B8CC-719C-8846-96FBCC275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17C71-6FC1-E87E-55A9-36F83E0F5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826C-DA47-4507-8FD7-F8DEA5FB51B3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12472-4048-D102-F7B4-2FA75A10B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926E1-BE8A-928E-25D8-3FD913639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47EE-58C4-445E-8E27-B5786A9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33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47EF7-CB96-0CF5-50B2-72AEF660B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B7B3F-7062-1A16-25C6-8C29240F4C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930FFB-C5B2-3BFF-DF6F-85A72C81B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5BF3BC-E282-9A23-7FE9-A30057355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826C-DA47-4507-8FD7-F8DEA5FB51B3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51ADA-C2E0-4651-CC03-939594C97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27855-4CBD-354E-C9BB-C6D13EF50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47EE-58C4-445E-8E27-B5786A9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9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09727-81B8-35C3-641A-749929F8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574B7-1542-F3CC-A8CC-D40808E78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CD5970-8F4E-EE98-9359-F2376F20B4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AA00F8-3D23-2E80-C706-62B1DA4360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DE75E7-CAF5-9154-4A6D-66C2E09AEA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15FD36-DDB9-6839-8A68-FC304B2C7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826C-DA47-4507-8FD7-F8DEA5FB51B3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5B1EFB-F225-41D4-184E-81E92F0BC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21E40F-1358-14EB-C54A-03C2B1899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47EE-58C4-445E-8E27-B5786A9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9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A6CAB-6B36-753E-DB9F-DE011F9E4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F9DB51-050A-4A76-4E2F-313DCC11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826C-DA47-4507-8FD7-F8DEA5FB51B3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5D0872-C98D-15CF-D508-A34D61928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6D2034-37E4-B6D5-09D4-46398C140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47EE-58C4-445E-8E27-B5786A9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1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9362DF-305B-1D63-2D16-4833B57CB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826C-DA47-4507-8FD7-F8DEA5FB51B3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70883E-81C7-9C54-79AC-86834A991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C26239-CD8A-FA48-5F7E-3290FE954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47EE-58C4-445E-8E27-B5786A9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2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6C285-5C1F-BC3C-8923-DEF1F138E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DDD64-F337-95C5-41E4-726FFCC44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9718D9-763B-7654-9379-C7FD33621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2693C-F797-4E93-73E0-DE23A5555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826C-DA47-4507-8FD7-F8DEA5FB51B3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2760A-2CAF-6D5E-5301-26AE977B6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287E1-50DE-EA14-2E92-12EAA22D4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47EE-58C4-445E-8E27-B5786A9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8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7F2CB-4A8E-E42C-0A3B-2A1FF2F2D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26BEDE-942A-0354-8253-AD755C643E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B6FE0C-E18C-34F7-71F9-CB6B219A0D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26C8DB-D90C-9203-D963-B93F4CE49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826C-DA47-4507-8FD7-F8DEA5FB51B3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917E63-BD07-583A-0939-312EB6731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602BF-7E66-2F52-6866-9FD63A0C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47EE-58C4-445E-8E27-B5786A9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72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335ACF-A5D6-EB74-A39E-9475B5C40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78C0D-0510-C6BC-9EC5-970BD8AB6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7CEFF-0254-6729-051C-7853DEC61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B4826C-DA47-4507-8FD7-F8DEA5FB51B3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E0E78-C7BE-0D16-DAFB-E6CAB86D55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1107C-7831-D2CC-90E1-3EA8CC9C1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3D47EE-58C4-445E-8E27-B5786A9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87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hyperlink" Target="https://thevab.com/insight/lcsb-hispani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thevab.com/signin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7070A97-FB2D-2C9F-7B31-17A2DF64062F}"/>
              </a:ext>
            </a:extLst>
          </p:cNvPr>
          <p:cNvSpPr/>
          <p:nvPr/>
        </p:nvSpPr>
        <p:spPr>
          <a:xfrm>
            <a:off x="0" y="1685014"/>
            <a:ext cx="12192000" cy="4453320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EF663C7-233E-8967-8DC3-D34FC82552D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2D89BAF-EC21-81A7-C8FE-C504D2BA53B7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072B13-855C-EC37-104A-B7FBC79864B3}"/>
              </a:ext>
            </a:extLst>
          </p:cNvPr>
          <p:cNvSpPr txBox="1"/>
          <p:nvPr/>
        </p:nvSpPr>
        <p:spPr>
          <a:xfrm>
            <a:off x="5459768" y="1730094"/>
            <a:ext cx="67417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Hours per week spent watching TV &amp; Movies vs. Non-Premium Videos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Among Hispanic weekly non-premium video content viewers</a:t>
            </a:r>
            <a:endParaRPr kumimoji="0" lang="en-US" sz="1100" i="0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27661EB-F311-3242-3500-C0F71CBC854F}"/>
              </a:ext>
            </a:extLst>
          </p:cNvPr>
          <p:cNvGraphicFramePr/>
          <p:nvPr/>
        </p:nvGraphicFramePr>
        <p:xfrm>
          <a:off x="5459768" y="2270341"/>
          <a:ext cx="6732232" cy="3867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45122BC-5D76-24B3-BF64-A2CD093326BF}"/>
              </a:ext>
            </a:extLst>
          </p:cNvPr>
          <p:cNvSpPr txBox="1"/>
          <p:nvPr/>
        </p:nvSpPr>
        <p:spPr>
          <a:xfrm>
            <a:off x="461379" y="6197970"/>
            <a:ext cx="11740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Hub Entertainment Research,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Video Redefined</a:t>
            </a:r>
            <a:r>
              <a:rPr kumimoji="0" lang="en-US" sz="800" b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January 2024. Based on survey </a:t>
            </a:r>
            <a:r>
              <a:rPr kumimoji="0" lang="en-US" sz="800" b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of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1,900 consumers, ages 13-74. Hispanic respondents = </a:t>
            </a:r>
            <a:r>
              <a:rPr lang="en-US" sz="800">
                <a:solidFill>
                  <a:srgbClr val="1F1A62"/>
                </a:solidFill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325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(unweighted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). Data collected December 2023. ‘Non-premium video’ includes short-form or user-generated video on YouTube, influencer video content, etc. 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11" name="Picture 10" descr="A person and children watching tv&#10;&#10;Description automatically generated">
            <a:extLst>
              <a:ext uri="{FF2B5EF4-FFF2-40B4-BE49-F238E27FC236}">
                <a16:creationId xmlns:a16="http://schemas.microsoft.com/office/drawing/2014/main" id="{8A17B30A-28B9-E584-D960-D14DC76FAED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 r="-1" b="-105"/>
          <a:stretch/>
        </p:blipFill>
        <p:spPr>
          <a:xfrm flipH="1">
            <a:off x="0" y="1685013"/>
            <a:ext cx="5459768" cy="445332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0C9DFA5-82EC-856C-2FAA-DF85D60D162F}"/>
              </a:ext>
            </a:extLst>
          </p:cNvPr>
          <p:cNvSpPr/>
          <p:nvPr/>
        </p:nvSpPr>
        <p:spPr>
          <a:xfrm>
            <a:off x="249383" y="388213"/>
            <a:ext cx="1001856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Hispanics spend much more time with TV &amp; streaming, which creates greater engagement opportunities for brands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88C4CA-6715-8C56-F2E0-513EE5C64254}"/>
              </a:ext>
            </a:extLst>
          </p:cNvPr>
          <p:cNvSpPr/>
          <p:nvPr/>
        </p:nvSpPr>
        <p:spPr>
          <a:xfrm>
            <a:off x="0" y="0"/>
            <a:ext cx="2792896" cy="287808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Hispanic Video Viewing: Time Spent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6609AA-8F31-A94F-AE76-28555FDFE80B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Hispanic audience insights</a:t>
            </a:r>
          </a:p>
        </p:txBody>
      </p:sp>
      <p:pic>
        <p:nvPicPr>
          <p:cNvPr id="15" name="Picture 2">
            <a:hlinkClick r:id="rId5"/>
            <a:extLst>
              <a:ext uri="{FF2B5EF4-FFF2-40B4-BE49-F238E27FC236}">
                <a16:creationId xmlns:a16="http://schemas.microsoft.com/office/drawing/2014/main" id="{7751488F-0BEE-6DF3-DCF6-3CE6CD6366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0E3845C-D034-F9F9-0A8B-9D9255C210E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hlinkClick r:id="rId7"/>
            <a:extLst>
              <a:ext uri="{FF2B5EF4-FFF2-40B4-BE49-F238E27FC236}">
                <a16:creationId xmlns:a16="http://schemas.microsoft.com/office/drawing/2014/main" id="{C57C1CEB-3217-7A99-370B-F51D2087CC0F}"/>
              </a:ext>
            </a:extLst>
          </p:cNvPr>
          <p:cNvSpPr txBox="1">
            <a:spLocks/>
          </p:cNvSpPr>
          <p:nvPr/>
        </p:nvSpPr>
        <p:spPr>
          <a:xfrm>
            <a:off x="-3" y="5919140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lang="en-US" sz="1200" b="1" i="1" err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Reir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sz="1200" b="1" i="1" err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Llorar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sz="1200" b="1" i="1" err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Compartir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sz="1200" b="1" i="1" err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Comprar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</a:t>
            </a:r>
          </a:p>
        </p:txBody>
      </p:sp>
    </p:spTree>
    <p:extLst>
      <p:ext uri="{BB962C8B-B14F-4D97-AF65-F5344CB8AC3E}">
        <p14:creationId xmlns:p14="http://schemas.microsoft.com/office/powerpoint/2010/main" val="297963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2024-07-15T20:04:13Z</dcterms:created>
  <dcterms:modified xsi:type="dcterms:W3CDTF">2024-07-15T20:04:25Z</dcterms:modified>
</cp:coreProperties>
</file>