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5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BB40AD-1A8B-4FD3-807E-F80371AF9E4B}" v="1" dt="2024-07-15T20:05:05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EBB40AD-1A8B-4FD3-807E-F80371AF9E4B}"/>
    <pc:docChg chg="undo custSel addSld modSld">
      <pc:chgData name="Dylan Breger" userId="9b3da09f-10fe-42ec-9aa5-9fa2a3e9cc20" providerId="ADAL" clId="{CEBB40AD-1A8B-4FD3-807E-F80371AF9E4B}" dt="2024-07-15T20:05:09.135" v="2" actId="20577"/>
      <pc:docMkLst>
        <pc:docMk/>
      </pc:docMkLst>
      <pc:sldChg chg="modSp add mod">
        <pc:chgData name="Dylan Breger" userId="9b3da09f-10fe-42ec-9aa5-9fa2a3e9cc20" providerId="ADAL" clId="{CEBB40AD-1A8B-4FD3-807E-F80371AF9E4B}" dt="2024-07-15T20:05:09.135" v="2" actId="20577"/>
        <pc:sldMkLst>
          <pc:docMk/>
          <pc:sldMk cId="1064674552" sldId="2146846570"/>
        </pc:sldMkLst>
        <pc:spChg chg="mod">
          <ac:chgData name="Dylan Breger" userId="9b3da09f-10fe-42ec-9aa5-9fa2a3e9cc20" providerId="ADAL" clId="{CEBB40AD-1A8B-4FD3-807E-F80371AF9E4B}" dt="2024-07-15T20:05:09.135" v="2" actId="20577"/>
          <ac:spMkLst>
            <pc:docMk/>
            <pc:sldMk cId="1064674552" sldId="2146846570"/>
            <ac:spMk id="44" creationId="{9FFD9880-6047-FD7F-4723-3841B3E1C6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85736-A461-4480-9047-DE4A5040CD4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82C0F-C98A-4631-88C2-226DBB1F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4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B9F4D-73DF-72C1-6831-B6DF533A8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CBA6F2-B873-9A66-F137-B12DF0B4B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2AD46E-FA9D-0966-307C-BB1F54CDC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9BD36-4A68-A6AD-535D-34378CEF18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14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1506-C122-1DC0-4C35-C21D35F9A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035C8-BA6D-5270-85CF-A96BBC64C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A8453-D7A2-C03E-293F-F88041AB2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40316-76EF-D15A-B4C3-2E673080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A1B13-9FF3-84A1-3985-B332245A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4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71C0-936E-622D-9D0D-272DB30B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250FF-A44B-BF69-1D67-E28CC1133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9A5BC-3AC6-F9C7-6323-64952E60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D188D-B28E-5891-6710-30797DE4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7738-A91D-C29C-6503-4C922DAB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8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71D66-7EF6-E724-BC49-66FC465F5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002A7-8EA6-9248-0CDA-3CE745962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9CEFB-81FC-B5B4-24C6-C9F02360F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54D89-5C89-8490-0726-6CAEE3EC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6329F-A57E-0026-C47C-F3213879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7F9F0-F114-25CE-2E98-16D11926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48762-2317-5FEC-CFB6-CCC020F37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02864-7612-00AD-AAE8-5BEFE215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860DE-0372-C0AD-AC20-F23562FFA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BE516-6870-C246-11E2-66426762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656AE-1FFA-B8AD-E772-5D8DC80AC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C802C-CE55-E1CE-6CE1-62E438A2B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AC80E-BF8F-79EE-07D2-F245229C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DF0D-56B2-FE8A-F593-C60BE564E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7E93C-FA69-D047-F2E6-E8C0EB0E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60403-8856-3EF8-3C04-E969CEA1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6C81F-2975-63A4-765C-79F601842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FB2BE-5CEB-05CD-771C-1A58ED808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2EA5A-B596-336F-4DDA-81DF9A87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5490C-A3D7-52B1-C6E4-5A431104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DB1DB-6E20-FD0C-E731-9718002E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6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50E8D-CCAA-A8C4-8507-AB9338639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F30D8-DD60-A395-7DE2-FC683F3EC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13E7F-3D08-94CD-611F-3A1427F99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F161E4-CBF5-9AA4-C335-CD345D3DB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78ED8-F301-61DD-1404-20105171F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87C03-B11F-E17A-29BE-63B237DC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4F5E38-CD76-E2A1-56D3-03B4FD8A7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B7165-F367-6EC2-B3DC-03231DAA5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4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7F68-48E4-8C31-C26D-3C02966A3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A7701A-B8D7-2CA9-EB15-679558D8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3CC5B-8F81-7A3C-F7B4-617BB424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79B7C-0D35-38CE-6129-199061E67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1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6C7EA-2D2A-9173-8A29-3AA24E3E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57850-337B-C364-54F6-CABFFFFE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27A20-BD3E-A5A5-0DF1-797F3E53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9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9DAA-722E-EABD-5FF3-774097EA7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5C13D-8A10-9D56-FD14-42FF68A95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A1FB2-8606-0B09-579C-200BBE9E4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FF891-267C-EF9B-AEEE-127C023BD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B1C47-0757-B796-0206-F2CFAEC6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33D5C-40BE-ACC0-37A0-84738EF1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9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368FC-25C7-1A7F-3C48-42F5231F8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D595E-0A00-F924-AFBB-29C1CFCDD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10E6A-84EF-8022-4562-D00AB9170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74F6F5-BD0C-1B69-F131-DE3B3D70B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D4D34-F433-FC68-F281-4CC58119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7A07D-2C88-BF67-E022-2EF9FAB8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3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39925E-32E0-2419-5D94-9DFB0949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5D8F8-B0FD-7E0F-2687-3C6F09F28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E193C-6B03-07EB-DEBD-A92999CBC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1F9037-1464-4DA5-B45A-3E6F51E64AD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2B40B-1E4E-5408-476E-7B2E5068E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D58BA-0E8B-7063-B061-3AA593FAC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18FD9C-1ED3-4E4D-8525-87AA5C53B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1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hyperlink" Target="https://thevab.com/insight/lcsb-hispani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hyperlink" Target="https://thevab.com/signin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2288D-C5D8-C0F4-0819-0E8599682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A person holding a tablet&#10;&#10;Description automatically generated">
            <a:extLst>
              <a:ext uri="{FF2B5EF4-FFF2-40B4-BE49-F238E27FC236}">
                <a16:creationId xmlns:a16="http://schemas.microsoft.com/office/drawing/2014/main" id="{8F4E6C8F-E69F-6764-EB4E-4F3588AECC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67320"/>
            <a:ext cx="6520371" cy="41549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21D497C-6891-709A-38FE-D6CEEEBAB0DD}"/>
              </a:ext>
            </a:extLst>
          </p:cNvPr>
          <p:cNvSpPr>
            <a:spLocks/>
          </p:cNvSpPr>
          <p:nvPr/>
        </p:nvSpPr>
        <p:spPr>
          <a:xfrm>
            <a:off x="0" y="1667320"/>
            <a:ext cx="6533740" cy="4162920"/>
          </a:xfrm>
          <a:prstGeom prst="rect">
            <a:avLst/>
          </a:prstGeom>
          <a:solidFill>
            <a:srgbClr val="4EBEA4">
              <a:alpha val="7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C0EEBC-645C-CA91-33A3-E1B007B3329D}"/>
              </a:ext>
            </a:extLst>
          </p:cNvPr>
          <p:cNvSpPr/>
          <p:nvPr/>
        </p:nvSpPr>
        <p:spPr>
          <a:xfrm>
            <a:off x="6518689" y="1662880"/>
            <a:ext cx="5673312" cy="4167359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A071BE-CF3A-226D-5EDA-9AFD0797211E}"/>
              </a:ext>
            </a:extLst>
          </p:cNvPr>
          <p:cNvSpPr>
            <a:spLocks/>
          </p:cNvSpPr>
          <p:nvPr/>
        </p:nvSpPr>
        <p:spPr>
          <a:xfrm>
            <a:off x="9788398" y="2312657"/>
            <a:ext cx="1691925" cy="3157813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299CADE-D387-FBFE-F0E8-BA0C084AF7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574A328F-4B92-C68A-40C5-6BAF54590DB0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6A0752-D0AB-F4C3-10B1-5BFFB8CE77CE}"/>
              </a:ext>
            </a:extLst>
          </p:cNvPr>
          <p:cNvSpPr txBox="1"/>
          <p:nvPr/>
        </p:nvSpPr>
        <p:spPr>
          <a:xfrm>
            <a:off x="472837" y="6176871"/>
            <a:ext cx="11687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Video Redefined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report. Data sourced from Hub’s survey of 1,900 consumers, ages 13-74. Hispanic respondents = </a:t>
            </a:r>
            <a:r>
              <a:rPr lang="en-US" sz="900">
                <a:solidFill>
                  <a:srgbClr val="1F1A62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325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(unweighted). Data collected December 2023. Q3: Which of the following actions have you taken as a result of watching something on the following platforms?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3E9778-41F8-9395-F54B-C6928CE84745}"/>
              </a:ext>
            </a:extLst>
          </p:cNvPr>
          <p:cNvSpPr/>
          <p:nvPr/>
        </p:nvSpPr>
        <p:spPr>
          <a:xfrm>
            <a:off x="183330" y="468166"/>
            <a:ext cx="1008462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TV and streaming are key platforms for reaching early adopter Hispanics as they are more likely to inspire tech purchases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336678-B48E-0F0E-7132-7BFC52C1559C}"/>
              </a:ext>
            </a:extLst>
          </p:cNvPr>
          <p:cNvSpPr txBox="1"/>
          <p:nvPr/>
        </p:nvSpPr>
        <p:spPr>
          <a:xfrm>
            <a:off x="9160184" y="1789437"/>
            <a:ext cx="29483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TV / Streaming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vs. </a:t>
            </a:r>
            <a:r>
              <a:rPr lang="en-US" sz="1400" b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Social Media*</a:t>
            </a:r>
            <a:endParaRPr kumimoji="0" lang="en-US" sz="140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kumimoji="0" lang="en-US" sz="140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more likely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6A54A9A-BF5A-1BE8-E28E-2C5B5CBB7074}"/>
              </a:ext>
            </a:extLst>
          </p:cNvPr>
          <p:cNvCxnSpPr>
            <a:cxnSpLocks/>
          </p:cNvCxnSpPr>
          <p:nvPr/>
        </p:nvCxnSpPr>
        <p:spPr>
          <a:xfrm>
            <a:off x="9788398" y="2953064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526F30-8D9E-3D4C-D767-6241E1DB7997}"/>
              </a:ext>
            </a:extLst>
          </p:cNvPr>
          <p:cNvCxnSpPr>
            <a:cxnSpLocks/>
          </p:cNvCxnSpPr>
          <p:nvPr/>
        </p:nvCxnSpPr>
        <p:spPr>
          <a:xfrm>
            <a:off x="9788398" y="3612413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709267-09A1-8B67-B1CF-9B09D34C5ECF}"/>
              </a:ext>
            </a:extLst>
          </p:cNvPr>
          <p:cNvCxnSpPr>
            <a:cxnSpLocks/>
          </p:cNvCxnSpPr>
          <p:nvPr/>
        </p:nvCxnSpPr>
        <p:spPr>
          <a:xfrm>
            <a:off x="9788398" y="4248475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6F2799E-AC99-D757-0F60-A0FA387843D7}"/>
              </a:ext>
            </a:extLst>
          </p:cNvPr>
          <p:cNvCxnSpPr>
            <a:cxnSpLocks/>
          </p:cNvCxnSpPr>
          <p:nvPr/>
        </p:nvCxnSpPr>
        <p:spPr>
          <a:xfrm>
            <a:off x="9788398" y="4907824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4BEA472-9DB4-F78A-9C48-BE37842F5BA5}"/>
              </a:ext>
            </a:extLst>
          </p:cNvPr>
          <p:cNvSpPr txBox="1"/>
          <p:nvPr/>
        </p:nvSpPr>
        <p:spPr>
          <a:xfrm>
            <a:off x="6517138" y="1685267"/>
            <a:ext cx="2615329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of Hispanics who </a:t>
            </a:r>
            <a:r>
              <a:rPr kumimoji="0" lang="en-US" sz="1050" b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have </a:t>
            </a:r>
            <a:r>
              <a:rPr kumimoji="0" lang="en-US" sz="1050" b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purchased a tech product that has been shown / featured</a:t>
            </a:r>
            <a:r>
              <a:rPr kumimoji="0" lang="en-US" sz="1050" b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sz="105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 </a:t>
            </a:r>
            <a:r>
              <a:rPr kumimoji="0" lang="en-US" sz="105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following platforms 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4D06AB5-72D3-3054-4D37-8051494DFC94}"/>
              </a:ext>
            </a:extLst>
          </p:cNvPr>
          <p:cNvCxnSpPr/>
          <p:nvPr/>
        </p:nvCxnSpPr>
        <p:spPr>
          <a:xfrm>
            <a:off x="9134751" y="1779126"/>
            <a:ext cx="0" cy="35771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7EA39B2F-AA9F-E646-B5D3-1083ACDE0184}"/>
              </a:ext>
            </a:extLst>
          </p:cNvPr>
          <p:cNvSpPr txBox="1"/>
          <p:nvPr/>
        </p:nvSpPr>
        <p:spPr>
          <a:xfrm>
            <a:off x="561975" y="3350892"/>
            <a:ext cx="542693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</a:t>
            </a:r>
            <a:r>
              <a:rPr lang="en-US" sz="2400" b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Hispanics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say they have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u="sng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‘purchased a tech product that has been shown / featured’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prstClr val="white"/>
                </a:solidFill>
                <a:latin typeface="Helvetica" panose="020B0604020202020204" pitchFamily="34" charset="0"/>
              </a:rPr>
              <a:t>in </a:t>
            </a:r>
            <a:r>
              <a:rPr lang="en-US" sz="2400" b="1">
                <a:solidFill>
                  <a:srgbClr val="FFE600"/>
                </a:solidFill>
                <a:latin typeface="Helvetica" panose="020B0604020202020204" pitchFamily="34" charset="0"/>
              </a:rPr>
              <a:t>TV or streaming </a:t>
            </a:r>
            <a:r>
              <a:rPr lang="en-US" sz="2400" b="1">
                <a:solidFill>
                  <a:prstClr val="white"/>
                </a:solidFill>
                <a:latin typeface="Helvetica" panose="020B0604020202020204" pitchFamily="34" charset="0"/>
              </a:rPr>
              <a:t>content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7D0FB76-9494-40B7-DCB1-5055276F9E93}"/>
              </a:ext>
            </a:extLst>
          </p:cNvPr>
          <p:cNvSpPr txBox="1"/>
          <p:nvPr/>
        </p:nvSpPr>
        <p:spPr>
          <a:xfrm>
            <a:off x="2120448" y="2027453"/>
            <a:ext cx="2261369" cy="13234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FFE600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18</a:t>
            </a:r>
            <a:r>
              <a:rPr kumimoji="0" lang="en-US" sz="8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F03F004-A897-5267-A55D-72670A00F9B6}"/>
              </a:ext>
            </a:extLst>
          </p:cNvPr>
          <p:cNvSpPr txBox="1"/>
          <p:nvPr/>
        </p:nvSpPr>
        <p:spPr>
          <a:xfrm>
            <a:off x="6107467" y="3553699"/>
            <a:ext cx="655037" cy="400110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VS.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216677D-38C5-4051-ADE7-175D4CA7DA0A}"/>
              </a:ext>
            </a:extLst>
          </p:cNvPr>
          <p:cNvSpPr txBox="1"/>
          <p:nvPr/>
        </p:nvSpPr>
        <p:spPr>
          <a:xfrm>
            <a:off x="6515073" y="5439130"/>
            <a:ext cx="5658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US" sz="1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*</a:t>
            </a:r>
            <a:r>
              <a:rPr lang="en-US" sz="1000" b="1" u="sng">
                <a:solidFill>
                  <a:srgbClr val="1F1A62"/>
                </a:solidFill>
                <a:latin typeface="Helvetica" panose="020B0403020202020204" pitchFamily="34" charset="0"/>
              </a:rPr>
              <a:t>How to read: </a:t>
            </a:r>
            <a:r>
              <a:rPr lang="en-US" sz="1000" u="sng">
                <a:solidFill>
                  <a:srgbClr val="1F1A62"/>
                </a:solidFill>
                <a:latin typeface="Helvetica" panose="020B0403020202020204" pitchFamily="34" charset="0"/>
              </a:rPr>
              <a:t>Hispanics are </a:t>
            </a:r>
            <a:r>
              <a:rPr lang="en-US" sz="1000" b="1" u="sng">
                <a:solidFill>
                  <a:srgbClr val="1F1A62"/>
                </a:solidFill>
                <a:latin typeface="Helvetica" panose="020B0403020202020204" pitchFamily="34" charset="0"/>
              </a:rPr>
              <a:t>26% more likely </a:t>
            </a:r>
            <a:r>
              <a:rPr lang="en-US" sz="1000" u="sng">
                <a:solidFill>
                  <a:srgbClr val="1F1A62"/>
                </a:solidFill>
                <a:latin typeface="Helvetica" panose="020B0403020202020204" pitchFamily="34" charset="0"/>
              </a:rPr>
              <a:t>to purchase a tech product that has been shown / featured in TV or streaming content vs. TikTok content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EB7100-5F0F-01E9-8782-3D9D456CAE43}"/>
              </a:ext>
            </a:extLst>
          </p:cNvPr>
          <p:cNvSpPr txBox="1"/>
          <p:nvPr/>
        </p:nvSpPr>
        <p:spPr>
          <a:xfrm>
            <a:off x="9873874" y="2347681"/>
            <a:ext cx="15445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</a:t>
            </a:r>
            <a:r>
              <a:rPr lang="en-US" sz="32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26</a:t>
            </a: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3B414-4F99-2AA8-7F9D-6FFB747DC690}"/>
              </a:ext>
            </a:extLst>
          </p:cNvPr>
          <p:cNvSpPr txBox="1"/>
          <p:nvPr/>
        </p:nvSpPr>
        <p:spPr>
          <a:xfrm>
            <a:off x="9873874" y="2983879"/>
            <a:ext cx="1544545" cy="608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+51%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4E0C-D561-516B-3BA0-BAB05ADB96D9}"/>
              </a:ext>
            </a:extLst>
          </p:cNvPr>
          <p:cNvSpPr txBox="1"/>
          <p:nvPr/>
        </p:nvSpPr>
        <p:spPr>
          <a:xfrm>
            <a:off x="9804004" y="3643228"/>
            <a:ext cx="16144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</a:t>
            </a:r>
            <a:r>
              <a:rPr lang="en-US" sz="32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30</a:t>
            </a: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97418E-F6A7-1DE3-B045-936A55688DE7}"/>
              </a:ext>
            </a:extLst>
          </p:cNvPr>
          <p:cNvSpPr txBox="1"/>
          <p:nvPr/>
        </p:nvSpPr>
        <p:spPr>
          <a:xfrm>
            <a:off x="9873874" y="4279290"/>
            <a:ext cx="1544545" cy="608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</a:t>
            </a:r>
            <a:r>
              <a:rPr lang="en-US" sz="32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12</a:t>
            </a: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E612CB-BA7B-CB0B-472E-B012A0F144CC}"/>
              </a:ext>
            </a:extLst>
          </p:cNvPr>
          <p:cNvSpPr txBox="1"/>
          <p:nvPr/>
        </p:nvSpPr>
        <p:spPr>
          <a:xfrm>
            <a:off x="9873874" y="4915490"/>
            <a:ext cx="15445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+</a:t>
            </a:r>
            <a:r>
              <a:rPr lang="en-US" sz="32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10</a:t>
            </a: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4EBEA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CF795B57-0A4E-7DFE-6BC2-8ED00B4C5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9570" y="2536073"/>
            <a:ext cx="871855" cy="25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2E44AFE-E037-C352-C6A1-6C55F4F2FC55}"/>
              </a:ext>
            </a:extLst>
          </p:cNvPr>
          <p:cNvSpPr txBox="1"/>
          <p:nvPr/>
        </p:nvSpPr>
        <p:spPr>
          <a:xfrm>
            <a:off x="7859153" y="2463163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14</a:t>
            </a: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 descr="Snapchat SVG Vector Logos - Vector Logo Zone">
            <a:extLst>
              <a:ext uri="{FF2B5EF4-FFF2-40B4-BE49-F238E27FC236}">
                <a16:creationId xmlns:a16="http://schemas.microsoft.com/office/drawing/2014/main" id="{E2FC6C4B-347F-E39B-84D8-9F9B69885F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9570" y="3165533"/>
            <a:ext cx="959039" cy="29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902C579-C355-E7F0-EC41-9E156D99BB22}"/>
              </a:ext>
            </a:extLst>
          </p:cNvPr>
          <p:cNvSpPr txBox="1"/>
          <p:nvPr/>
        </p:nvSpPr>
        <p:spPr>
          <a:xfrm>
            <a:off x="7859153" y="3111005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12</a:t>
            </a: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D12FE03-C4FA-BA4E-36E7-78791E35C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9570" y="3792749"/>
            <a:ext cx="929979" cy="33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512B880-63CE-65A4-DBBB-6628FA085171}"/>
              </a:ext>
            </a:extLst>
          </p:cNvPr>
          <p:cNvSpPr txBox="1"/>
          <p:nvPr/>
        </p:nvSpPr>
        <p:spPr>
          <a:xfrm>
            <a:off x="7859153" y="3758710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13</a:t>
            </a: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9" name="Picture 28" descr="Facebook Logo and symbol, meaning, history, PNG, brand">
            <a:extLst>
              <a:ext uri="{FF2B5EF4-FFF2-40B4-BE49-F238E27FC236}">
                <a16:creationId xmlns:a16="http://schemas.microsoft.com/office/drawing/2014/main" id="{FA190662-1B31-9EAD-9D27-119A66659C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692" b="28304"/>
          <a:stretch/>
        </p:blipFill>
        <p:spPr bwMode="auto">
          <a:xfrm>
            <a:off x="6959570" y="4504216"/>
            <a:ext cx="845435" cy="20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893FAE56-AC91-352B-399C-14DD8E43E809}"/>
              </a:ext>
            </a:extLst>
          </p:cNvPr>
          <p:cNvSpPr txBox="1"/>
          <p:nvPr/>
        </p:nvSpPr>
        <p:spPr>
          <a:xfrm>
            <a:off x="7859153" y="4406416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16%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Picture 4" descr="The YouTube logo: a history | Creative Bloq">
            <a:extLst>
              <a:ext uri="{FF2B5EF4-FFF2-40B4-BE49-F238E27FC236}">
                <a16:creationId xmlns:a16="http://schemas.microsoft.com/office/drawing/2014/main" id="{CF633679-B97A-8E01-FD0F-A0D48A0F51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9570" y="5124781"/>
            <a:ext cx="920289" cy="19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8B2AE9E-D709-29C4-3FA8-4B3E68A36B39}"/>
              </a:ext>
            </a:extLst>
          </p:cNvPr>
          <p:cNvSpPr txBox="1"/>
          <p:nvPr/>
        </p:nvSpPr>
        <p:spPr>
          <a:xfrm>
            <a:off x="7859153" y="5023345"/>
            <a:ext cx="7205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16%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F41E56C-A883-80BC-0BE6-4785561FFB4E}"/>
              </a:ext>
            </a:extLst>
          </p:cNvPr>
          <p:cNvCxnSpPr>
            <a:cxnSpLocks/>
          </p:cNvCxnSpPr>
          <p:nvPr/>
        </p:nvCxnSpPr>
        <p:spPr>
          <a:xfrm>
            <a:off x="6923669" y="2976214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060059F-EC0F-13E3-AFB0-056BFF35B29C}"/>
              </a:ext>
            </a:extLst>
          </p:cNvPr>
          <p:cNvCxnSpPr>
            <a:cxnSpLocks/>
          </p:cNvCxnSpPr>
          <p:nvPr/>
        </p:nvCxnSpPr>
        <p:spPr>
          <a:xfrm>
            <a:off x="6923669" y="3635563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D474ECC-AE1F-E5A9-E668-42873F9E276D}"/>
              </a:ext>
            </a:extLst>
          </p:cNvPr>
          <p:cNvCxnSpPr>
            <a:cxnSpLocks/>
          </p:cNvCxnSpPr>
          <p:nvPr/>
        </p:nvCxnSpPr>
        <p:spPr>
          <a:xfrm>
            <a:off x="6923669" y="4271625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B72F59E-1F49-151B-5E2A-70C9669CAF3A}"/>
              </a:ext>
            </a:extLst>
          </p:cNvPr>
          <p:cNvCxnSpPr>
            <a:cxnSpLocks/>
          </p:cNvCxnSpPr>
          <p:nvPr/>
        </p:nvCxnSpPr>
        <p:spPr>
          <a:xfrm>
            <a:off x="6923669" y="4930974"/>
            <a:ext cx="1691926" cy="10344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FFD9880-6047-FD7F-4723-3841B3E1C61F}"/>
              </a:ext>
            </a:extLst>
          </p:cNvPr>
          <p:cNvSpPr/>
          <p:nvPr/>
        </p:nvSpPr>
        <p:spPr>
          <a:xfrm>
            <a:off x="0" y="-1"/>
            <a:ext cx="4552122" cy="31179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 Consumers: TV</a:t>
            </a: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&amp; Streaming’s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Influence on Purchases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925F46-F1B8-D463-230D-5C9F1BA07E0C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Hispanic audience insights</a:t>
            </a:r>
          </a:p>
        </p:txBody>
      </p:sp>
      <p:pic>
        <p:nvPicPr>
          <p:cNvPr id="46" name="Picture 2">
            <a:hlinkClick r:id="rId10"/>
            <a:extLst>
              <a:ext uri="{FF2B5EF4-FFF2-40B4-BE49-F238E27FC236}">
                <a16:creationId xmlns:a16="http://schemas.microsoft.com/office/drawing/2014/main" id="{EA889616-CD5E-B7BE-C406-60F1D3C84D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C121618F-BCE1-2299-0E0C-1F54C5E3E36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8" name="TextBox 47">
            <a:hlinkClick r:id="rId12"/>
            <a:extLst>
              <a:ext uri="{FF2B5EF4-FFF2-40B4-BE49-F238E27FC236}">
                <a16:creationId xmlns:a16="http://schemas.microsoft.com/office/drawing/2014/main" id="{3D96DB78-11E9-2F0B-322D-8561AFAC3287}"/>
              </a:ext>
            </a:extLst>
          </p:cNvPr>
          <p:cNvSpPr txBox="1">
            <a:spLocks/>
          </p:cNvSpPr>
          <p:nvPr/>
        </p:nvSpPr>
        <p:spPr>
          <a:xfrm>
            <a:off x="-3" y="583811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Reir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Llorar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Compartir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1200" b="1" i="1" err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Comprar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1064674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2024-07-15T20:04:31Z</dcterms:created>
  <dcterms:modified xsi:type="dcterms:W3CDTF">2024-07-15T20:05:16Z</dcterms:modified>
</cp:coreProperties>
</file>