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63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16735-D42F-432C-8564-D6B83EDFC21E}" v="1" dt="2024-07-15T20:05:52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4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2C616735-D42F-432C-8564-D6B83EDFC21E}"/>
    <pc:docChg chg="addSld modSld">
      <pc:chgData name="Dylan Breger" userId="9b3da09f-10fe-42ec-9aa5-9fa2a3e9cc20" providerId="ADAL" clId="{2C616735-D42F-432C-8564-D6B83EDFC21E}" dt="2024-07-15T20:05:52.604" v="0"/>
      <pc:docMkLst>
        <pc:docMk/>
      </pc:docMkLst>
      <pc:sldChg chg="add">
        <pc:chgData name="Dylan Breger" userId="9b3da09f-10fe-42ec-9aa5-9fa2a3e9cc20" providerId="ADAL" clId="{2C616735-D42F-432C-8564-D6B83EDFC21E}" dt="2024-07-15T20:05:52.604" v="0"/>
        <pc:sldMkLst>
          <pc:docMk/>
          <pc:sldMk cId="3278666799" sldId="21473763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1137397634213E-2"/>
          <c:y val="0.16122102287904647"/>
          <c:w val="0.97497725204731578"/>
          <c:h val="0.679857570139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A18-24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3F5-4896-8FBE-8FBE8E668F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A25-34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3F5-4896-8FBE-8FBE8E668F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A35-49</c:v>
                </c:pt>
              </c:strCache>
            </c:strRef>
          </c:tx>
          <c:spPr>
            <a:solidFill>
              <a:srgbClr val="FFE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3F5-4896-8FBE-8FBE8E668F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A50+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3F5-4896-8FBE-8FBE8E66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229568"/>
        <c:axId val="298225728"/>
      </c:barChart>
      <c:catAx>
        <c:axId val="29822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58030564650755"/>
          <c:y val="3.3423119587658711E-3"/>
          <c:w val="0.42428970861126436"/>
          <c:h val="7.7613483991773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96E9-B4CE-814A-2649-45A4F4DB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5D707-AECD-C8DB-9006-358EB6F0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E2457-05D3-606F-0CE9-0AD0F4C7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94DC-189D-F91B-8935-697855AD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B3C8-658E-AF70-3DC2-4379A674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9CEF-6EF0-0172-67D5-46161DE9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C590B-59F2-35AC-D0CE-E4F6173A8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B56-CD73-12B5-E55C-0978CEB5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C2AB-7F42-0591-E426-136FD251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F7907-E8EE-2357-BC5E-F046565C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9767E-065D-8857-347C-317ED8512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DE41A-84A5-4A81-E746-02B86A416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E5C73-826A-06E5-DBA2-E880D4DC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A3ECE-F894-BAEC-882D-C21C789C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19E9-8B43-AD8B-331D-5D7C3CA8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D378-7130-C629-40E7-42387412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5971-BA2D-C542-D0C7-A1403673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B297-D3E9-EDB0-E0E1-687261DF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928E-FA8B-B6CD-1097-CD5FDE85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DED07-E157-3D6C-D58F-E2D62254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9C6D-0844-55E1-E37D-D30449F9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9C4F2-CD26-B728-1AD0-5A7AAC86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446E-BA9E-6452-F321-E1D0D24B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645F-51A4-2CE6-717E-A11B1A87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C317-52AE-550D-2FD1-72079A19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1EE4-2A56-8604-F17F-30E0585C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1342-45F8-A376-5A39-7A11D47AE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CCE80-59E6-6E3A-80A9-C55043E23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BF6E8-5699-6069-4997-8CA1AE6E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5BC1C-11F5-EA76-2432-015E82A0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876E1-39FD-9E7E-FFD3-152BBF8B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6C77-BCC7-2B61-2E9B-D79F3D07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CFB-73C1-8A05-BA5E-057C71D0A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249DB-DF4A-9442-28C5-716E33CA3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E4781-CFF3-0ABE-1F5E-869A9CBB5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56147-2CB4-51B0-6B54-43DFFC25E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28677-9C5F-A72A-88CA-A4322C2A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63645-CB1E-500A-B299-5D15BB94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9E97E-7656-9CEB-284F-CA08E03E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F495-9E7A-A6AA-E9CB-B3B95336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C498E-2A87-DF36-3F78-EE703335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11A9B-2660-DE0E-4B62-14F696C0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29DD9-5C03-FEE7-457C-E1237A68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4C1A1-0FD8-6223-0CF4-92597445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3326D-F0DB-5E90-12AC-B5BAB8BE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2429A-34E6-2C21-455C-12FC16B0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044E-19BA-72E2-407B-C2FD818E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AFBB-DC2B-120F-E713-568E1513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EC1F8-B27D-7BCD-2A82-62AB8DCF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6AF24-8770-7E6C-0466-C311F3EF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6316C-20F0-A7C8-315B-E3416DB1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43963-DE0E-3347-D8F9-7727A599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BB3D-2117-A953-B633-2463039F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DDC36-47E7-5143-F12A-5D0A25BCF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417A-5BDA-A86D-9721-DCDC1E858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E2A0B-D4EA-FB50-2350-3F16C61E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0172F-E692-C08B-7340-EF24DD87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A6080-B553-E345-B6F4-BAFDCFD9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D7DB9-8C04-C0F6-842E-986DD8F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65349-DF70-9FAB-EB09-EB5DCA331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D6C3-F2A9-9B45-7948-22DF0322A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E0CB0-43B7-4C87-AF43-AF8B15D6A2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EE6-6BC8-F1EA-A6A4-657CAD009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40738-822E-E717-650F-9946E4778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44084-3A8A-4A03-8D30-54E864DB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thevab.com/signin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women smiling and holding drinks&#10;&#10;Description automatically generated">
            <a:extLst>
              <a:ext uri="{FF2B5EF4-FFF2-40B4-BE49-F238E27FC236}">
                <a16:creationId xmlns:a16="http://schemas.microsoft.com/office/drawing/2014/main" id="{788B0F10-0C1C-ED24-45A4-C7A0A5D5E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 r="2051" b="28412"/>
          <a:stretch/>
        </p:blipFill>
        <p:spPr>
          <a:xfrm>
            <a:off x="0" y="1685013"/>
            <a:ext cx="12192000" cy="41569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3BA036-8B2B-1EA5-41BF-47AB6B20E7E3}"/>
              </a:ext>
            </a:extLst>
          </p:cNvPr>
          <p:cNvSpPr/>
          <p:nvPr/>
        </p:nvSpPr>
        <p:spPr>
          <a:xfrm>
            <a:off x="0" y="1685013"/>
            <a:ext cx="12192000" cy="4156987"/>
          </a:xfrm>
          <a:prstGeom prst="rect">
            <a:avLst/>
          </a:prstGeom>
          <a:solidFill>
            <a:srgbClr val="1B146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477929-100E-E703-B8A2-5600D5E77FCC}"/>
              </a:ext>
            </a:extLst>
          </p:cNvPr>
          <p:cNvSpPr/>
          <p:nvPr/>
        </p:nvSpPr>
        <p:spPr>
          <a:xfrm>
            <a:off x="6230582" y="3281680"/>
            <a:ext cx="5583135" cy="203734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78E64-F54A-7F7E-7170-20EC9F7117C2}"/>
              </a:ext>
            </a:extLst>
          </p:cNvPr>
          <p:cNvSpPr txBox="1"/>
          <p:nvPr/>
        </p:nvSpPr>
        <p:spPr>
          <a:xfrm>
            <a:off x="6230581" y="3605729"/>
            <a:ext cx="5570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would like to see 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representation </a:t>
            </a:r>
          </a:p>
          <a:p>
            <a:pPr algn="ctr"/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older people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advertising’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860F5-AB35-21E3-9DF4-BCD02B9F981B}"/>
              </a:ext>
            </a:extLst>
          </p:cNvPr>
          <p:cNvSpPr txBox="1"/>
          <p:nvPr/>
        </p:nvSpPr>
        <p:spPr>
          <a:xfrm>
            <a:off x="6414924" y="4499550"/>
            <a:ext cx="5217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1B1464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58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59%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66%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72%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343FF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208758-0505-1A0F-A1EB-84124398DE79}"/>
              </a:ext>
            </a:extLst>
          </p:cNvPr>
          <p:cNvSpPr/>
          <p:nvPr/>
        </p:nvSpPr>
        <p:spPr>
          <a:xfrm>
            <a:off x="391085" y="3281680"/>
            <a:ext cx="5583135" cy="2037340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A5FF4-D19C-40D2-CB3E-AB84684D9A10}"/>
              </a:ext>
            </a:extLst>
          </p:cNvPr>
          <p:cNvSpPr txBox="1"/>
          <p:nvPr/>
        </p:nvSpPr>
        <p:spPr>
          <a:xfrm>
            <a:off x="391084" y="3599156"/>
            <a:ext cx="5583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‘I would like to see 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representation </a:t>
            </a:r>
          </a:p>
          <a:p>
            <a:pPr algn="ctr"/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older people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advertising’</a:t>
            </a:r>
            <a:endParaRPr lang="en-US" sz="2000" b="1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7A108-368C-DF88-ED25-0F47E793CD46}"/>
              </a:ext>
            </a:extLst>
          </p:cNvPr>
          <p:cNvSpPr txBox="1"/>
          <p:nvPr/>
        </p:nvSpPr>
        <p:spPr>
          <a:xfrm>
            <a:off x="576614" y="4492977"/>
            <a:ext cx="52120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1B1464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59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58%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71% </a:t>
            </a:r>
            <a:r>
              <a:rPr kumimoji="0" lang="en-US" sz="3600" b="1" i="0" u="none" strike="noStrike" kern="1200" cap="none" spc="0" normalizeH="0" baseline="0" noProof="0">
                <a:ln w="13462">
                  <a:noFill/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r>
              <a:rPr lang="en-US" sz="3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A343FF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75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343FF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CE1E9-B8B8-221A-59A1-73247A6BBD5B}"/>
              </a:ext>
            </a:extLst>
          </p:cNvPr>
          <p:cNvSpPr txBox="1"/>
          <p:nvPr/>
        </p:nvSpPr>
        <p:spPr>
          <a:xfrm>
            <a:off x="-5297" y="2016400"/>
            <a:ext cx="12197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who agree with the following statements</a:t>
            </a:r>
            <a:endParaRPr kumimoji="0" lang="en-US" sz="16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400">
                <a:solidFill>
                  <a:schemeClr val="bg1"/>
                </a:solidFill>
                <a:latin typeface="Helvetica" panose="020B0403020202020204" pitchFamily="34" charset="0"/>
              </a:rPr>
              <a:t>by age</a:t>
            </a:r>
            <a:endParaRPr lang="en-US" sz="1600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B2D2EB69-D7E9-7BB2-53B1-E7E497BABF18}"/>
              </a:ext>
            </a:extLst>
          </p:cNvPr>
          <p:cNvSpPr txBox="1">
            <a:spLocks/>
          </p:cNvSpPr>
          <p:nvPr/>
        </p:nvSpPr>
        <p:spPr>
          <a:xfrm>
            <a:off x="429939" y="6303171"/>
            <a:ext cx="11607193" cy="2194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Q2 2024 Trending Topics Study, A18+. Reflects respondents who answered ‘somewhat agree’ or ‘strongly agree’.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EFB37F9-D0DD-48E3-9A08-E7D7BB9453BC}"/>
              </a:ext>
            </a:extLst>
          </p:cNvPr>
          <p:cNvGraphicFramePr/>
          <p:nvPr/>
        </p:nvGraphicFramePr>
        <p:xfrm>
          <a:off x="579120" y="2570399"/>
          <a:ext cx="11165840" cy="25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1CA7491-69FF-4DF8-EE6F-9EE89862F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2688F-69F6-142B-53A2-2778877FC813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86AF38-5055-D749-B82C-795717D61C70}"/>
              </a:ext>
            </a:extLst>
          </p:cNvPr>
          <p:cNvSpPr/>
          <p:nvPr/>
        </p:nvSpPr>
        <p:spPr>
          <a:xfrm>
            <a:off x="183330" y="468166"/>
            <a:ext cx="10084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 significant majority across all age groups would like to see greater representation of older people in advertising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71921E-33F6-B882-E58B-DEB713C9CEBE}"/>
              </a:ext>
            </a:extLst>
          </p:cNvPr>
          <p:cNvSpPr/>
          <p:nvPr/>
        </p:nvSpPr>
        <p:spPr>
          <a:xfrm>
            <a:off x="0" y="-1"/>
            <a:ext cx="3607904" cy="282231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Representation in Advertising: Older Consumers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A3EE34-F5A4-F048-7EBD-927291886109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life stage insights</a:t>
            </a:r>
          </a:p>
        </p:txBody>
      </p:sp>
      <p:pic>
        <p:nvPicPr>
          <p:cNvPr id="23" name="Picture 2">
            <a:hlinkClick r:id="rId5"/>
            <a:extLst>
              <a:ext uri="{FF2B5EF4-FFF2-40B4-BE49-F238E27FC236}">
                <a16:creationId xmlns:a16="http://schemas.microsoft.com/office/drawing/2014/main" id="{E0A5FBB4-DA07-1EBB-702C-823994EA2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66AFB00-A971-4B1C-995C-CFD88208FDD5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66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Helvetica Light</vt:lpstr>
      <vt:lpstr>Helvetica-Light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2024-07-15T20:05:51Z</dcterms:created>
  <dcterms:modified xsi:type="dcterms:W3CDTF">2024-07-15T20:06:02Z</dcterms:modified>
</cp:coreProperties>
</file>