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D9328F-DAA7-4D60-B138-A3B16E18AD61}" v="1" dt="2024-10-09T20:32:27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8D9328F-DAA7-4D60-B138-A3B16E18AD61}"/>
    <pc:docChg chg="addSld modSld">
      <pc:chgData name="Dylan Breger" userId="9b3da09f-10fe-42ec-9aa5-9fa2a3e9cc20" providerId="ADAL" clId="{A8D9328F-DAA7-4D60-B138-A3B16E18AD61}" dt="2024-10-09T20:32:27.918" v="0"/>
      <pc:docMkLst>
        <pc:docMk/>
      </pc:docMkLst>
      <pc:sldChg chg="add">
        <pc:chgData name="Dylan Breger" userId="9b3da09f-10fe-42ec-9aa5-9fa2a3e9cc20" providerId="ADAL" clId="{A8D9328F-DAA7-4D60-B138-A3B16E18AD61}" dt="2024-10-09T20:32:27.918" v="0"/>
        <pc:sldMkLst>
          <pc:docMk/>
          <pc:sldMk cId="3322726719" sldId="214737648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rgbClr val="00BFF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B56-4F17-80BC-71D2B35D880F}"/>
              </c:ext>
            </c:extLst>
          </c:dPt>
          <c:dPt>
            <c:idx val="1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56-4F17-80BC-71D2B35D880F}"/>
              </c:ext>
            </c:extLst>
          </c:dPt>
          <c:dPt>
            <c:idx val="2"/>
            <c:bubble3D val="0"/>
            <c:spPr>
              <a:solidFill>
                <a:srgbClr val="4EBEA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56-4F17-80BC-71D2B35D880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97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56-4F17-80BC-71D2B35D880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1197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56-4F17-80BC-71D2B35D880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Helvetica" panose="020B0403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56-4F17-80BC-71D2B35D88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Positively</c:v>
                </c:pt>
                <c:pt idx="1">
                  <c:v>Neutral</c:v>
                </c:pt>
                <c:pt idx="2">
                  <c:v>Negatively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0.49</c:v>
                </c:pt>
                <c:pt idx="1">
                  <c:v>0.36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56-4F17-80BC-71D2B35D8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D7F23-AB3D-DD25-D942-6388A0D75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D53F5B-AAA8-4BAC-B9A6-EFE50C22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D291A-BBB5-27DB-DC97-77F5B324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C7B4A-4BB1-CDE6-99EE-6EAB8BF6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09FE4-0DA5-1E6B-4109-F35A7B16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4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D3D9-DAFB-BBE8-A765-528FCA6F6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10AE0-7954-D8C2-54B8-B94654E3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F2353-0A8F-D910-8970-4580BB3E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4394F-39F9-6513-6F81-9785B5A12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9E17-CACD-8684-2F40-0EA2D8BF0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6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EFB77-AAEF-89AE-A164-3FCCD6A39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D69C93-4A08-3D6B-897E-E7F390D16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93F14-CBF2-35C6-8564-EB3AC4C6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57B05-A341-4C2C-18CE-4310EEA7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56366-6BD1-EB26-F591-5767F7C4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2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92C4E-528F-C0FA-0415-CF51D823F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CDB19-01B9-E977-6BDB-032B41BA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1C004-433E-C64E-9A65-6B4EAB80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49C64-2062-8084-1B62-E3364D82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DF09C-A091-5AB2-2CF3-069C765BB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5BA35-1B5E-94A8-228A-0ADC90096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9549C-7DFE-F1DB-AE96-786736FF2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5F4BA-2AAC-0A7A-3A19-964D5766B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0FAA-1BE9-1507-D7D3-65461CE8A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9D747-B6A5-F708-3E1E-06F63BF3F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3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1A43-BAB1-1E34-337A-273ED098C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7FC5F-CB62-70AD-3F60-5A70DF343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5F875-F524-6E35-0230-321AAA0E1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E1CDB-B93D-1FCC-9049-358FB12C5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0E16A-1870-1D66-8EC2-B4C2C1F74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B64DB-D37B-F524-E969-BF176380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309EA-E469-D28E-BE9B-C3615B69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24BA2-353C-8940-272B-19E647BE3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B1FA5-D783-810E-14CB-61F8FA778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AF7C10-631F-1EFA-13BD-AFCC90E605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A66D5-0A92-B779-2164-FA8FF9DDC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886F24-693C-8582-C132-AD38A44D0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64868C-5739-4FF3-6DF8-76594042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5D5671-FDD5-0DBE-587B-C875423A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7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8E25-2F61-2352-8CD1-6E1185A0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960C37-C4BB-7E19-C632-2CBBE7E6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AE2DE8-6221-A97D-7643-5EC73603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EFFFC-883A-6CC4-EB6C-1FE4BBC5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752C7-1CEF-9D37-0EB5-941C1ED2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0A81A-AF07-3004-4AE9-FE9A35C0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F097B-AC82-F7C1-CB35-635AC1C6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9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E3D8-D9F4-4BCD-7C0A-121E4A4DE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31566-DD49-97B8-97E9-2C5957B4C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E14F8-5870-B38D-5D70-A69836A35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C55F4-C2ED-FE30-326D-FC8CDB4E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37D4E-3C66-F973-E923-68809C63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0DC7D-3A74-8345-07AC-7029285A9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54391-A69A-D0EF-B259-94F5D396D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2AE467-9B5A-EB8D-D790-018F3C8AF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16771-05EF-D646-837E-E4AFB1AB0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4CF31-F3BB-2A60-C5AD-D178DA10F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8BFC2-CCC9-E716-548E-62CF140E8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FCB26-BC74-5810-3CD1-D624FABB6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8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1B202D-377E-071B-DC9F-DBF7A308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7311F-1A75-E93C-EE81-821964EA6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F775-322E-4C99-1157-4443FF70D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6B1C92-CB71-4721-A003-980B8AA6D9E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38E2B-646B-A295-AD8B-E4CD7F95E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51BC6-94C5-4A6C-4734-D40707183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A7841D-04C3-4EB2-B60C-515C51625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0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www.deepintent.com/silver-streamers-a-golden-opportunity-for-pharma-advertisers-on-ctv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B9B4F88-927D-FB67-1359-9EA6798CA92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12B638-FD02-9CB4-4F5C-FBBFE4ACDBA8}"/>
              </a:ext>
            </a:extLst>
          </p:cNvPr>
          <p:cNvSpPr txBox="1"/>
          <p:nvPr/>
        </p:nvSpPr>
        <p:spPr>
          <a:xfrm>
            <a:off x="10759" y="1925427"/>
            <a:ext cx="121704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u="sng" baseline="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do adults 50+ feel about relevant advertising?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1F9F3A-0A9A-36D7-74E3-0C3970FD0957}"/>
              </a:ext>
            </a:extLst>
          </p:cNvPr>
          <p:cNvSpPr txBox="1">
            <a:spLocks/>
          </p:cNvSpPr>
          <p:nvPr/>
        </p:nvSpPr>
        <p:spPr>
          <a:xfrm>
            <a:off x="-10272" y="620573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DeepIntent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F9C480-F8E9-017C-AE44-7F214BA07D90}"/>
              </a:ext>
            </a:extLst>
          </p:cNvPr>
          <p:cNvSpPr txBox="1"/>
          <p:nvPr/>
        </p:nvSpPr>
        <p:spPr>
          <a:xfrm>
            <a:off x="436866" y="5974904"/>
            <a:ext cx="117799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DeepIntent,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Silver Streamers: A Golden Opportunity for Pharma Advertisers on CTV</a:t>
            </a:r>
            <a:r>
              <a:rPr kumimoji="0" lang="en-US" sz="8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2023.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A1C42F-A445-B2AB-6292-B9B31D336339}"/>
              </a:ext>
            </a:extLst>
          </p:cNvPr>
          <p:cNvSpPr/>
          <p:nvPr/>
        </p:nvSpPr>
        <p:spPr>
          <a:xfrm>
            <a:off x="-3" y="0"/>
            <a:ext cx="2948943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A50+</a:t>
            </a: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Sentiment: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Relevant Advertising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22403D-AE41-FABE-784F-04C5F0B1C9D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life stages insights</a:t>
            </a:r>
          </a:p>
        </p:txBody>
      </p:sp>
      <p:pic>
        <p:nvPicPr>
          <p:cNvPr id="26" name="Picture 2">
            <a:hlinkClick r:id="rId3"/>
            <a:extLst>
              <a:ext uri="{FF2B5EF4-FFF2-40B4-BE49-F238E27FC236}">
                <a16:creationId xmlns:a16="http://schemas.microsoft.com/office/drawing/2014/main" id="{EFE7AF66-5C43-0AB8-271A-B418D390BD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20D2A40C-E5F8-AD51-DBD0-F8DCE86E6CB7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EC1E1E2-DF7C-E2FE-B3DD-5485C5FDCF54}"/>
              </a:ext>
            </a:extLst>
          </p:cNvPr>
          <p:cNvSpPr/>
          <p:nvPr/>
        </p:nvSpPr>
        <p:spPr>
          <a:xfrm>
            <a:off x="179108" y="376757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Very few adults 50+ have a negative sentiment towards advertising as long as it is relevant to them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94EA809A-936D-22B3-E910-524D35D700B7}"/>
              </a:ext>
            </a:extLst>
          </p:cNvPr>
          <p:cNvGraphicFramePr/>
          <p:nvPr/>
        </p:nvGraphicFramePr>
        <p:xfrm>
          <a:off x="2466043" y="2229936"/>
          <a:ext cx="7721600" cy="3799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77EBF15A-21E9-C7AE-10A5-873D51D7BBB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CD28784-F843-BE4B-2D46-27D50641008F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2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A153DD-13D4-42FD-B11A-A0133C95B5E9}"/>
</file>

<file path=customXml/itemProps2.xml><?xml version="1.0" encoding="utf-8"?>
<ds:datastoreItem xmlns:ds="http://schemas.openxmlformats.org/officeDocument/2006/customXml" ds:itemID="{D955AD71-183F-4DBE-B1FD-D14CAAA9CB1D}"/>
</file>

<file path=customXml/itemProps3.xml><?xml version="1.0" encoding="utf-8"?>
<ds:datastoreItem xmlns:ds="http://schemas.openxmlformats.org/officeDocument/2006/customXml" ds:itemID="{81638B73-371D-46EF-920F-1CD71374D5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2024-10-09T20:32:24Z</dcterms:created>
  <dcterms:modified xsi:type="dcterms:W3CDTF">2024-10-09T20:32:35Z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