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37650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BB8F81-4A09-43CA-B0B6-4AC8B7B24B3F}" v="1" dt="2024-10-09T20:33:29.4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5" d="100"/>
          <a:sy n="15" d="100"/>
        </p:scale>
        <p:origin x="336" y="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D1BB8F81-4A09-43CA-B0B6-4AC8B7B24B3F}"/>
    <pc:docChg chg="addSld modSld">
      <pc:chgData name="Dylan Breger" userId="9b3da09f-10fe-42ec-9aa5-9fa2a3e9cc20" providerId="ADAL" clId="{D1BB8F81-4A09-43CA-B0B6-4AC8B7B24B3F}" dt="2024-10-09T20:33:29.475" v="0"/>
      <pc:docMkLst>
        <pc:docMk/>
      </pc:docMkLst>
      <pc:sldChg chg="add">
        <pc:chgData name="Dylan Breger" userId="9b3da09f-10fe-42ec-9aa5-9fa2a3e9cc20" providerId="ADAL" clId="{D1BB8F81-4A09-43CA-B0B6-4AC8B7B24B3F}" dt="2024-10-09T20:33:29.475" v="0"/>
        <pc:sldMkLst>
          <pc:docMk/>
          <pc:sldMk cId="1232137874" sldId="2147376500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312168757819361"/>
          <c:y val="8.2922755138144413E-2"/>
          <c:w val="0.84581110043561047"/>
          <c:h val="0.8816933071140947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Boomers</c:v>
                </c:pt>
              </c:strCache>
            </c:strRef>
          </c:tx>
          <c:spPr>
            <a:solidFill>
              <a:srgbClr val="FFE6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200" b="1" i="0" u="none" strike="noStrike" kern="1200" baseline="0">
                    <a:solidFill>
                      <a:srgbClr val="1B1464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I do not plan to buy gifts</c:v>
                </c:pt>
                <c:pt idx="1">
                  <c:v>Myself</c:v>
                </c:pt>
                <c:pt idx="2">
                  <c:v>Pets</c:v>
                </c:pt>
                <c:pt idx="3">
                  <c:v>Friends</c:v>
                </c:pt>
                <c:pt idx="4">
                  <c:v>Family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0.09</c:v>
                </c:pt>
                <c:pt idx="1">
                  <c:v>0.17</c:v>
                </c:pt>
                <c:pt idx="2">
                  <c:v>0.28999999999999998</c:v>
                </c:pt>
                <c:pt idx="3">
                  <c:v>0.34</c:v>
                </c:pt>
                <c:pt idx="4">
                  <c:v>0.86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86-4E4E-9BCF-A1300B54059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Gen X</c:v>
                </c:pt>
              </c:strCache>
            </c:strRef>
          </c:tx>
          <c:spPr>
            <a:solidFill>
              <a:srgbClr val="A343F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200" b="1" i="0" u="none" strike="noStrike" kern="1200" baseline="0">
                    <a:solidFill>
                      <a:srgbClr val="1B1464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I do not plan to buy gifts</c:v>
                </c:pt>
                <c:pt idx="1">
                  <c:v>Myself</c:v>
                </c:pt>
                <c:pt idx="2">
                  <c:v>Pets</c:v>
                </c:pt>
                <c:pt idx="3">
                  <c:v>Friends</c:v>
                </c:pt>
                <c:pt idx="4">
                  <c:v>Family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0.06</c:v>
                </c:pt>
                <c:pt idx="1">
                  <c:v>0.36</c:v>
                </c:pt>
                <c:pt idx="2">
                  <c:v>0.4</c:v>
                </c:pt>
                <c:pt idx="3">
                  <c:v>0.52</c:v>
                </c:pt>
                <c:pt idx="4">
                  <c:v>0.85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F86-4E4E-9BCF-A1300B54059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Millennials</c:v>
                </c:pt>
              </c:strCache>
            </c:strRef>
          </c:tx>
          <c:spPr>
            <a:solidFill>
              <a:srgbClr val="4EBEA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200" b="1" i="0" u="none" strike="noStrike" kern="1200" baseline="0">
                    <a:solidFill>
                      <a:srgbClr val="1B1464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I do not plan to buy gifts</c:v>
                </c:pt>
                <c:pt idx="1">
                  <c:v>Myself</c:v>
                </c:pt>
                <c:pt idx="2">
                  <c:v>Pets</c:v>
                </c:pt>
                <c:pt idx="3">
                  <c:v>Friends</c:v>
                </c:pt>
                <c:pt idx="4">
                  <c:v>Family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0.01</c:v>
                </c:pt>
                <c:pt idx="1">
                  <c:v>0.49</c:v>
                </c:pt>
                <c:pt idx="2">
                  <c:v>0.38</c:v>
                </c:pt>
                <c:pt idx="3">
                  <c:v>0.68</c:v>
                </c:pt>
                <c:pt idx="4">
                  <c:v>0.91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F86-4E4E-9BCF-A1300B54059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Gen Z</c:v>
                </c:pt>
              </c:strCache>
            </c:strRef>
          </c:tx>
          <c:spPr>
            <a:solidFill>
              <a:srgbClr val="ED3C8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200" b="1" i="0" u="none" strike="noStrike" kern="1200" baseline="0">
                    <a:solidFill>
                      <a:srgbClr val="1B1464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I do not plan to buy gifts</c:v>
                </c:pt>
                <c:pt idx="1">
                  <c:v>Myself</c:v>
                </c:pt>
                <c:pt idx="2">
                  <c:v>Pets</c:v>
                </c:pt>
                <c:pt idx="3">
                  <c:v>Friends</c:v>
                </c:pt>
                <c:pt idx="4">
                  <c:v>Family</c:v>
                </c:pt>
              </c:strCache>
            </c:strRef>
          </c:cat>
          <c:val>
            <c:numRef>
              <c:f>Sheet1!$E$2:$E$6</c:f>
              <c:numCache>
                <c:formatCode>0%</c:formatCode>
                <c:ptCount val="5"/>
                <c:pt idx="0">
                  <c:v>0.03</c:v>
                </c:pt>
                <c:pt idx="1">
                  <c:v>0.42</c:v>
                </c:pt>
                <c:pt idx="2">
                  <c:v>0.33</c:v>
                </c:pt>
                <c:pt idx="3">
                  <c:v>0.6</c:v>
                </c:pt>
                <c:pt idx="4">
                  <c:v>0.85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F86-4E4E-9BCF-A1300B54059D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Gen Pop</c:v>
                </c:pt>
              </c:strCache>
            </c:strRef>
          </c:tx>
          <c:spPr>
            <a:solidFill>
              <a:srgbClr val="00BFF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1B1464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I do not plan to buy gifts</c:v>
                </c:pt>
                <c:pt idx="1">
                  <c:v>Myself</c:v>
                </c:pt>
                <c:pt idx="2">
                  <c:v>Pets</c:v>
                </c:pt>
                <c:pt idx="3">
                  <c:v>Friends</c:v>
                </c:pt>
                <c:pt idx="4">
                  <c:v>Family</c:v>
                </c:pt>
              </c:strCache>
            </c:strRef>
          </c:cat>
          <c:val>
            <c:numRef>
              <c:f>Sheet1!$F$2:$F$6</c:f>
              <c:numCache>
                <c:formatCode>0%</c:formatCode>
                <c:ptCount val="5"/>
                <c:pt idx="0">
                  <c:v>0.05</c:v>
                </c:pt>
                <c:pt idx="1">
                  <c:v>0.35</c:v>
                </c:pt>
                <c:pt idx="2">
                  <c:v>0.35</c:v>
                </c:pt>
                <c:pt idx="3">
                  <c:v>0.52</c:v>
                </c:pt>
                <c:pt idx="4">
                  <c:v>0.87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F86-4E4E-9BCF-A1300B5405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0"/>
        <c:axId val="1928631151"/>
        <c:axId val="1928631631"/>
      </c:barChart>
      <c:catAx>
        <c:axId val="192863115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B1464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1B1464"/>
                </a:solidFill>
                <a:latin typeface="Helvetica" panose="020B0403020202020204" pitchFamily="34" charset="0"/>
                <a:ea typeface="+mn-ea"/>
                <a:cs typeface="+mn-cs"/>
              </a:defRPr>
            </a:pPr>
            <a:endParaRPr lang="en-US"/>
          </a:p>
        </c:txPr>
        <c:crossAx val="1928631631"/>
        <c:crosses val="autoZero"/>
        <c:auto val="1"/>
        <c:lblAlgn val="ctr"/>
        <c:lblOffset val="100"/>
        <c:noMultiLvlLbl val="0"/>
      </c:catAx>
      <c:valAx>
        <c:axId val="1928631631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19286311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rgbClr val="1B1464"/>
              </a:solidFill>
              <a:latin typeface="Helvetica" panose="020B0403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Helvetica" panose="020B0403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62C7F-7471-39A9-97AC-E731D5C602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C32B06-8F90-50E5-3EF9-2D8C15DCB1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B82EF6-FDBC-5E5E-5D1D-33589126B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EA0B8-7984-4643-9052-8F958ADC328F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2B24-F1BC-501F-1F4C-7B5E03616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3B0865-2FD4-74D5-416A-5900C4C80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247AF-E19A-473F-AB6A-782DD958C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706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565D8-E8B0-F411-FD91-8EFB906A9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72847E-4861-9F37-9C0B-69CDE26EDF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803460-060C-644A-4C6E-79E570DAF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EA0B8-7984-4643-9052-8F958ADC328F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46300A-C1C8-3934-B52E-78CCAE635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5EB180-3865-902F-C5C8-904E950CA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247AF-E19A-473F-AB6A-782DD958C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21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A3B565-ED90-86C1-8049-737B386C88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C9F38C-09D0-9CD8-395C-91D32E9A3A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C962CA-CA8D-016C-CFF0-8D0352257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EA0B8-7984-4643-9052-8F958ADC328F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D78907-DD63-4AEA-1CC4-2549EE87E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25FB41-AD6A-1B04-2FD0-30CD552AD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247AF-E19A-473F-AB6A-782DD958C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896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47328-E619-314E-B174-E978142B5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5CE77-9FF8-640C-FE57-42351BC9EA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0061F4-8DE7-88B1-5A04-B6155B7CF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EA0B8-7984-4643-9052-8F958ADC328F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00BB56-7318-94C9-1122-F35F42932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840ACE-2EDC-3504-577B-A0126E1AC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247AF-E19A-473F-AB6A-782DD958C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977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148AC-00CB-2F55-5411-333C8D2E4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81AD68-5B78-48C2-EA31-3ACB140FD4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2A4A6-5934-E5AA-34D5-E484EDCCC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EA0B8-7984-4643-9052-8F958ADC328F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97BCB1-8C06-27D3-1EE9-6E8FEA6EE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951FD3-8211-C676-6493-0CD5CE036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247AF-E19A-473F-AB6A-782DD958C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866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9E3A7-A9AC-D5A1-E89D-AEA3934B8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EFA320-AE5A-6EF9-D233-A8AD626A38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14FB0F-6DD3-4EAF-6ACE-7C667117D5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8D0695-3EF8-EAAC-D232-CC6C88021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EA0B8-7984-4643-9052-8F958ADC328F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AEF831-04DE-6A58-B58B-5B0B6ECF4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9D0DEB-CAC7-504E-4032-42579BB31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247AF-E19A-473F-AB6A-782DD958C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7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3ABE3-F61A-4CDE-8C24-0044BE4E7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8A046C-DA4C-12B0-5A79-E1BE44E9DD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D6E5F8-44F9-3896-241B-7FE1D0BFB9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B250F7-6805-8461-04BA-C89485B93A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C31BF3-37F6-F06D-FFE6-18B371B72C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043520-265C-09F2-9AA6-9DE9F70AB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EA0B8-7984-4643-9052-8F958ADC328F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C1C4E4-733A-2AE9-17F4-65C50D6A7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177588-F2BE-36B4-AE2C-B839244F2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247AF-E19A-473F-AB6A-782DD958C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554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B9BC4-5EF6-58C8-6691-179A54A9A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BEA3C8-9313-8EEE-D294-2EF7E5A77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EA0B8-7984-4643-9052-8F958ADC328F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6EE6E3-030C-DF80-2E73-94E6D327B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920A8B-4B3C-DE3E-4E17-F7853B371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247AF-E19A-473F-AB6A-782DD958C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710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F75252-2B73-E77A-880A-9B3AA58DB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EA0B8-7984-4643-9052-8F958ADC328F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1C68A2-FB02-5A09-F546-D30900086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234C12-7CA1-B2B3-78A7-8EB7FF2DA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247AF-E19A-473F-AB6A-782DD958C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532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7042C-E1F7-D2AB-973A-4091CA18C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76F59E-3DD4-0853-1B30-AC4906EEA4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69D6A7-0EF1-C130-2AD9-C98E2894FB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25F108-CE06-7FCE-E5D6-55DADE955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EA0B8-7984-4643-9052-8F958ADC328F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79C97E-6227-C5E4-48E2-911CB3031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22B19D-DC17-8FE8-AC63-F99D8F591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247AF-E19A-473F-AB6A-782DD958C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164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BA7C6-33C7-E25E-8BC1-7AC687D19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5491ED-6E7F-3CDC-D689-AE296807DC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7E93F8-0995-3F4F-67FC-B805483DFD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635FB9-5850-5504-68D3-BC5F3C948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EA0B8-7984-4643-9052-8F958ADC328F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DBC419-6E98-F004-774F-A5174469B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D9358A-C118-882D-47AF-26C587DE4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247AF-E19A-473F-AB6A-782DD958C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088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D0916C-9E8C-50C5-840E-660178FD3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083259-9872-CD69-9332-1C58EE09D6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FE2044-1D1C-5991-2F65-775204E27B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7CEA0B8-7984-4643-9052-8F958ADC328F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8C41A3-4DD7-7D68-6672-9932EC0BC5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E46651-B0E3-A029-4E4C-412D728E7F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4B247AF-E19A-473F-AB6A-782DD958C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139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https://thevab.com/insights" TargetMode="External"/><Relationship Id="rId2" Type="http://schemas.openxmlformats.org/officeDocument/2006/relationships/hyperlink" Target="https://thevab.com/signin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hyperlink" Target="https://www.dentsu.com/" TargetMode="Externa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DAEB9FB-752A-41BE-4B49-6CA4F6FC38CF}"/>
              </a:ext>
            </a:extLst>
          </p:cNvPr>
          <p:cNvSpPr/>
          <p:nvPr/>
        </p:nvSpPr>
        <p:spPr>
          <a:xfrm>
            <a:off x="-3884" y="1686476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D6BFB61-A7D0-FF6E-F0C5-AEBC3D740D58}"/>
              </a:ext>
            </a:extLst>
          </p:cNvPr>
          <p:cNvSpPr/>
          <p:nvPr/>
        </p:nvSpPr>
        <p:spPr>
          <a:xfrm>
            <a:off x="-2" y="-1"/>
            <a:ext cx="3597968" cy="274695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Holiday Shopping: Recipient Gifting by Life Stage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A6ACB5-967F-7101-5FBB-AA0B948345F0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life stages insights</a:t>
            </a:r>
          </a:p>
        </p:txBody>
      </p:sp>
      <p:pic>
        <p:nvPicPr>
          <p:cNvPr id="9" name="Picture 2">
            <a:hlinkClick r:id="rId2"/>
            <a:extLst>
              <a:ext uri="{FF2B5EF4-FFF2-40B4-BE49-F238E27FC236}">
                <a16:creationId xmlns:a16="http://schemas.microsoft.com/office/drawing/2014/main" id="{4F6860CC-DE08-5552-FA0B-10BB02BE5E7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18382F59-4B63-7AE6-7F27-D0F1A47E68EC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93B1C31-850D-CCF5-F3F2-EA1F94478989}"/>
              </a:ext>
            </a:extLst>
          </p:cNvPr>
          <p:cNvSpPr/>
          <p:nvPr/>
        </p:nvSpPr>
        <p:spPr>
          <a:xfrm>
            <a:off x="179108" y="376757"/>
            <a:ext cx="1008884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b="1">
                <a:solidFill>
                  <a:srgbClr val="1B1464"/>
                </a:solidFill>
                <a:latin typeface="Helvetica" pitchFamily="2" charset="0"/>
              </a:rPr>
              <a:t>Family is the top gift priority for many consumers, with Gen Z indulging more in gifts for themselves and their friends</a:t>
            </a:r>
            <a:endParaRPr kumimoji="0" lang="en-US" sz="2600" b="1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itchFamily="2" charset="0"/>
              <a:ea typeface="+mn-ea"/>
              <a:cs typeface="+mn-cs"/>
            </a:endParaRP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FB9D382B-B47C-9C3B-0566-04A6D9B31B76}"/>
              </a:ext>
            </a:extLst>
          </p:cNvPr>
          <p:cNvGraphicFramePr/>
          <p:nvPr/>
        </p:nvGraphicFramePr>
        <p:xfrm>
          <a:off x="10759" y="1933576"/>
          <a:ext cx="12159721" cy="4154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59E7C889-E9DA-CB00-AAF1-C53F837A03F3}"/>
              </a:ext>
            </a:extLst>
          </p:cNvPr>
          <p:cNvSpPr txBox="1"/>
          <p:nvPr/>
        </p:nvSpPr>
        <p:spPr>
          <a:xfrm>
            <a:off x="10759" y="1687302"/>
            <a:ext cx="1217048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u="sng" baseline="0">
                <a:solidFill>
                  <a:srgbClr val="1F1A6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Consumers plan to buy gifts for the following recipients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C4E6388-46F6-5D63-1C96-44721EF0BB89}"/>
              </a:ext>
            </a:extLst>
          </p:cNvPr>
          <p:cNvSpPr txBox="1">
            <a:spLocks/>
          </p:cNvSpPr>
          <p:nvPr/>
        </p:nvSpPr>
        <p:spPr>
          <a:xfrm>
            <a:off x="-10272" y="6205737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Click here to see more insights from </a:t>
            </a:r>
            <a:r>
              <a:rPr kumimoji="0" lang="en-US" sz="1200" b="1" i="1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Dentsu</a:t>
            </a:r>
            <a:endParaRPr kumimoji="0" lang="en-US" sz="1200" b="1" i="1" strike="noStrike" kern="1200" cap="none" spc="0" normalizeH="0" baseline="0" noProof="0">
              <a:ln>
                <a:noFill/>
              </a:ln>
              <a:solidFill>
                <a:srgbClr val="FFE600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F8F44FE-E250-2AFC-0007-C3015203CCA5}"/>
              </a:ext>
            </a:extLst>
          </p:cNvPr>
          <p:cNvSpPr txBox="1"/>
          <p:nvPr/>
        </p:nvSpPr>
        <p:spPr>
          <a:xfrm>
            <a:off x="436866" y="5974904"/>
            <a:ext cx="1177995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Source: Dentsu, </a:t>
            </a:r>
            <a:r>
              <a:rPr kumimoji="0" lang="en-US" sz="800" b="0" i="1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Consumer Navigator – Holiday Shopping 2024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.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1B8FF67-5AC8-61B2-8992-72E0604EE13E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3A97AF5F-D3C9-F1BA-F81C-836FEF102884}"/>
              </a:ext>
            </a:extLst>
          </p:cNvPr>
          <p:cNvSpPr/>
          <p:nvPr/>
        </p:nvSpPr>
        <p:spPr>
          <a:xfrm>
            <a:off x="483207" y="6533170"/>
            <a:ext cx="116872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1200" cap="none" spc="150" normalizeH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b="1" i="0" u="sng" strike="noStrike" kern="1200" cap="none" spc="150" normalizeH="0" noProof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1378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52BE917-E508-4708-B937-046049236EB8}"/>
</file>

<file path=customXml/itemProps2.xml><?xml version="1.0" encoding="utf-8"?>
<ds:datastoreItem xmlns:ds="http://schemas.openxmlformats.org/officeDocument/2006/customXml" ds:itemID="{37342D17-99DA-4810-8471-8CDBAF614CD5}"/>
</file>

<file path=customXml/itemProps3.xml><?xml version="1.0" encoding="utf-8"?>
<ds:datastoreItem xmlns:ds="http://schemas.openxmlformats.org/officeDocument/2006/customXml" ds:itemID="{C3BF84AF-C301-4BA2-BCDC-07A0FBB538ED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2024-10-09T20:33:22Z</dcterms:created>
  <dcterms:modified xsi:type="dcterms:W3CDTF">2024-10-09T20:33:31Z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