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603DCD-72A6-446E-A98F-465D78E04450}" v="1" dt="2024-11-08T18:18:53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1603DCD-72A6-446E-A98F-465D78E04450}"/>
    <pc:docChg chg="addSld modSld">
      <pc:chgData name="Dylan Breger" userId="9b3da09f-10fe-42ec-9aa5-9fa2a3e9cc20" providerId="ADAL" clId="{C1603DCD-72A6-446E-A98F-465D78E04450}" dt="2024-11-08T18:18:53.953" v="0"/>
      <pc:docMkLst>
        <pc:docMk/>
      </pc:docMkLst>
      <pc:sldChg chg="add">
        <pc:chgData name="Dylan Breger" userId="9b3da09f-10fe-42ec-9aa5-9fa2a3e9cc20" providerId="ADAL" clId="{C1603DCD-72A6-446E-A98F-465D78E04450}" dt="2024-11-08T18:18:53.953" v="0"/>
        <pc:sldMkLst>
          <pc:docMk/>
          <pc:sldMk cId="2981909080" sldId="214732705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r>
              <a:rPr lang="en-US" sz="1600" b="1" u="sng"/>
              <a:t>Share of Expenditures by Age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55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Food &amp; Drinks</c:v>
                </c:pt>
                <c:pt idx="1">
                  <c:v>Personal Care</c:v>
                </c:pt>
                <c:pt idx="2">
                  <c:v>Restaurants</c:v>
                </c:pt>
                <c:pt idx="3">
                  <c:v>Vehicles</c:v>
                </c:pt>
                <c:pt idx="4">
                  <c:v>Insurance</c:v>
                </c:pt>
                <c:pt idx="5">
                  <c:v>Telecom</c:v>
                </c:pt>
                <c:pt idx="6">
                  <c:v>Entertainment</c:v>
                </c:pt>
                <c:pt idx="7">
                  <c:v>Total Household Expenditures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0.61</c:v>
                </c:pt>
                <c:pt idx="1">
                  <c:v>0.6</c:v>
                </c:pt>
                <c:pt idx="2">
                  <c:v>0.64</c:v>
                </c:pt>
                <c:pt idx="3">
                  <c:v>0.62</c:v>
                </c:pt>
                <c:pt idx="4">
                  <c:v>0.59</c:v>
                </c:pt>
                <c:pt idx="5">
                  <c:v>0.56999999999999995</c:v>
                </c:pt>
                <c:pt idx="6">
                  <c:v>0.59</c:v>
                </c:pt>
                <c:pt idx="7">
                  <c:v>0.58899999999999997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58-4CFD-AA12-9EA3F803B1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Over 55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Food &amp; Drinks</c:v>
                </c:pt>
                <c:pt idx="1">
                  <c:v>Personal Care</c:v>
                </c:pt>
                <c:pt idx="2">
                  <c:v>Restaurants</c:v>
                </c:pt>
                <c:pt idx="3">
                  <c:v>Vehicles</c:v>
                </c:pt>
                <c:pt idx="4">
                  <c:v>Insurance</c:v>
                </c:pt>
                <c:pt idx="5">
                  <c:v>Telecom</c:v>
                </c:pt>
                <c:pt idx="6">
                  <c:v>Entertainment</c:v>
                </c:pt>
                <c:pt idx="7">
                  <c:v>Total Household Expenditures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0.39</c:v>
                </c:pt>
                <c:pt idx="1">
                  <c:v>0.4</c:v>
                </c:pt>
                <c:pt idx="2">
                  <c:v>0.36</c:v>
                </c:pt>
                <c:pt idx="3">
                  <c:v>0.38</c:v>
                </c:pt>
                <c:pt idx="4">
                  <c:v>0.41</c:v>
                </c:pt>
                <c:pt idx="5">
                  <c:v>0.43</c:v>
                </c:pt>
                <c:pt idx="6">
                  <c:v>0.41</c:v>
                </c:pt>
                <c:pt idx="7">
                  <c:v>0.41200000000000003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58-4CFD-AA12-9EA3F80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100"/>
        <c:axId val="1810462944"/>
        <c:axId val="1810475904"/>
      </c:barChart>
      <c:catAx>
        <c:axId val="181046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810475904"/>
        <c:crosses val="autoZero"/>
        <c:auto val="1"/>
        <c:lblAlgn val="ctr"/>
        <c:lblOffset val="100"/>
        <c:noMultiLvlLbl val="0"/>
      </c:catAx>
      <c:valAx>
        <c:axId val="18104759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046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E432B-D733-33CB-2579-03C314516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F64E9-9BAB-9D51-F504-A2220CAA1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69062-6095-3CA7-F1E7-BAA3AF02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FD2F2-B3F9-480A-58C7-23F90A07C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7E102-0B07-A52D-691E-E293F4A6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6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88DDB-E685-FFE4-0BEA-0DDE5A256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88D2D4-F9DD-F4B4-9D2A-B8333F09B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252B-1671-0904-BA3B-19BBEAD5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3E87-1941-5ED2-8F5B-B2BF759A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4F62-B579-70CC-AFF2-0B7665C0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9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F9BC20-7444-EA44-AB3D-D6F19634F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A99A9-F48A-2D46-2712-A72CA04DB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54294-C211-EB29-C0BF-F5DA2583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28545-2495-172A-7F76-CF98068C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88CCC-D716-E210-57AC-659C3675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4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73E5-354B-8205-3A9F-861C4AD6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AFA46-477B-E108-AD1C-F97F052D9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C70BD-33A3-BA9A-1142-2B206BEF9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E8B1-B9C9-DCEF-1234-6FAB246B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84511-1213-19DF-941C-408CD9B5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4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A646-D961-FE34-22BF-C3FB23D5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F7BB5-E25B-04C2-6121-39BA920E0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A169B-899A-568B-802D-DB339264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8BE61-0F12-BDA3-7A1F-F6EBAC09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75F35-BC8E-A04F-94FF-A37D2CD6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4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29680-E4B0-526A-E254-0A8B56EF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E9093-452D-D7EF-7211-D31F34C42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1D458-3542-B1BD-7F4E-E64CB8BA1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B88B6-7FB0-32BF-586D-8797E96A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40D4F-EAD6-D20C-CBF8-74E23B11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08891-831A-1D9B-B598-500E6979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4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1128E-25D3-7B1E-F9EA-5F5180F13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D9C68-49DA-EC21-32DA-F39208A6D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F4B34-56B9-7DE8-BC22-F446D9AC3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F5B823-D369-FA44-F166-24B254394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8BDD9-705E-82C7-6FE8-53D8D24D9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8837A-F620-9234-5DC9-572A6736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3E30D1-74EF-2636-0CA0-98E51AFA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1B3DE4-105A-2E69-7630-9B12942E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7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C98A6-7A32-A321-16AC-6D0BE8D2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584B4-811F-3341-0CD8-DBE2A8026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6122C-2423-2F1E-E1DC-1785E533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C6BBD-DA27-27E6-A7E2-9D07304C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2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38FB2F-ECCB-7031-C660-05806D41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6594C3-C157-F037-0DE5-49490AC4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8F266-D541-8322-D3C6-2B8D1476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3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77A4-5667-7A6D-264F-132C43A4A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2342D-B6BC-DB29-E217-1A5A991F6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D8F81-B2BB-700A-D62D-86BE8CD13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D0BD8-A042-37BB-84EF-49EBDAE26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2B06D-5C43-1A73-8DCA-3323C694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BC9BE-55D5-E5B4-1841-29A9817F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9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942A-512E-164D-C2F7-6AD83759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C3EF35-CC44-7F27-F356-FEF1CC338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F8911-8D37-EAC0-49D7-351DD632E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05993-84E6-A5D8-540F-08308A96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C08E7-9E77-9549-3937-52D90E60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C0508-7B2B-3651-582B-731B096D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1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0BA40-74A9-162A-9E22-3DE69EBC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BB14E-BEE9-AAD7-6C28-3E4CC1D32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FE22E-85B5-A266-4D08-B36923DEF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39E420-0A9F-4191-A0B5-A8B58A59FD9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D1458-3DAA-6F07-6A06-ACE79F21C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4C881-B6B2-4537-62E6-C5E087A23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382C50-C451-487D-9F11-B8171E6EE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/silver-lining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2411AB-CF02-1BB4-E4D9-0AFB3F1E41BA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16789F-88BE-A223-91BE-022EA2D147B8}"/>
              </a:ext>
            </a:extLst>
          </p:cNvPr>
          <p:cNvSpPr/>
          <p:nvPr/>
        </p:nvSpPr>
        <p:spPr>
          <a:xfrm>
            <a:off x="264696" y="481738"/>
            <a:ext cx="101707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583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anose="020B0604020202020204" pitchFamily="34" charset="0"/>
                <a:ea typeface="+mj-ea"/>
                <a:cs typeface="+mj-cs"/>
              </a:rPr>
              <a:t>Adults over 55 account for a significant share of annual U.S. expenditures across major categories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8DE905-6B6E-D500-8D6A-B151705C649F}"/>
              </a:ext>
            </a:extLst>
          </p:cNvPr>
          <p:cNvSpPr/>
          <p:nvPr/>
        </p:nvSpPr>
        <p:spPr>
          <a:xfrm>
            <a:off x="-3" y="0"/>
            <a:ext cx="3287952" cy="27699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Category Expenditures: Share by Age Group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296EC7D1-A684-2E7C-9982-EFBBD78E8323}"/>
              </a:ext>
            </a:extLst>
          </p:cNvPr>
          <p:cNvGraphicFramePr/>
          <p:nvPr/>
        </p:nvGraphicFramePr>
        <p:xfrm>
          <a:off x="145898" y="1742491"/>
          <a:ext cx="11900205" cy="4233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AAEB9EB-02C5-5D27-6907-A51B2EB94DF1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life stage insights</a:t>
            </a:r>
          </a:p>
        </p:txBody>
      </p:sp>
      <p:pic>
        <p:nvPicPr>
          <p:cNvPr id="38" name="Picture 2">
            <a:hlinkClick r:id="rId3"/>
            <a:extLst>
              <a:ext uri="{FF2B5EF4-FFF2-40B4-BE49-F238E27FC236}">
                <a16:creationId xmlns:a16="http://schemas.microsoft.com/office/drawing/2014/main" id="{BE30F63E-8132-C86A-4359-6557711AF5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1DC46C06-FC3D-125E-0139-1F3EF39695F8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8B4D57-3FE4-A404-A595-21AE031DED52}"/>
              </a:ext>
            </a:extLst>
          </p:cNvPr>
          <p:cNvSpPr txBox="1"/>
          <p:nvPr/>
        </p:nvSpPr>
        <p:spPr>
          <a:xfrm>
            <a:off x="450949" y="5994469"/>
            <a:ext cx="108495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VAB analysis of U.S. Bureau of Labor Statistics’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Expenditure Survey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reported as of September 2024.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8BCA81-81B7-6991-E0F3-B953611C6FB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707EC2-81BC-995D-36E3-93D178D84C1E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715213-8127-C2B5-03D0-884063DA6C97}"/>
              </a:ext>
            </a:extLst>
          </p:cNvPr>
          <p:cNvSpPr txBox="1">
            <a:spLocks/>
          </p:cNvSpPr>
          <p:nvPr/>
        </p:nvSpPr>
        <p:spPr>
          <a:xfrm>
            <a:off x="0" y="6197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2-part series on  A65+,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Silver Lining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0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14A9BD-9707-4432-98F7-E1744D8254F5}"/>
</file>

<file path=customXml/itemProps2.xml><?xml version="1.0" encoding="utf-8"?>
<ds:datastoreItem xmlns:ds="http://schemas.openxmlformats.org/officeDocument/2006/customXml" ds:itemID="{55C3FA18-D02D-4D2A-8178-CA8B2D28BD68}"/>
</file>

<file path=customXml/itemProps3.xml><?xml version="1.0" encoding="utf-8"?>
<ds:datastoreItem xmlns:ds="http://schemas.openxmlformats.org/officeDocument/2006/customXml" ds:itemID="{7905B96B-BAE7-42A4-AD96-95FD0C8E970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2024-11-08T18:18:52Z</dcterms:created>
  <dcterms:modified xsi:type="dcterms:W3CDTF">2024-11-08T18:19:01Z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