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8C8_E8FDF207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24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7F9AEC-0634-4B65-8969-3EA83A01D02F}" v="1" dt="2024-11-08T18:18:08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E97F9AEC-0634-4B65-8969-3EA83A01D02F}"/>
    <pc:docChg chg="addSld modSld">
      <pc:chgData name="Dylan Breger" userId="9b3da09f-10fe-42ec-9aa5-9fa2a3e9cc20" providerId="ADAL" clId="{E97F9AEC-0634-4B65-8969-3EA83A01D02F}" dt="2024-11-08T18:18:08.813" v="0"/>
      <pc:docMkLst>
        <pc:docMk/>
      </pc:docMkLst>
      <pc:sldChg chg="add">
        <pc:chgData name="Dylan Breger" userId="9b3da09f-10fe-42ec-9aa5-9fa2a3e9cc20" providerId="ADAL" clId="{E97F9AEC-0634-4B65-8969-3EA83A01D02F}" dt="2024-11-08T18:18:08.813" v="0"/>
        <pc:sldMkLst>
          <pc:docMk/>
          <pc:sldMk cId="3908956679" sldId="224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610024766981555"/>
          <c:y val="0.17391093512124967"/>
          <c:w val="0.49296551245927239"/>
          <c:h val="0.6417062082329267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Share of Aggregate Annual Expenditures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1B146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38C-4C4C-A352-B282F141DF47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38C-4C4C-A352-B282F141DF47}"/>
              </c:ext>
            </c:extLst>
          </c:dPt>
          <c:dPt>
            <c:idx val="2"/>
            <c:bubble3D val="0"/>
            <c:spPr>
              <a:solidFill>
                <a:srgbClr val="66C5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38C-4C4C-A352-B282F141DF47}"/>
              </c:ext>
            </c:extLst>
          </c:dPt>
          <c:dPt>
            <c:idx val="3"/>
            <c:bubble3D val="0"/>
            <c:spPr>
              <a:solidFill>
                <a:srgbClr val="ED3C8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38C-4C4C-A352-B282F141DF47}"/>
              </c:ext>
            </c:extLst>
          </c:dPt>
          <c:dPt>
            <c:idx val="4"/>
            <c:bubble3D val="0"/>
            <c:spPr>
              <a:solidFill>
                <a:srgbClr val="FFE600"/>
              </a:solidFill>
              <a:ln w="285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38C-4C4C-A352-B282F141DF47}"/>
              </c:ext>
            </c:extLst>
          </c:dPt>
          <c:dPt>
            <c:idx val="5"/>
            <c:bubble3D val="0"/>
            <c:spPr>
              <a:solidFill>
                <a:srgbClr val="FF66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FF4-4095-B932-64B75953103C}"/>
              </c:ext>
            </c:extLst>
          </c:dPt>
          <c:dLbls>
            <c:dLbl>
              <c:idx val="0"/>
              <c:layout>
                <c:manualLayout>
                  <c:x val="6.9827763479381535E-2"/>
                  <c:y val="2.02378415351101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201A62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06665853452551E-2"/>
                      <c:h val="4.98004610618732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38C-4C4C-A352-B282F141DF4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38C-4C4C-A352-B282F141DF4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201A62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38C-4C4C-A352-B282F141DF4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38C-4C4C-A352-B282F141DF47}"/>
                </c:ext>
              </c:extLst>
            </c:dLbl>
            <c:dLbl>
              <c:idx val="4"/>
              <c:layout>
                <c:manualLayout>
                  <c:x val="8.016551728378267E-2"/>
                  <c:y val="-7.68050597219243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201A62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8C-4C4C-A352-B282F141DF4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FF4-4095-B932-64B7595310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Under 25 Years</c:v>
                </c:pt>
                <c:pt idx="1">
                  <c:v>25-34 Years</c:v>
                </c:pt>
                <c:pt idx="2">
                  <c:v>35-44 Years</c:v>
                </c:pt>
                <c:pt idx="3">
                  <c:v>45-54 Years</c:v>
                </c:pt>
                <c:pt idx="4">
                  <c:v>55-64 Years</c:v>
                </c:pt>
                <c:pt idx="5">
                  <c:v>65+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2.9000000000000001E-2</c:v>
                </c:pt>
                <c:pt idx="1">
                  <c:v>0.14499999999999999</c:v>
                </c:pt>
                <c:pt idx="2">
                  <c:v>0.20699999999999999</c:v>
                </c:pt>
                <c:pt idx="3">
                  <c:v>0.21199999999999999</c:v>
                </c:pt>
                <c:pt idx="4">
                  <c:v>0.192</c:v>
                </c:pt>
                <c:pt idx="5">
                  <c:v>0.214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8C-4C4C-A352-B282F141D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542331420145348"/>
          <c:w val="1"/>
          <c:h val="8.33734062281648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8C8_E8FDF20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FC24AB5-972F-4F13-9E7A-4EB51DC9212A}" authorId="{21855EDF-F9CE-3B66-C6A5-06158391F461}" created="2024-11-01T19:29:12.703">
    <pc:sldMkLst xmlns:pc="http://schemas.microsoft.com/office/powerpoint/2013/main/command">
      <pc:docMk/>
      <pc:sldMk cId="3908956679" sldId="2248"/>
    </pc:sldMkLst>
    <p188:txBody>
      <a:bodyPr/>
      <a:lstStyle/>
      <a:p>
        <a:r>
          <a:rPr lang="en-US"/>
          <a:t>Replaces ‘% Share of Annual Aggregate Expenditures by Demo’ in ‘Lifestages’ section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3A2A2-7753-4CB3-9882-714BE09A3FA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EA2F6-CDB6-4987-84E9-AC93D69EA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67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54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C5A39-9615-4EA5-AD81-2B3B06F13E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540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921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469D-83E9-89A7-11BB-597344C25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54E21-364E-40C3-B042-2291C7228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35FE8-3972-98B3-0560-5C8E88980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D2FF4-0B6C-D4FD-A5D0-243D1DA11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FC909-403A-D925-10D1-2065EBA4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6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46CBB-30E9-564F-8302-96097FAB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FA8FC-22B6-9E17-05FA-37B4B6696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B4A85-72C2-1764-97C0-AE5496B6E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4225A-3B9F-BB09-105D-85296830D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B9F95-D02E-4A35-377B-B28170E0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4DBBF7-193D-3836-D5E1-9BFD8697E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88503-528B-D47C-355F-3DB24D640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53B0-BD69-3C08-1073-248C71B3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30BE9-F562-AB30-9D78-8E7676BEB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89A93-70DD-1B8B-6388-712D091B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5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0460B-1646-1EDB-F718-AADAF637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57799-42B7-6AA3-3A10-70DE6FB58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C8E91-3C17-654C-85C4-9AC6133F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EA13C-B2DF-C0DD-D27A-9DDA9FF8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28CDC-633E-2EF0-0CAA-9DE6B67D6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3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19753-822F-F34C-51B5-7AE0B6BB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CFF82-B93A-522F-FC0B-373FBF52B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E31F7-D1DF-A84D-C54B-40F5B161C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4A720-748A-DA28-C6D3-C30E0D14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7116D-D18C-48F0-F654-CA2D6FF57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7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A12E-EC6D-04F7-6EEE-06FFB116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1A3B1-EB80-BD1E-2EF5-75392716B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B0716-D4B1-2BB2-DED1-42542172E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40DB2-22F1-61D9-587B-D905B271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44C8F-7A3E-D1E5-DC72-F331E6C5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AF008-30E3-B888-651E-D9A37ADD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9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37090-A499-9444-E05A-03F61011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EA25D-9BD8-3527-1FDD-463D3213F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2BCB1-BA78-F8B9-2F6D-9F4FE353F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C332B5-4046-2B94-E3C7-97023DDEFE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1EAADA-B291-FB7B-5862-2BBF367ED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2BCC89-54BF-1363-1D2E-A90CF295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5C9EA-0D33-4E7E-3AAF-E4C64033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AC7477-2031-D6C4-880E-04666AE8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9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89175-E6D1-113F-9A77-CF732C80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9B89-A74F-040D-C9F1-F29B834F7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3E647A-8E95-CD22-03A0-02606806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39BCE-9102-E093-EAC4-C565B71C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0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31791C-91DE-092C-9E74-B960E0C1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09D83-7D37-8B18-FD08-FD11916D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71EA1-A62E-8D01-C0BD-74662E51A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1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8292-DEA0-750D-EC04-C673F5055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0C65E-604C-2B11-65CD-8A9F2839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0CF20-29C1-17A9-A6F7-113A25967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1F78C-392E-A5EB-E54F-A0B8057D5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AC598-DF1A-6A66-7D6C-8D62EDCB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F4768-DCDD-600C-A70B-4272D853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8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04EB4-91CA-AAC4-08A2-18136C80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E678F3-CCD6-A6BB-EE8C-E7300954B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D8116D-4BC5-7E50-0254-87F3ECD96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B4DF1-F3EF-1FA0-FC11-74C328E1E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58F2F-A685-DE63-4E62-335B075B9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9991A-1232-6E33-DC83-5C99F72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3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659B48-3797-67F8-C08B-A23FE1716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3960A-A5A7-B977-6205-BDEABE3B5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107A1-7AEF-1ABD-ECF9-755378B7E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7EA300-2972-4745-AFB7-2435E189E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67665-A5EE-A6E0-9952-776A732FA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B6377-D6F3-C693-BFEA-6AAE1B0558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A27A54-88CC-4791-87F7-85BF65923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0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18/10/relationships/comments" Target="../comments/modernComment_8C8_E8FDF207.xml"/><Relationship Id="rId7" Type="http://schemas.openxmlformats.org/officeDocument/2006/relationships/hyperlink" Target="https://thevab.com/insight/silver-lin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thevab.com/signin" TargetMode="External"/><Relationship Id="rId4" Type="http://schemas.openxmlformats.org/officeDocument/2006/relationships/chart" Target="../charts/chart1.xml"/><Relationship Id="rId9" Type="http://schemas.openxmlformats.org/officeDocument/2006/relationships/hyperlink" Target="https://thevab.com/insigh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4FC819D-5F89-70A3-4A00-1C32EA0911DD}"/>
              </a:ext>
            </a:extLst>
          </p:cNvPr>
          <p:cNvSpPr/>
          <p:nvPr/>
        </p:nvSpPr>
        <p:spPr>
          <a:xfrm>
            <a:off x="0" y="1690785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A71EDD5-79CC-4170-921C-E20AFFE6D5E8}"/>
              </a:ext>
            </a:extLst>
          </p:cNvPr>
          <p:cNvGraphicFramePr/>
          <p:nvPr/>
        </p:nvGraphicFramePr>
        <p:xfrm>
          <a:off x="891468" y="1796043"/>
          <a:ext cx="10409064" cy="4096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19740CC-8174-AD62-4395-CB84387E72D3}"/>
              </a:ext>
            </a:extLst>
          </p:cNvPr>
          <p:cNvSpPr/>
          <p:nvPr/>
        </p:nvSpPr>
        <p:spPr>
          <a:xfrm>
            <a:off x="1582202" y="3424969"/>
            <a:ext cx="2258803" cy="1021445"/>
          </a:xfrm>
          <a:prstGeom prst="rect">
            <a:avLst/>
          </a:prstGeom>
          <a:solidFill>
            <a:schemeClr val="bg1"/>
          </a:solidFill>
          <a:ln>
            <a:solidFill>
              <a:srgbClr val="201A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0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A55+ account for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20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41%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0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of annual U.S. expenditures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2E2DD741-549E-779A-873B-F0BBA3809CED}"/>
              </a:ext>
            </a:extLst>
          </p:cNvPr>
          <p:cNvSpPr/>
          <p:nvPr/>
        </p:nvSpPr>
        <p:spPr>
          <a:xfrm>
            <a:off x="4085685" y="2809188"/>
            <a:ext cx="392047" cy="2253007"/>
          </a:xfrm>
          <a:prstGeom prst="leftBrace">
            <a:avLst/>
          </a:prstGeom>
          <a:ln>
            <a:solidFill>
              <a:srgbClr val="201A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1C2CF8-837D-35E6-2F71-093B32DFB119}"/>
              </a:ext>
            </a:extLst>
          </p:cNvPr>
          <p:cNvSpPr/>
          <p:nvPr/>
        </p:nvSpPr>
        <p:spPr>
          <a:xfrm>
            <a:off x="264696" y="530154"/>
            <a:ext cx="100032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5831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Adults 65+ are active spenders, accounting for 2</a:t>
            </a:r>
            <a:r>
              <a:rPr lang="en-US" sz="2600" b="1">
                <a:solidFill>
                  <a:srgbClr val="1B1464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1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% of annual total U.S. expenditures, which translates to $2.2 trillion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3EDAD6-D8FF-0845-1991-371EC461914B}"/>
              </a:ext>
            </a:extLst>
          </p:cNvPr>
          <p:cNvSpPr txBox="1"/>
          <p:nvPr/>
        </p:nvSpPr>
        <p:spPr>
          <a:xfrm>
            <a:off x="10267952" y="26057"/>
            <a:ext cx="192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life stage insights</a:t>
            </a:r>
          </a:p>
        </p:txBody>
      </p:sp>
      <p:pic>
        <p:nvPicPr>
          <p:cNvPr id="14" name="Picture 2">
            <a:hlinkClick r:id="rId5"/>
            <a:extLst>
              <a:ext uri="{FF2B5EF4-FFF2-40B4-BE49-F238E27FC236}">
                <a16:creationId xmlns:a16="http://schemas.microsoft.com/office/drawing/2014/main" id="{8AE6B80F-18A2-604E-7035-26CE639C8A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0128151-F27D-5025-A1B7-27F314B44408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6E1659-B982-9058-8EB1-2115055523D6}"/>
              </a:ext>
            </a:extLst>
          </p:cNvPr>
          <p:cNvSpPr txBox="1"/>
          <p:nvPr/>
        </p:nvSpPr>
        <p:spPr>
          <a:xfrm>
            <a:off x="450949" y="5994469"/>
            <a:ext cx="108495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VAB analysis of U.S. Bureau of Labor Statistics’ 2023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Expenditure Survey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reported as of September 2024. *U.S. Census Bureau, Current Population Survey, Annual Social and Economic Supplement, 2023.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56C759-1C85-5CF4-DD68-DA841D676AA4}"/>
              </a:ext>
            </a:extLst>
          </p:cNvPr>
          <p:cNvSpPr/>
          <p:nvPr/>
        </p:nvSpPr>
        <p:spPr>
          <a:xfrm>
            <a:off x="-3" y="1"/>
            <a:ext cx="3336589" cy="24502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Consumer Expenditures: Share by Age Group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44081E-515B-F0B5-587B-76DD7F5D6977}"/>
              </a:ext>
            </a:extLst>
          </p:cNvPr>
          <p:cNvSpPr txBox="1"/>
          <p:nvPr/>
        </p:nvSpPr>
        <p:spPr>
          <a:xfrm>
            <a:off x="0" y="1703579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800" b="1" i="0" u="none" strike="noStrike" kern="1200" spc="0" baseline="0">
                <a:solidFill>
                  <a:srgbClr val="1B1464"/>
                </a:solidFill>
                <a:latin typeface="+mn-lt"/>
                <a:ea typeface="+mn-ea"/>
                <a:cs typeface="+mn-cs"/>
              </a:defRPr>
            </a:pPr>
            <a:r>
              <a:rPr lang="en-US" sz="16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 Share of Annual Aggregate Expenditures By Demo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F787AF-B018-6A47-7CD3-9D7EDD4297CF}"/>
              </a:ext>
            </a:extLst>
          </p:cNvPr>
          <p:cNvSpPr txBox="1">
            <a:spLocks/>
          </p:cNvSpPr>
          <p:nvPr/>
        </p:nvSpPr>
        <p:spPr>
          <a:xfrm>
            <a:off x="0" y="6197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2-part series on  A65+,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Silver Lining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9CD503-4CE7-B366-AF37-01F36C63EF1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7466064-FD36-05A0-E3D5-DC0E8BAFFA40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CC9EB6-CB86-9C7B-F34D-1682C6A82109}"/>
              </a:ext>
            </a:extLst>
          </p:cNvPr>
          <p:cNvGraphicFramePr>
            <a:graphicFrameLocks noGrp="1"/>
          </p:cNvGraphicFramePr>
          <p:nvPr/>
        </p:nvGraphicFramePr>
        <p:xfrm>
          <a:off x="8622684" y="2352890"/>
          <a:ext cx="3290536" cy="2792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268">
                  <a:extLst>
                    <a:ext uri="{9D8B030D-6E8A-4147-A177-3AD203B41FA5}">
                      <a16:colId xmlns:a16="http://schemas.microsoft.com/office/drawing/2014/main" val="867857317"/>
                    </a:ext>
                  </a:extLst>
                </a:gridCol>
                <a:gridCol w="1645268">
                  <a:extLst>
                    <a:ext uri="{9D8B030D-6E8A-4147-A177-3AD203B41FA5}">
                      <a16:colId xmlns:a16="http://schemas.microsoft.com/office/drawing/2014/main" val="1945180910"/>
                    </a:ext>
                  </a:extLst>
                </a:gridCol>
              </a:tblGrid>
              <a:tr h="61662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Demo</a:t>
                      </a:r>
                    </a:p>
                  </a:txBody>
                  <a:tcPr anchor="ctr">
                    <a:solidFill>
                      <a:srgbClr val="ACBD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% share of U.S. Population*</a:t>
                      </a:r>
                    </a:p>
                  </a:txBody>
                  <a:tcPr anchor="ctr">
                    <a:solidFill>
                      <a:srgbClr val="ACBD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053490"/>
                  </a:ext>
                </a:extLst>
              </a:tr>
              <a:tr h="362721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Under 25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131733"/>
                  </a:ext>
                </a:extLst>
              </a:tr>
              <a:tr h="362721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25-34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93173"/>
                  </a:ext>
                </a:extLst>
              </a:tr>
              <a:tr h="362721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35-44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663505"/>
                  </a:ext>
                </a:extLst>
              </a:tr>
              <a:tr h="362721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45-54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826509"/>
                  </a:ext>
                </a:extLst>
              </a:tr>
              <a:tr h="362721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55-64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518753"/>
                  </a:ext>
                </a:extLst>
              </a:tr>
              <a:tr h="362721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978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95667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BB6D19A-2967-4F94-857B-D9FBDE3B58A2}"/>
</file>

<file path=customXml/itemProps2.xml><?xml version="1.0" encoding="utf-8"?>
<ds:datastoreItem xmlns:ds="http://schemas.openxmlformats.org/officeDocument/2006/customXml" ds:itemID="{C7156A6A-3795-43AC-A469-B4B47251393A}"/>
</file>

<file path=customXml/itemProps3.xml><?xml version="1.0" encoding="utf-8"?>
<ds:datastoreItem xmlns:ds="http://schemas.openxmlformats.org/officeDocument/2006/customXml" ds:itemID="{32BAAD07-1D4B-4C67-A452-6E390262382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2024-11-08T18:18:07Z</dcterms:created>
  <dcterms:modified xsi:type="dcterms:W3CDTF">2024-11-08T18:18:10Z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