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48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23778A-0149-48CB-A628-B933D1C2E794}" v="1" dt="2024-11-08T18:17:58.6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6523778A-0149-48CB-A628-B933D1C2E794}"/>
    <pc:docChg chg="addSld modSld">
      <pc:chgData name="Dylan Breger" userId="9b3da09f-10fe-42ec-9aa5-9fa2a3e9cc20" providerId="ADAL" clId="{6523778A-0149-48CB-A628-B933D1C2E794}" dt="2024-11-08T18:17:58.659" v="0"/>
      <pc:docMkLst>
        <pc:docMk/>
      </pc:docMkLst>
      <pc:sldChg chg="add">
        <pc:chgData name="Dylan Breger" userId="9b3da09f-10fe-42ec-9aa5-9fa2a3e9cc20" providerId="ADAL" clId="{6523778A-0149-48CB-A628-B933D1C2E794}" dt="2024-11-08T18:17:58.659" v="0"/>
        <pc:sldMkLst>
          <pc:docMk/>
          <pc:sldMk cId="644555160" sldId="2147376483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663652182123451"/>
          <c:y val="0.11151943233414585"/>
          <c:w val="0.51336347817876549"/>
          <c:h val="0.8546274668599468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Spanish Dominant</c:v>
                </c:pt>
              </c:strCache>
            </c:strRef>
          </c:tx>
          <c:spPr>
            <a:solidFill>
              <a:srgbClr val="1B146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1B1464"/>
                    </a:solidFill>
                    <a:latin typeface="Helvetica" panose="020B0403020202020204"/>
                    <a:ea typeface="+mn-ea"/>
                    <a:cs typeface="Helvetica" panose="020B040302020202020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When a product or service is advertised in Spanish, I am more likely to pay attention to the advertisment &amp; remember it later</c:v>
                </c:pt>
                <c:pt idx="1">
                  <c:v>Advertisements in Spanish are the best source of information when I'm purchasing products or services</c:v>
                </c:pt>
                <c:pt idx="2">
                  <c:v>I believe that companies who advertise in Spanish respect my culture and want my business</c:v>
                </c:pt>
                <c:pt idx="3">
                  <c:v>I am more likely to be loyal to a company that makes an effort to advertise in Spanish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0.68</c:v>
                </c:pt>
                <c:pt idx="1">
                  <c:v>0.54</c:v>
                </c:pt>
                <c:pt idx="2">
                  <c:v>0.71</c:v>
                </c:pt>
                <c:pt idx="3">
                  <c:v>0.66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05-4702-A35E-6C74C2E7AFC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English Dominant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1B1464"/>
                    </a:solidFill>
                    <a:latin typeface="Helvetica" panose="020B0604020202020204"/>
                    <a:ea typeface="+mn-ea"/>
                    <a:cs typeface="Helvetica" panose="020B060402020202020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When a product or service is advertised in Spanish, I am more likely to pay attention to the advertisment &amp; remember it later</c:v>
                </c:pt>
                <c:pt idx="1">
                  <c:v>Advertisements in Spanish are the best source of information when I'm purchasing products or services</c:v>
                </c:pt>
                <c:pt idx="2">
                  <c:v>I believe that companies who advertise in Spanish respect my culture and want my business</c:v>
                </c:pt>
                <c:pt idx="3">
                  <c:v>I am more likely to be loyal to a company that makes an effort to advertise in Spanish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0.41</c:v>
                </c:pt>
                <c:pt idx="1">
                  <c:v>0.3</c:v>
                </c:pt>
                <c:pt idx="2">
                  <c:v>0.59</c:v>
                </c:pt>
                <c:pt idx="3">
                  <c:v>0.49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05-4702-A35E-6C74C2E7AF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09079503"/>
        <c:axId val="809077103"/>
      </c:barChart>
      <c:catAx>
        <c:axId val="80907950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1B1464"/>
                </a:solidFill>
                <a:latin typeface="Helvetica" panose="020B0604020202020204"/>
                <a:ea typeface="+mn-ea"/>
                <a:cs typeface="Helvetica" panose="020B0604020202020204"/>
              </a:defRPr>
            </a:pPr>
            <a:endParaRPr lang="en-US"/>
          </a:p>
        </c:txPr>
        <c:crossAx val="809077103"/>
        <c:crosses val="autoZero"/>
        <c:auto val="1"/>
        <c:lblAlgn val="ctr"/>
        <c:lblOffset val="100"/>
        <c:noMultiLvlLbl val="0"/>
      </c:catAx>
      <c:valAx>
        <c:axId val="809077103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8090795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1B1464"/>
              </a:solidFill>
              <a:latin typeface="Helvetica" panose="020B0403020202020204"/>
              <a:ea typeface="+mn-ea"/>
              <a:cs typeface="Helvetica" panose="020B0403020202020204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A3C80-9322-4E3E-9B60-849D51692A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F3DD71-DE32-8525-8912-89E77CC825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4A3B3-F812-259C-DCF0-2735D69E2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084F2-4D51-4662-9975-242D4C796A79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A8B21A-9419-420D-E2A8-4BE72424E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936A83-374A-D5B3-AF4B-9D757830F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77EB1-3F59-4292-AE6F-24A2293F3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913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0F414-3E25-C1DE-CA02-65E1F9AD2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703EB0-EC66-39FE-1708-86A6F6B545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64652-9B25-813D-1AF1-B2C1B173A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084F2-4D51-4662-9975-242D4C796A79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692D94-8765-EDDB-87E7-92C9C1126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9E1B5-8CFE-5FE1-539E-5B6D879B7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77EB1-3F59-4292-AE6F-24A2293F3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771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1EA577-15D1-C503-49D7-052BC02738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3D9422-8747-2075-15ED-2BED34A992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AB33C-AC90-6398-AFBF-D0C46BB9A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084F2-4D51-4662-9975-242D4C796A79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E8BDD-E6FA-B9A6-F6EA-911B0DED6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688083-2596-3E8E-0C91-E64719338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77EB1-3F59-4292-AE6F-24A2293F3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707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3F073-174A-0D96-2560-CB5CD6D94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F0ABC-51A6-F9AB-4F9F-4A0CFD82A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6A6620-7CA0-2164-5E60-3A28CB1EA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084F2-4D51-4662-9975-242D4C796A79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3D60E-51C4-00FD-DCD7-0921410AF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4FFCE4-E209-82B7-1342-42DA96E38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77EB1-3F59-4292-AE6F-24A2293F3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92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D7BD9-CAF0-9A5D-3B64-224C43149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3624CC-4707-8BD6-195E-5B5F48107C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0037C-BAFC-41DB-9D91-F434420E1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084F2-4D51-4662-9975-242D4C796A79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B4619-6FA4-7673-0C42-00858F481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98CE12-CCA2-B0BA-7454-7157304D0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77EB1-3F59-4292-AE6F-24A2293F3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12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8F9F9-EB97-E4B4-1B0A-B027686E7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8C56F-7B11-0688-804D-889473B9DC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9898CD-A60B-EF3A-9361-EF4D7CECDB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8E112B-7A0A-2929-AAB0-4174B1C0B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084F2-4D51-4662-9975-242D4C796A79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EC0C3B-9678-9D33-738C-8990FD4C1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7305AE-B3A8-2B32-9222-459601226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77EB1-3F59-4292-AE6F-24A2293F3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228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82271-F36A-B7C3-D1F9-B2879B517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AA86E9-A482-B9AC-04BF-81C53E6AD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F5D801-3BFD-190E-5D5F-7668D7279D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D52D76-D073-081E-36F2-28CB4FB8F9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B95410-C602-1850-33C3-F7A8D53F6C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159F86-86BE-FDBC-2EF0-2194A1775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084F2-4D51-4662-9975-242D4C796A79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088862-491E-DF96-79FC-E68854F44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D78D56-1669-EF50-D6FE-7F6B18807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77EB1-3F59-4292-AE6F-24A2293F3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15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A3583-46AD-0B1A-1099-DAD8BE275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0D6861-7DC3-60DF-14CC-B7F7EFCAF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084F2-4D51-4662-9975-242D4C796A79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F696F3-F05F-5758-B63C-6C5E9921F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31A32C-6145-808B-9E82-F69C0C533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77EB1-3F59-4292-AE6F-24A2293F3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135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94C693-B8EA-D962-9382-A081ED71C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084F2-4D51-4662-9975-242D4C796A79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B38F60-4917-85BC-7323-36BDED253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95EACC-7C22-98A5-E5B2-6A519D349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77EB1-3F59-4292-AE6F-24A2293F3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95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8C9F6-C6A2-E7A1-D440-72B433800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0E226-5657-B917-DC14-E2B183B38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C427CA-AD84-750C-E93E-6455717225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786D67-0EE5-8D5D-CB7F-017070FD6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084F2-4D51-4662-9975-242D4C796A79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FAC39F-569A-59D7-20D4-1F024812D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198A8B-F912-8472-8D27-F522C90D4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77EB1-3F59-4292-AE6F-24A2293F3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616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4912D-849A-3B0B-2411-4F5CD5932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43BBD3-B8ED-1225-FC32-5825769D66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3E3F49-06BC-BDDA-BEEE-A7D0211D7A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7C886A-CF25-85DF-77ED-21BF308AC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084F2-4D51-4662-9975-242D4C796A79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04356D-D3AA-0B92-6864-6BCFFEF12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7E70BD-19A9-C03D-9B3B-03DC94C6E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77EB1-3F59-4292-AE6F-24A2293F3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151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170C0C-FCC9-0AFB-CE9F-E974565E2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BF81B0-FD20-1838-10B4-E0D990EA5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338591-81A9-D059-713E-12E51BBCDE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B084F2-4D51-4662-9975-242D4C796A79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DC4B22-196F-1379-545C-3AD6C5FA84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64449C-EC6A-48AC-C260-80D8D4856C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B77EB1-3F59-4292-AE6F-24A2293F3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536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insights" TargetMode="External"/><Relationship Id="rId7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mrisimmons.com/reports/the-state-of-the-hispanic-american-consumer-2024/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s://thevab.com/sign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F55247-5965-F934-0F4E-6D744C8BD6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5A0F106-9453-F65C-9F0F-83D7EAC830A4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686CFBC-8433-1F63-51CE-E0B15F6F430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3997EF9-8EC4-9E31-73D3-7904FCA3A65C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A0DEB5-0DDB-9B7F-6268-440F6C70E348}"/>
              </a:ext>
            </a:extLst>
          </p:cNvPr>
          <p:cNvSpPr/>
          <p:nvPr/>
        </p:nvSpPr>
        <p:spPr>
          <a:xfrm>
            <a:off x="260328" y="546170"/>
            <a:ext cx="980323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Half of English dominant Hispanics are likely to be loyal to brands that advertise in Spanish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9A39DB-3196-3B36-54D9-8C310F002840}"/>
              </a:ext>
            </a:extLst>
          </p:cNvPr>
          <p:cNvSpPr txBox="1"/>
          <p:nvPr/>
        </p:nvSpPr>
        <p:spPr>
          <a:xfrm>
            <a:off x="10267952" y="26057"/>
            <a:ext cx="19240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multicultural insights</a:t>
            </a:r>
          </a:p>
        </p:txBody>
      </p:sp>
      <p:pic>
        <p:nvPicPr>
          <p:cNvPr id="9" name="Picture 2">
            <a:hlinkClick r:id="rId4"/>
            <a:extLst>
              <a:ext uri="{FF2B5EF4-FFF2-40B4-BE49-F238E27FC236}">
                <a16:creationId xmlns:a16="http://schemas.microsoft.com/office/drawing/2014/main" id="{9FB3AEE9-E61C-77A6-4EC1-523BCC8005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B1DB360-FB59-533F-7AC0-A5557FBD623A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7869F54-A268-5C51-82AF-22E3AA56B503}"/>
              </a:ext>
            </a:extLst>
          </p:cNvPr>
          <p:cNvSpPr/>
          <p:nvPr/>
        </p:nvSpPr>
        <p:spPr>
          <a:xfrm>
            <a:off x="-4" y="0"/>
            <a:ext cx="3773427" cy="299879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Hispanic Consumers: Attitudes Towards Advertising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D20701A-EFB9-9091-E81D-229DB734D576}"/>
              </a:ext>
            </a:extLst>
          </p:cNvPr>
          <p:cNvSpPr txBox="1"/>
          <p:nvPr/>
        </p:nvSpPr>
        <p:spPr>
          <a:xfrm>
            <a:off x="0" y="1750402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algn="ctr" defTabSz="586082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sng" strike="noStrike" cap="none" spc="0" normalizeH="0" baseline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marR="0" lvl="0" indent="0" algn="ctr" defTabSz="5860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Attitudes Toward Advertising and Media by Language Preference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014D063-D81A-167F-16E2-F96EAD2E4BCA}"/>
              </a:ext>
            </a:extLst>
          </p:cNvPr>
          <p:cNvSpPr txBox="1">
            <a:spLocks/>
          </p:cNvSpPr>
          <p:nvPr/>
        </p:nvSpPr>
        <p:spPr>
          <a:xfrm>
            <a:off x="-3" y="6137589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see more insights from </a:t>
            </a:r>
            <a:r>
              <a:rPr kumimoji="0" lang="en-US" sz="1200" b="1" i="1" u="sng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MRI-Simmons</a:t>
            </a:r>
            <a:endParaRPr kumimoji="0" lang="en-US" sz="1200" b="1" i="1" u="sng" strike="noStrike" kern="1200" cap="none" spc="0" normalizeH="0" baseline="0" noProof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A8A9853-1FC8-CA0A-5D20-5A3CF14AFA5E}"/>
              </a:ext>
            </a:extLst>
          </p:cNvPr>
          <p:cNvSpPr txBox="1"/>
          <p:nvPr/>
        </p:nvSpPr>
        <p:spPr>
          <a:xfrm>
            <a:off x="390617" y="5939559"/>
            <a:ext cx="115389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</a:t>
            </a:r>
            <a:r>
              <a:rPr lang="en-US" sz="700">
                <a:solidFill>
                  <a:srgbClr val="1B1464"/>
                </a:solidFill>
                <a:latin typeface="Helvetica" panose="020B0403020202020204" pitchFamily="34" charset="0"/>
              </a:rPr>
              <a:t>MRI-Simmons, </a:t>
            </a:r>
            <a:r>
              <a:rPr lang="en-US" sz="700" i="1">
                <a:solidFill>
                  <a:srgbClr val="1B1464"/>
                </a:solidFill>
                <a:latin typeface="Helvetica" panose="020B0403020202020204" pitchFamily="34" charset="0"/>
              </a:rPr>
              <a:t>The State of the Hispanic American Consumer, </a:t>
            </a:r>
            <a:r>
              <a:rPr lang="en-US" sz="700">
                <a:solidFill>
                  <a:srgbClr val="1B1464"/>
                </a:solidFill>
                <a:latin typeface="Helvetica" panose="020B0403020202020204" pitchFamily="34" charset="0"/>
              </a:rPr>
              <a:t>2024.</a:t>
            </a: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3587CA6C-10F9-5F40-995A-8F672C7FE8F5}"/>
              </a:ext>
            </a:extLst>
          </p:cNvPr>
          <p:cNvGraphicFramePr/>
          <p:nvPr/>
        </p:nvGraphicFramePr>
        <p:xfrm>
          <a:off x="673404" y="2010936"/>
          <a:ext cx="10845193" cy="4126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644555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1C786E3-7A49-4B38-9FA3-90D2292E9005}"/>
</file>

<file path=customXml/itemProps2.xml><?xml version="1.0" encoding="utf-8"?>
<ds:datastoreItem xmlns:ds="http://schemas.openxmlformats.org/officeDocument/2006/customXml" ds:itemID="{A4E270CB-EE35-4732-9D9E-63EAF06DBA54}"/>
</file>

<file path=customXml/itemProps3.xml><?xml version="1.0" encoding="utf-8"?>
<ds:datastoreItem xmlns:ds="http://schemas.openxmlformats.org/officeDocument/2006/customXml" ds:itemID="{E8ED4A9F-CAD2-4BC5-B294-1C0CFD7BAC1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2024-11-08T18:17:55Z</dcterms:created>
  <dcterms:modified xsi:type="dcterms:W3CDTF">2024-11-08T18:18:03Z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