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1690877"/>
            <a:ext cx="12191365" cy="5167630"/>
          </a:xfrm>
          <a:custGeom>
            <a:avLst/>
            <a:gdLst/>
            <a:ahLst/>
            <a:cxnLst/>
            <a:rect l="l" t="t" r="r" b="b"/>
            <a:pathLst>
              <a:path w="12191365" h="5167630">
                <a:moveTo>
                  <a:pt x="12191238" y="0"/>
                </a:moveTo>
                <a:lnTo>
                  <a:pt x="0" y="0"/>
                </a:lnTo>
                <a:lnTo>
                  <a:pt x="0" y="5167122"/>
                </a:lnTo>
                <a:lnTo>
                  <a:pt x="12191238" y="5167122"/>
                </a:lnTo>
                <a:lnTo>
                  <a:pt x="12191238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90877"/>
            <a:ext cx="12191365" cy="5167630"/>
          </a:xfrm>
          <a:custGeom>
            <a:avLst/>
            <a:gdLst/>
            <a:ahLst/>
            <a:cxnLst/>
            <a:rect l="l" t="t" r="r" b="b"/>
            <a:pathLst>
              <a:path w="12191365" h="5167630">
                <a:moveTo>
                  <a:pt x="0" y="0"/>
                </a:moveTo>
                <a:lnTo>
                  <a:pt x="12191238" y="0"/>
                </a:lnTo>
              </a:path>
              <a:path w="12191365" h="5167630">
                <a:moveTo>
                  <a:pt x="0" y="5167122"/>
                </a:moveTo>
                <a:lnTo>
                  <a:pt x="0" y="0"/>
                </a:lnTo>
              </a:path>
            </a:pathLst>
          </a:custGeom>
          <a:ln w="19050">
            <a:solidFill>
              <a:srgbClr val="E1E8F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677144" y="521208"/>
            <a:ext cx="1106423" cy="110947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0269473" y="761"/>
            <a:ext cx="1923414" cy="1671955"/>
          </a:xfrm>
          <a:custGeom>
            <a:avLst/>
            <a:gdLst/>
            <a:ahLst/>
            <a:cxnLst/>
            <a:rect l="l" t="t" r="r" b="b"/>
            <a:pathLst>
              <a:path w="1923415" h="1671955">
                <a:moveTo>
                  <a:pt x="0" y="0"/>
                </a:moveTo>
                <a:lnTo>
                  <a:pt x="1923287" y="0"/>
                </a:lnTo>
                <a:lnTo>
                  <a:pt x="1923287" y="1671827"/>
                </a:lnTo>
                <a:lnTo>
                  <a:pt x="0" y="1671827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EC3B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61" y="761"/>
            <a:ext cx="2237740" cy="279400"/>
          </a:xfrm>
          <a:custGeom>
            <a:avLst/>
            <a:gdLst/>
            <a:ahLst/>
            <a:cxnLst/>
            <a:rect l="l" t="t" r="r" b="b"/>
            <a:pathLst>
              <a:path w="2237740" h="279400">
                <a:moveTo>
                  <a:pt x="2237232" y="0"/>
                </a:moveTo>
                <a:lnTo>
                  <a:pt x="0" y="0"/>
                </a:lnTo>
                <a:lnTo>
                  <a:pt x="0" y="278892"/>
                </a:lnTo>
                <a:lnTo>
                  <a:pt x="2237232" y="278892"/>
                </a:lnTo>
                <a:lnTo>
                  <a:pt x="2237232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hyperlink" Target="https://thevab.com/insight/silver-lining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61" y="761"/>
            <a:ext cx="2237740" cy="27940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2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HH</a:t>
            </a:r>
            <a:r>
              <a:rPr dirty="0" sz="12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Net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Worth</a:t>
            </a:r>
            <a:r>
              <a:rPr dirty="0" sz="12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Age</a:t>
            </a:r>
            <a:r>
              <a:rPr dirty="0" sz="12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590415" y="1732027"/>
            <a:ext cx="3011170" cy="480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Household</a:t>
            </a:r>
            <a:r>
              <a:rPr dirty="0" u="sng" sz="1600" spc="-3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Net</a:t>
            </a:r>
            <a:r>
              <a:rPr dirty="0" u="sng" sz="1600" spc="-4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Worth</a:t>
            </a:r>
            <a:r>
              <a:rPr dirty="0" u="sng" sz="1600" spc="-3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by</a:t>
            </a:r>
            <a:r>
              <a:rPr dirty="0" u="sng" sz="1600" spc="-5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Demo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670"/>
              </a:lnSpc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2017</a:t>
            </a:r>
            <a:r>
              <a:rPr dirty="0" sz="1400" spc="-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vs.</a:t>
            </a:r>
            <a:r>
              <a:rPr dirty="0" sz="1400" spc="-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F1A61"/>
                </a:solidFill>
                <a:latin typeface="Arial"/>
                <a:cs typeface="Arial"/>
              </a:rPr>
              <a:t>2023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1335" y="2231135"/>
            <a:ext cx="6003290" cy="3512820"/>
            <a:chOff x="21335" y="2231135"/>
            <a:chExt cx="6003290" cy="3512820"/>
          </a:xfrm>
        </p:grpSpPr>
        <p:sp>
          <p:nvSpPr>
            <p:cNvPr id="5" name="object 5" descr=""/>
            <p:cNvSpPr/>
            <p:nvPr/>
          </p:nvSpPr>
          <p:spPr>
            <a:xfrm>
              <a:off x="21335" y="2231135"/>
              <a:ext cx="6003290" cy="3512820"/>
            </a:xfrm>
            <a:custGeom>
              <a:avLst/>
              <a:gdLst/>
              <a:ahLst/>
              <a:cxnLst/>
              <a:rect l="l" t="t" r="r" b="b"/>
              <a:pathLst>
                <a:path w="6003290" h="3512820">
                  <a:moveTo>
                    <a:pt x="6003036" y="0"/>
                  </a:moveTo>
                  <a:lnTo>
                    <a:pt x="0" y="0"/>
                  </a:lnTo>
                  <a:lnTo>
                    <a:pt x="0" y="3512820"/>
                  </a:lnTo>
                  <a:lnTo>
                    <a:pt x="6003036" y="3512820"/>
                  </a:lnTo>
                  <a:lnTo>
                    <a:pt x="60030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64108" y="4713731"/>
              <a:ext cx="3502660" cy="685800"/>
            </a:xfrm>
            <a:custGeom>
              <a:avLst/>
              <a:gdLst/>
              <a:ahLst/>
              <a:cxnLst/>
              <a:rect l="l" t="t" r="r" b="b"/>
              <a:pathLst>
                <a:path w="3502660" h="685800">
                  <a:moveTo>
                    <a:pt x="641604" y="10668"/>
                  </a:moveTo>
                  <a:lnTo>
                    <a:pt x="0" y="10668"/>
                  </a:lnTo>
                  <a:lnTo>
                    <a:pt x="0" y="685800"/>
                  </a:lnTo>
                  <a:lnTo>
                    <a:pt x="641604" y="685800"/>
                  </a:lnTo>
                  <a:lnTo>
                    <a:pt x="641604" y="10668"/>
                  </a:lnTo>
                  <a:close/>
                </a:path>
                <a:path w="3502660" h="685800">
                  <a:moveTo>
                    <a:pt x="3502139" y="0"/>
                  </a:moveTo>
                  <a:lnTo>
                    <a:pt x="2860548" y="0"/>
                  </a:lnTo>
                  <a:lnTo>
                    <a:pt x="2860548" y="685800"/>
                  </a:lnTo>
                  <a:lnTo>
                    <a:pt x="3502139" y="685800"/>
                  </a:lnTo>
                  <a:lnTo>
                    <a:pt x="3502139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677924" y="4370831"/>
              <a:ext cx="3503929" cy="1028700"/>
            </a:xfrm>
            <a:custGeom>
              <a:avLst/>
              <a:gdLst/>
              <a:ahLst/>
              <a:cxnLst/>
              <a:rect l="l" t="t" r="r" b="b"/>
              <a:pathLst>
                <a:path w="3503929" h="1028700">
                  <a:moveTo>
                    <a:pt x="641604" y="67056"/>
                  </a:moveTo>
                  <a:lnTo>
                    <a:pt x="0" y="67056"/>
                  </a:lnTo>
                  <a:lnTo>
                    <a:pt x="0" y="1028700"/>
                  </a:lnTo>
                  <a:lnTo>
                    <a:pt x="641604" y="1028700"/>
                  </a:lnTo>
                  <a:lnTo>
                    <a:pt x="641604" y="67056"/>
                  </a:lnTo>
                  <a:close/>
                </a:path>
                <a:path w="3503929" h="1028700">
                  <a:moveTo>
                    <a:pt x="3503676" y="0"/>
                  </a:moveTo>
                  <a:lnTo>
                    <a:pt x="2862072" y="0"/>
                  </a:lnTo>
                  <a:lnTo>
                    <a:pt x="2862072" y="1028700"/>
                  </a:lnTo>
                  <a:lnTo>
                    <a:pt x="3503676" y="1028700"/>
                  </a:lnTo>
                  <a:lnTo>
                    <a:pt x="3503676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1543" y="5399531"/>
              <a:ext cx="5722620" cy="0"/>
            </a:xfrm>
            <a:custGeom>
              <a:avLst/>
              <a:gdLst/>
              <a:ahLst/>
              <a:cxnLst/>
              <a:rect l="l" t="t" r="r" b="b"/>
              <a:pathLst>
                <a:path w="5722620" h="0">
                  <a:moveTo>
                    <a:pt x="0" y="0"/>
                  </a:moveTo>
                  <a:lnTo>
                    <a:pt x="5722620" y="0"/>
                  </a:lnTo>
                </a:path>
              </a:pathLst>
            </a:custGeom>
            <a:ln w="9525">
              <a:solidFill>
                <a:srgbClr val="1F1A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748270" y="4408358"/>
            <a:ext cx="8705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$229,023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609673" y="4398223"/>
            <a:ext cx="8705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$232,450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563091" y="4121751"/>
            <a:ext cx="8705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$326,146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2013204" y="2738627"/>
            <a:ext cx="1264920" cy="78105"/>
            <a:chOff x="2013204" y="2738627"/>
            <a:chExt cx="1264920" cy="78105"/>
          </a:xfrm>
        </p:grpSpPr>
        <p:sp>
          <p:nvSpPr>
            <p:cNvPr id="13" name="object 13" descr=""/>
            <p:cNvSpPr/>
            <p:nvPr/>
          </p:nvSpPr>
          <p:spPr>
            <a:xfrm>
              <a:off x="2013204" y="2738627"/>
              <a:ext cx="76200" cy="78105"/>
            </a:xfrm>
            <a:custGeom>
              <a:avLst/>
              <a:gdLst/>
              <a:ahLst/>
              <a:cxnLst/>
              <a:rect l="l" t="t" r="r" b="b"/>
              <a:pathLst>
                <a:path w="76200" h="78105">
                  <a:moveTo>
                    <a:pt x="76200" y="0"/>
                  </a:moveTo>
                  <a:lnTo>
                    <a:pt x="0" y="0"/>
                  </a:lnTo>
                  <a:lnTo>
                    <a:pt x="0" y="77724"/>
                  </a:lnTo>
                  <a:lnTo>
                    <a:pt x="76200" y="77724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201924" y="2738627"/>
              <a:ext cx="76200" cy="78105"/>
            </a:xfrm>
            <a:custGeom>
              <a:avLst/>
              <a:gdLst/>
              <a:ahLst/>
              <a:cxnLst/>
              <a:rect l="l" t="t" r="r" b="b"/>
              <a:pathLst>
                <a:path w="76200" h="78105">
                  <a:moveTo>
                    <a:pt x="76200" y="0"/>
                  </a:moveTo>
                  <a:lnTo>
                    <a:pt x="0" y="0"/>
                  </a:lnTo>
                  <a:lnTo>
                    <a:pt x="0" y="77724"/>
                  </a:lnTo>
                  <a:lnTo>
                    <a:pt x="76200" y="77724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972937" y="2301450"/>
            <a:ext cx="2124075" cy="567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Median</a:t>
            </a:r>
            <a:r>
              <a:rPr dirty="0" u="none" sz="1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F1A61"/>
                </a:solidFill>
                <a:latin typeface="Arial"/>
                <a:cs typeface="Arial"/>
              </a:rPr>
              <a:t>HH</a:t>
            </a:r>
            <a:r>
              <a:rPr dirty="0" u="none" sz="1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F1A61"/>
                </a:solidFill>
                <a:latin typeface="Arial"/>
                <a:cs typeface="Arial"/>
              </a:rPr>
              <a:t>Net</a:t>
            </a:r>
            <a:r>
              <a:rPr dirty="0" u="none" sz="1600" spc="-20" b="1">
                <a:solidFill>
                  <a:srgbClr val="1F1A61"/>
                </a:solidFill>
                <a:latin typeface="Arial"/>
                <a:cs typeface="Arial"/>
              </a:rPr>
              <a:t> Worth</a:t>
            </a:r>
            <a:endParaRPr sz="1600">
              <a:latin typeface="Arial"/>
              <a:cs typeface="Arial"/>
            </a:endParaRPr>
          </a:p>
          <a:p>
            <a:pPr marL="149225">
              <a:lnSpc>
                <a:spcPct val="100000"/>
              </a:lnSpc>
              <a:spcBef>
                <a:spcPts val="910"/>
              </a:spcBef>
              <a:tabLst>
                <a:tab pos="1338580" algn="l"/>
              </a:tabLst>
            </a:pPr>
            <a:r>
              <a:rPr dirty="0" sz="1200" b="1">
                <a:solidFill>
                  <a:srgbClr val="1F1A61"/>
                </a:solidFill>
                <a:latin typeface="Arial"/>
                <a:cs typeface="Arial"/>
              </a:rPr>
              <a:t>Adults</a:t>
            </a:r>
            <a:r>
              <a:rPr dirty="0" sz="12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1F1A61"/>
                </a:solidFill>
                <a:latin typeface="Arial"/>
                <a:cs typeface="Arial"/>
              </a:rPr>
              <a:t>25-</a:t>
            </a:r>
            <a:r>
              <a:rPr dirty="0" sz="1200" spc="-25" b="1">
                <a:solidFill>
                  <a:srgbClr val="1F1A61"/>
                </a:solidFill>
                <a:latin typeface="Arial"/>
                <a:cs typeface="Arial"/>
              </a:rPr>
              <a:t>64</a:t>
            </a:r>
            <a:r>
              <a:rPr dirty="0" sz="1200" b="1">
                <a:solidFill>
                  <a:srgbClr val="1F1A61"/>
                </a:solidFill>
                <a:latin typeface="Arial"/>
                <a:cs typeface="Arial"/>
              </a:rPr>
              <a:t>	Adults</a:t>
            </a:r>
            <a:r>
              <a:rPr dirty="0" sz="12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1F1A61"/>
                </a:solidFill>
                <a:latin typeface="Arial"/>
                <a:cs typeface="Arial"/>
              </a:rPr>
              <a:t>65+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21335" y="2231135"/>
            <a:ext cx="6003290" cy="3512820"/>
          </a:xfrm>
          <a:custGeom>
            <a:avLst/>
            <a:gdLst/>
            <a:ahLst/>
            <a:cxnLst/>
            <a:rect l="l" t="t" r="r" b="b"/>
            <a:pathLst>
              <a:path w="6003290" h="3512820">
                <a:moveTo>
                  <a:pt x="0" y="0"/>
                </a:moveTo>
                <a:lnTo>
                  <a:pt x="6003036" y="0"/>
                </a:lnTo>
                <a:lnTo>
                  <a:pt x="6003036" y="3512820"/>
                </a:lnTo>
                <a:lnTo>
                  <a:pt x="0" y="351282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1F1A6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3824282" y="4100284"/>
            <a:ext cx="386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400" spc="-25" b="1">
                <a:solidFill>
                  <a:srgbClr val="66C5AC"/>
                </a:solidFill>
                <a:uFill>
                  <a:solidFill>
                    <a:srgbClr val="66C5AC"/>
                  </a:solidFill>
                </a:uFill>
                <a:latin typeface="Arial"/>
                <a:cs typeface="Arial"/>
              </a:rPr>
              <a:t>+1%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6153911" y="2231135"/>
            <a:ext cx="6003290" cy="3512820"/>
            <a:chOff x="6153911" y="2231135"/>
            <a:chExt cx="6003290" cy="3512820"/>
          </a:xfrm>
        </p:grpSpPr>
        <p:sp>
          <p:nvSpPr>
            <p:cNvPr id="19" name="object 19" descr=""/>
            <p:cNvSpPr/>
            <p:nvPr/>
          </p:nvSpPr>
          <p:spPr>
            <a:xfrm>
              <a:off x="6153911" y="2231135"/>
              <a:ext cx="6003290" cy="3512820"/>
            </a:xfrm>
            <a:custGeom>
              <a:avLst/>
              <a:gdLst/>
              <a:ahLst/>
              <a:cxnLst/>
              <a:rect l="l" t="t" r="r" b="b"/>
              <a:pathLst>
                <a:path w="6003290" h="3512820">
                  <a:moveTo>
                    <a:pt x="6003036" y="0"/>
                  </a:moveTo>
                  <a:lnTo>
                    <a:pt x="0" y="0"/>
                  </a:lnTo>
                  <a:lnTo>
                    <a:pt x="0" y="3512820"/>
                  </a:lnTo>
                  <a:lnTo>
                    <a:pt x="6003036" y="3512820"/>
                  </a:lnTo>
                  <a:lnTo>
                    <a:pt x="60030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996684" y="3974591"/>
              <a:ext cx="3503929" cy="1424940"/>
            </a:xfrm>
            <a:custGeom>
              <a:avLst/>
              <a:gdLst/>
              <a:ahLst/>
              <a:cxnLst/>
              <a:rect l="l" t="t" r="r" b="b"/>
              <a:pathLst>
                <a:path w="3503929" h="1424939">
                  <a:moveTo>
                    <a:pt x="641604" y="473964"/>
                  </a:moveTo>
                  <a:lnTo>
                    <a:pt x="0" y="473964"/>
                  </a:lnTo>
                  <a:lnTo>
                    <a:pt x="0" y="1424940"/>
                  </a:lnTo>
                  <a:lnTo>
                    <a:pt x="641604" y="1424940"/>
                  </a:lnTo>
                  <a:lnTo>
                    <a:pt x="641604" y="473964"/>
                  </a:lnTo>
                  <a:close/>
                </a:path>
                <a:path w="3503929" h="1424939">
                  <a:moveTo>
                    <a:pt x="3503676" y="0"/>
                  </a:moveTo>
                  <a:lnTo>
                    <a:pt x="2862072" y="0"/>
                  </a:lnTo>
                  <a:lnTo>
                    <a:pt x="2862072" y="1424940"/>
                  </a:lnTo>
                  <a:lnTo>
                    <a:pt x="3503676" y="1424940"/>
                  </a:lnTo>
                  <a:lnTo>
                    <a:pt x="3503676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812024" y="3147059"/>
              <a:ext cx="3502660" cy="2252980"/>
            </a:xfrm>
            <a:custGeom>
              <a:avLst/>
              <a:gdLst/>
              <a:ahLst/>
              <a:cxnLst/>
              <a:rect l="l" t="t" r="r" b="b"/>
              <a:pathLst>
                <a:path w="3502659" h="2252979">
                  <a:moveTo>
                    <a:pt x="641604" y="999744"/>
                  </a:moveTo>
                  <a:lnTo>
                    <a:pt x="0" y="999744"/>
                  </a:lnTo>
                  <a:lnTo>
                    <a:pt x="0" y="2252472"/>
                  </a:lnTo>
                  <a:lnTo>
                    <a:pt x="641604" y="2252472"/>
                  </a:lnTo>
                  <a:lnTo>
                    <a:pt x="641604" y="999744"/>
                  </a:lnTo>
                  <a:close/>
                </a:path>
                <a:path w="3502659" h="2252979">
                  <a:moveTo>
                    <a:pt x="3502164" y="0"/>
                  </a:moveTo>
                  <a:lnTo>
                    <a:pt x="2860548" y="0"/>
                  </a:lnTo>
                  <a:lnTo>
                    <a:pt x="2860548" y="2252472"/>
                  </a:lnTo>
                  <a:lnTo>
                    <a:pt x="3502164" y="2252472"/>
                  </a:lnTo>
                  <a:lnTo>
                    <a:pt x="3502164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294119" y="5399531"/>
              <a:ext cx="5722620" cy="0"/>
            </a:xfrm>
            <a:custGeom>
              <a:avLst/>
              <a:gdLst/>
              <a:ahLst/>
              <a:cxnLst/>
              <a:rect l="l" t="t" r="r" b="b"/>
              <a:pathLst>
                <a:path w="5722620" h="0">
                  <a:moveTo>
                    <a:pt x="0" y="0"/>
                  </a:moveTo>
                  <a:lnTo>
                    <a:pt x="5722620" y="0"/>
                  </a:lnTo>
                </a:path>
              </a:pathLst>
            </a:custGeom>
            <a:ln w="9525">
              <a:solidFill>
                <a:srgbClr val="1F1A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6881263" y="4132107"/>
            <a:ext cx="8705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$322,647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696086" y="3831515"/>
            <a:ext cx="8705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$424,558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2022" y="5463636"/>
            <a:ext cx="11346180" cy="567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90625">
              <a:lnSpc>
                <a:spcPct val="100000"/>
              </a:lnSpc>
              <a:spcBef>
                <a:spcPts val="100"/>
              </a:spcBef>
              <a:tabLst>
                <a:tab pos="4051935" algn="l"/>
                <a:tab pos="7323455" algn="l"/>
                <a:tab pos="10184765" algn="l"/>
              </a:tabLst>
            </a:pPr>
            <a:r>
              <a:rPr dirty="0" sz="1200" spc="-20" b="1">
                <a:solidFill>
                  <a:srgbClr val="1F1A61"/>
                </a:solidFill>
                <a:latin typeface="Arial"/>
                <a:cs typeface="Arial"/>
              </a:rPr>
              <a:t>2017</a:t>
            </a:r>
            <a:r>
              <a:rPr dirty="0" sz="1200" b="1">
                <a:solidFill>
                  <a:srgbClr val="1F1A61"/>
                </a:solidFill>
                <a:latin typeface="Arial"/>
                <a:cs typeface="Arial"/>
              </a:rPr>
              <a:t>	</a:t>
            </a:r>
            <a:r>
              <a:rPr dirty="0" sz="1200" spc="-20" b="1">
                <a:solidFill>
                  <a:srgbClr val="1F1A61"/>
                </a:solidFill>
                <a:latin typeface="Arial"/>
                <a:cs typeface="Arial"/>
              </a:rPr>
              <a:t>2023</a:t>
            </a:r>
            <a:r>
              <a:rPr dirty="0" sz="1200" b="1">
                <a:solidFill>
                  <a:srgbClr val="1F1A61"/>
                </a:solidFill>
                <a:latin typeface="Arial"/>
                <a:cs typeface="Arial"/>
              </a:rPr>
              <a:t>	</a:t>
            </a:r>
            <a:r>
              <a:rPr dirty="0" sz="1200" spc="-20" b="1">
                <a:solidFill>
                  <a:srgbClr val="1F1A61"/>
                </a:solidFill>
                <a:latin typeface="Arial"/>
                <a:cs typeface="Arial"/>
              </a:rPr>
              <a:t>2017</a:t>
            </a:r>
            <a:r>
              <a:rPr dirty="0" sz="1200" b="1">
                <a:solidFill>
                  <a:srgbClr val="1F1A61"/>
                </a:solidFill>
                <a:latin typeface="Arial"/>
                <a:cs typeface="Arial"/>
              </a:rPr>
              <a:t>	</a:t>
            </a:r>
            <a:r>
              <a:rPr dirty="0" sz="1200" spc="-20" b="1">
                <a:solidFill>
                  <a:srgbClr val="1F1A61"/>
                </a:solidFill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14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MRI-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Simmons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USA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Study,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Spring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2017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Spring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According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U.S. Census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Bureau, ‘net worth’ is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value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 assets owned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(cash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bank accounts,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investments,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retirement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accounts,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etc.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well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value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 any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owned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property)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minus any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liabilities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owed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(debt,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including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student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loans,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credit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cards,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mortgage,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etc.).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8145780" y="2738627"/>
            <a:ext cx="1264920" cy="78105"/>
            <a:chOff x="8145780" y="2738627"/>
            <a:chExt cx="1264920" cy="78105"/>
          </a:xfrm>
        </p:grpSpPr>
        <p:sp>
          <p:nvSpPr>
            <p:cNvPr id="27" name="object 27" descr=""/>
            <p:cNvSpPr/>
            <p:nvPr/>
          </p:nvSpPr>
          <p:spPr>
            <a:xfrm>
              <a:off x="8145780" y="2738627"/>
              <a:ext cx="76200" cy="78105"/>
            </a:xfrm>
            <a:custGeom>
              <a:avLst/>
              <a:gdLst/>
              <a:ahLst/>
              <a:cxnLst/>
              <a:rect l="l" t="t" r="r" b="b"/>
              <a:pathLst>
                <a:path w="76200" h="78105">
                  <a:moveTo>
                    <a:pt x="76200" y="0"/>
                  </a:moveTo>
                  <a:lnTo>
                    <a:pt x="0" y="0"/>
                  </a:lnTo>
                  <a:lnTo>
                    <a:pt x="0" y="77724"/>
                  </a:lnTo>
                  <a:lnTo>
                    <a:pt x="76200" y="77724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1F1A6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9334500" y="2738627"/>
              <a:ext cx="76200" cy="78105"/>
            </a:xfrm>
            <a:custGeom>
              <a:avLst/>
              <a:gdLst/>
              <a:ahLst/>
              <a:cxnLst/>
              <a:rect l="l" t="t" r="r" b="b"/>
              <a:pathLst>
                <a:path w="76200" h="78105">
                  <a:moveTo>
                    <a:pt x="76200" y="0"/>
                  </a:moveTo>
                  <a:lnTo>
                    <a:pt x="0" y="0"/>
                  </a:lnTo>
                  <a:lnTo>
                    <a:pt x="0" y="77724"/>
                  </a:lnTo>
                  <a:lnTo>
                    <a:pt x="76200" y="77724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8058685" y="2301450"/>
            <a:ext cx="2193290" cy="567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Average</a:t>
            </a:r>
            <a:r>
              <a:rPr dirty="0" u="none" sz="1600" spc="-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F1A61"/>
                </a:solidFill>
                <a:latin typeface="Arial"/>
                <a:cs typeface="Arial"/>
              </a:rPr>
              <a:t>HH</a:t>
            </a:r>
            <a:r>
              <a:rPr dirty="0" u="none" sz="1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F1A61"/>
                </a:solidFill>
                <a:latin typeface="Arial"/>
                <a:cs typeface="Arial"/>
              </a:rPr>
              <a:t>Net</a:t>
            </a:r>
            <a:r>
              <a:rPr dirty="0" u="none" sz="1600" spc="-5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u="none" sz="1600" spc="-10" b="1">
                <a:solidFill>
                  <a:srgbClr val="1F1A61"/>
                </a:solidFill>
                <a:latin typeface="Arial"/>
                <a:cs typeface="Arial"/>
              </a:rPr>
              <a:t>Worth</a:t>
            </a:r>
            <a:endParaRPr sz="1600">
              <a:latin typeface="Arial"/>
              <a:cs typeface="Arial"/>
            </a:endParaRPr>
          </a:p>
          <a:p>
            <a:pPr marL="196850">
              <a:lnSpc>
                <a:spcPct val="100000"/>
              </a:lnSpc>
              <a:spcBef>
                <a:spcPts val="910"/>
              </a:spcBef>
              <a:tabLst>
                <a:tab pos="1385570" algn="l"/>
              </a:tabLst>
            </a:pPr>
            <a:r>
              <a:rPr dirty="0" sz="1200" b="1">
                <a:solidFill>
                  <a:srgbClr val="1F1A61"/>
                </a:solidFill>
                <a:latin typeface="Arial"/>
                <a:cs typeface="Arial"/>
              </a:rPr>
              <a:t>Adults</a:t>
            </a:r>
            <a:r>
              <a:rPr dirty="0" sz="12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1F1A61"/>
                </a:solidFill>
                <a:latin typeface="Arial"/>
                <a:cs typeface="Arial"/>
              </a:rPr>
              <a:t>25-</a:t>
            </a:r>
            <a:r>
              <a:rPr dirty="0" sz="1200" spc="-25" b="1">
                <a:solidFill>
                  <a:srgbClr val="1F1A61"/>
                </a:solidFill>
                <a:latin typeface="Arial"/>
                <a:cs typeface="Arial"/>
              </a:rPr>
              <a:t>64</a:t>
            </a:r>
            <a:r>
              <a:rPr dirty="0" sz="1200" b="1">
                <a:solidFill>
                  <a:srgbClr val="1F1A61"/>
                </a:solidFill>
                <a:latin typeface="Arial"/>
                <a:cs typeface="Arial"/>
              </a:rPr>
              <a:t>	Adults</a:t>
            </a:r>
            <a:r>
              <a:rPr dirty="0" sz="12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1F1A61"/>
                </a:solidFill>
                <a:latin typeface="Arial"/>
                <a:cs typeface="Arial"/>
              </a:rPr>
              <a:t>65+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6153911" y="2231135"/>
            <a:ext cx="6003290" cy="3512820"/>
          </a:xfrm>
          <a:custGeom>
            <a:avLst/>
            <a:gdLst/>
            <a:ahLst/>
            <a:cxnLst/>
            <a:rect l="l" t="t" r="r" b="b"/>
            <a:pathLst>
              <a:path w="6003290" h="3512820">
                <a:moveTo>
                  <a:pt x="0" y="0"/>
                </a:moveTo>
                <a:lnTo>
                  <a:pt x="6003036" y="0"/>
                </a:lnTo>
                <a:lnTo>
                  <a:pt x="6003036" y="3512820"/>
                </a:lnTo>
                <a:lnTo>
                  <a:pt x="0" y="351282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1F1A6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4424494" y="3745555"/>
            <a:ext cx="870585" cy="57848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295275">
              <a:lnSpc>
                <a:spcPct val="100000"/>
              </a:lnSpc>
              <a:spcBef>
                <a:spcPts val="455"/>
              </a:spcBef>
            </a:pPr>
            <a:r>
              <a:rPr dirty="0" u="sng" sz="1400" spc="-25" b="1">
                <a:solidFill>
                  <a:srgbClr val="66C5AC"/>
                </a:solidFill>
                <a:uFill>
                  <a:solidFill>
                    <a:srgbClr val="66C5AC"/>
                  </a:solidFill>
                </a:uFill>
                <a:latin typeface="Arial"/>
                <a:cs typeface="Arial"/>
              </a:rPr>
              <a:t>+7%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$348,657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0557488" y="2567026"/>
            <a:ext cx="870585" cy="53403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42875">
              <a:lnSpc>
                <a:spcPct val="100000"/>
              </a:lnSpc>
              <a:spcBef>
                <a:spcPts val="290"/>
              </a:spcBef>
            </a:pPr>
            <a:r>
              <a:rPr dirty="0" u="sng" sz="1400" spc="-20" b="1">
                <a:solidFill>
                  <a:srgbClr val="66C5AC"/>
                </a:solidFill>
                <a:uFill>
                  <a:solidFill>
                    <a:srgbClr val="66C5AC"/>
                  </a:solidFill>
                </a:uFill>
                <a:latin typeface="Arial"/>
                <a:cs typeface="Arial"/>
              </a:rPr>
              <a:t>+80%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$763,275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9742666" y="3393079"/>
            <a:ext cx="870585" cy="53467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algn="ctr" marR="55244">
              <a:lnSpc>
                <a:spcPct val="100000"/>
              </a:lnSpc>
              <a:spcBef>
                <a:spcPts val="295"/>
              </a:spcBef>
            </a:pPr>
            <a:r>
              <a:rPr dirty="0" u="sng" sz="1400" spc="-20" b="1">
                <a:solidFill>
                  <a:srgbClr val="66C5AC"/>
                </a:solidFill>
                <a:uFill>
                  <a:solidFill>
                    <a:srgbClr val="66C5AC"/>
                  </a:solidFill>
                </a:uFill>
                <a:latin typeface="Arial"/>
                <a:cs typeface="Arial"/>
              </a:rPr>
              <a:t>+50%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$483,141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4" name="object 3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3108" y="6518147"/>
            <a:ext cx="11708774" cy="339852"/>
          </a:xfrm>
          <a:prstGeom prst="rect">
            <a:avLst/>
          </a:prstGeom>
        </p:spPr>
      </p:pic>
      <p:sp>
        <p:nvSpPr>
          <p:cNvPr id="35" name="object 35" descr=""/>
          <p:cNvSpPr txBox="1"/>
          <p:nvPr/>
        </p:nvSpPr>
        <p:spPr>
          <a:xfrm>
            <a:off x="10365644" y="54504"/>
            <a:ext cx="1727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life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stage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16573" y="6165913"/>
            <a:ext cx="12180570" cy="287020"/>
            <a:chOff x="16573" y="6165913"/>
            <a:chExt cx="12180570" cy="287020"/>
          </a:xfrm>
        </p:grpSpPr>
        <p:sp>
          <p:nvSpPr>
            <p:cNvPr id="37" name="object 37" descr=""/>
            <p:cNvSpPr/>
            <p:nvPr/>
          </p:nvSpPr>
          <p:spPr>
            <a:xfrm>
              <a:off x="21335" y="6170688"/>
              <a:ext cx="12171045" cy="277495"/>
            </a:xfrm>
            <a:custGeom>
              <a:avLst/>
              <a:gdLst/>
              <a:ahLst/>
              <a:cxnLst/>
              <a:rect l="l" t="t" r="r" b="b"/>
              <a:pathLst>
                <a:path w="12171045" h="277495">
                  <a:moveTo>
                    <a:pt x="12170664" y="0"/>
                  </a:moveTo>
                  <a:lnTo>
                    <a:pt x="0" y="0"/>
                  </a:lnTo>
                  <a:lnTo>
                    <a:pt x="0" y="277355"/>
                  </a:lnTo>
                  <a:lnTo>
                    <a:pt x="12170664" y="277355"/>
                  </a:lnTo>
                  <a:lnTo>
                    <a:pt x="12170664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1335" y="6170676"/>
              <a:ext cx="12171045" cy="277495"/>
            </a:xfrm>
            <a:custGeom>
              <a:avLst/>
              <a:gdLst/>
              <a:ahLst/>
              <a:cxnLst/>
              <a:rect l="l" t="t" r="r" b="b"/>
              <a:pathLst>
                <a:path w="12171045" h="277495">
                  <a:moveTo>
                    <a:pt x="0" y="0"/>
                  </a:moveTo>
                  <a:lnTo>
                    <a:pt x="12170664" y="0"/>
                  </a:lnTo>
                </a:path>
                <a:path w="12171045" h="277495">
                  <a:moveTo>
                    <a:pt x="12170664" y="277368"/>
                  </a:moveTo>
                  <a:lnTo>
                    <a:pt x="0" y="277368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3639075" y="6199383"/>
            <a:ext cx="5007610" cy="592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download 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‘A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Silver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Lining’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0"/>
              </a:spcBef>
            </a:pPr>
            <a:endParaRPr sz="1200">
              <a:latin typeface="Arial"/>
              <a:cs typeface="Arial"/>
            </a:endParaRPr>
          </a:p>
          <a:p>
            <a:pPr marL="380365">
              <a:lnSpc>
                <a:spcPct val="100000"/>
              </a:lnSpc>
              <a:spcBef>
                <a:spcPts val="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135677" y="504840"/>
            <a:ext cx="995489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1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good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measure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financial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stability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wealth,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HH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net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worth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growth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adults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65+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has outpaced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younger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demographics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3684DB3-75FC-4F36-88E4-C39B87A1DECD}"/>
</file>

<file path=customXml/itemProps2.xml><?xml version="1.0" encoding="utf-8"?>
<ds:datastoreItem xmlns:ds="http://schemas.openxmlformats.org/officeDocument/2006/customXml" ds:itemID="{64D98B73-C567-4701-AA18-9A16AFDA6080}"/>
</file>

<file path=customXml/itemProps3.xml><?xml version="1.0" encoding="utf-8"?>
<ds:datastoreItem xmlns:ds="http://schemas.openxmlformats.org/officeDocument/2006/customXml" ds:itemID="{5F1DA69F-10A3-4DD2-8D94-071FC567046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2024-05-01T17:39:27Z</dcterms:created>
  <dcterms:modified xsi:type="dcterms:W3CDTF">2024-05-01T17:39:27Z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