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47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8FB14A-66B9-4286-8D7B-8D7C783DA73F}" v="1" dt="2024-11-08T18:17:46.1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21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C18FB14A-66B9-4286-8D7B-8D7C783DA73F}"/>
    <pc:docChg chg="addSld modSld">
      <pc:chgData name="Dylan Breger" userId="9b3da09f-10fe-42ec-9aa5-9fa2a3e9cc20" providerId="ADAL" clId="{C18FB14A-66B9-4286-8D7B-8D7C783DA73F}" dt="2024-11-08T18:17:46.133" v="0"/>
      <pc:docMkLst>
        <pc:docMk/>
      </pc:docMkLst>
      <pc:sldChg chg="add">
        <pc:chgData name="Dylan Breger" userId="9b3da09f-10fe-42ec-9aa5-9fa2a3e9cc20" providerId="ADAL" clId="{C18FB14A-66B9-4286-8D7B-8D7C783DA73F}" dt="2024-11-08T18:17:46.133" v="0"/>
        <pc:sldMkLst>
          <pc:docMk/>
          <pc:sldMk cId="3198792136" sldId="2147376471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568291039172838"/>
          <c:y val="0.11151943233414585"/>
          <c:w val="0.81431708960827165"/>
          <c:h val="0.8546274668599468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Only English</c:v>
                </c:pt>
              </c:strCache>
            </c:strRef>
          </c:tx>
          <c:spPr>
            <a:solidFill>
              <a:srgbClr val="1B146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Helvetica" panose="020B0403020202020204"/>
                    <a:ea typeface="+mn-ea"/>
                    <a:cs typeface="Helvetica" panose="020B0403020202020204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All Hispanic Adults</c:v>
                </c:pt>
                <c:pt idx="1">
                  <c:v>First Generation</c:v>
                </c:pt>
                <c:pt idx="2">
                  <c:v>Second Generation</c:v>
                </c:pt>
                <c:pt idx="3">
                  <c:v>Third Generation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0.17</c:v>
                </c:pt>
                <c:pt idx="1">
                  <c:v>0.06</c:v>
                </c:pt>
                <c:pt idx="2">
                  <c:v>0.23</c:v>
                </c:pt>
                <c:pt idx="3">
                  <c:v>0.38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86-4452-80EF-22073D558BB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Mostly English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Helvetica" panose="020B0604020202020204"/>
                    <a:ea typeface="+mn-ea"/>
                    <a:cs typeface="Helvetica" panose="020B0604020202020204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All Hispanic Adults</c:v>
                </c:pt>
                <c:pt idx="1">
                  <c:v>First Generation</c:v>
                </c:pt>
                <c:pt idx="2">
                  <c:v>Second Generation</c:v>
                </c:pt>
                <c:pt idx="3">
                  <c:v>Third Generation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0.28000000000000003</c:v>
                </c:pt>
                <c:pt idx="1">
                  <c:v>0.15</c:v>
                </c:pt>
                <c:pt idx="2">
                  <c:v>0.39</c:v>
                </c:pt>
                <c:pt idx="3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86-4452-80EF-22073D558BB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Mostly Spanish</c:v>
                </c:pt>
              </c:strCache>
            </c:strRef>
          </c:tx>
          <c:spPr>
            <a:solidFill>
              <a:srgbClr val="4EBEA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Helvetica" panose="020B0604020202020204"/>
                    <a:ea typeface="+mn-ea"/>
                    <a:cs typeface="Helvetica" panose="020B0604020202020204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All Hispanic Adults</c:v>
                </c:pt>
                <c:pt idx="1">
                  <c:v>First Generation</c:v>
                </c:pt>
                <c:pt idx="2">
                  <c:v>Second Generation</c:v>
                </c:pt>
                <c:pt idx="3">
                  <c:v>Third Generation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0.33</c:v>
                </c:pt>
                <c:pt idx="1">
                  <c:v>0.43</c:v>
                </c:pt>
                <c:pt idx="2">
                  <c:v>0.27</c:v>
                </c:pt>
                <c:pt idx="3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86-4452-80EF-22073D558BB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Only Spanish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Helvetica" panose="020B0604020202020204"/>
                    <a:ea typeface="+mn-ea"/>
                    <a:cs typeface="Helvetica" panose="020B0604020202020204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All Hispanic Adults</c:v>
                </c:pt>
                <c:pt idx="1">
                  <c:v>First Generation</c:v>
                </c:pt>
                <c:pt idx="2">
                  <c:v>Second Generation</c:v>
                </c:pt>
                <c:pt idx="3">
                  <c:v>Third Generation</c:v>
                </c:pt>
              </c:strCache>
            </c:strRef>
          </c:cat>
          <c:val>
            <c:numRef>
              <c:f>Sheet1!$E$2:$E$5</c:f>
              <c:numCache>
                <c:formatCode>0%</c:formatCode>
                <c:ptCount val="4"/>
                <c:pt idx="0">
                  <c:v>0.22</c:v>
                </c:pt>
                <c:pt idx="1">
                  <c:v>0.36</c:v>
                </c:pt>
                <c:pt idx="2">
                  <c:v>0.11</c:v>
                </c:pt>
                <c:pt idx="3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486-4452-80EF-22073D558B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809079503"/>
        <c:axId val="809077103"/>
      </c:barChart>
      <c:catAx>
        <c:axId val="80907950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1B1464"/>
                </a:solidFill>
                <a:latin typeface="Helvetica" panose="020B0604020202020204"/>
                <a:ea typeface="+mn-ea"/>
                <a:cs typeface="Helvetica" panose="020B0604020202020204"/>
              </a:defRPr>
            </a:pPr>
            <a:endParaRPr lang="en-US"/>
          </a:p>
        </c:txPr>
        <c:crossAx val="809077103"/>
        <c:crosses val="autoZero"/>
        <c:auto val="1"/>
        <c:lblAlgn val="ctr"/>
        <c:lblOffset val="100"/>
        <c:noMultiLvlLbl val="0"/>
      </c:catAx>
      <c:valAx>
        <c:axId val="809077103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8090795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B1464"/>
              </a:solidFill>
              <a:latin typeface="Helvetica" panose="020B0403020202020204"/>
              <a:ea typeface="+mn-ea"/>
              <a:cs typeface="Helvetica" panose="020B0403020202020204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4D757-162B-829C-5D45-9FCE26F91E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F626FB-C67A-D626-2E26-9B1616DAF8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6D21D8-D068-C1EA-D84F-F597D18D8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0D8FA-5EA0-475F-A825-1FE6453AF91A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A89E24-C0D5-6F90-B0A6-C7140AAD1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CD8FB8-2334-F700-AAA8-0B8ABED5D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2B0B2-DF6B-44D9-B063-37F631E4E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852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F3D42-031A-DF73-56ED-58A19ADE1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E0DE92-600E-018E-72F9-34E44F756E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BDBC7-CADB-6850-7799-22672CAA1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0D8FA-5EA0-475F-A825-1FE6453AF91A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A455B-73B8-B4A1-7C73-7DFC352B8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437108-B443-AF97-0225-72BA8C420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2B0B2-DF6B-44D9-B063-37F631E4E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121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5360E-53AC-687F-6A1A-346693A482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4E3A58-E446-0908-BABF-EC50AEA76A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C1DEC1-4E0E-3332-5999-E52F05E37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0D8FA-5EA0-475F-A825-1FE6453AF91A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984449-1C51-1B83-FC8F-8BBFC28B9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EE3072-8A1E-47A9-8092-C3B083EBA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2B0B2-DF6B-44D9-B063-37F631E4E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926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6C8C4-7992-A92C-233E-61AFA2E9E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B0739-B9CD-58F7-3458-81369F0F70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C394FF-9801-2FF4-ED7A-9BF7A7EDA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0D8FA-5EA0-475F-A825-1FE6453AF91A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FA5D6-5F22-CDB9-E0D1-E19CD45C1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6E09A5-D3CE-37A3-85C3-155823E30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2B0B2-DF6B-44D9-B063-37F631E4E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628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CCFF4-62F3-069D-3649-B32CD694D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ABBE9B-5920-9630-B6F4-50A44A4E6F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F728E1-0DEA-67A1-1DA6-03E1D8C5D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0D8FA-5EA0-475F-A825-1FE6453AF91A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20DDA-4349-2CEB-ACE6-4FEE5C26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379F9-0D1B-4B41-D5EC-912E0DDED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2B0B2-DF6B-44D9-B063-37F631E4E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508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09FBA-9F1D-D5F0-45FE-B215B2B43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2BBCC-4B1E-9D0C-D359-246AC0749E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9CF2D3-396B-01E2-0E78-F3A048EBC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9EBEB5-03AF-013A-1710-10305526A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0D8FA-5EA0-475F-A825-1FE6453AF91A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6D3C13-F20A-0D39-65F3-D1EAE7C0A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DE5E31-7217-F849-40D1-E3E2B67B0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2B0B2-DF6B-44D9-B063-37F631E4E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06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40A18-F3AF-B5F4-25D4-DDFC2ACAD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2A1DC7-B076-E4BE-5E1F-FFBE6016C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C02B17-E37A-4287-98A1-58AC32FF85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04753C-7383-2F50-90C7-8E61EDA9A8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9F3C9A-128A-4BE6-3B6B-C84C97821F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B0751C-2CDA-ACEE-81A2-E688464C3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0D8FA-5EA0-475F-A825-1FE6453AF91A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490E1D-2F45-B634-2992-D856F865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B15D11-7773-B8A4-B19D-DAA0FC1F6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2B0B2-DF6B-44D9-B063-37F631E4E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882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FB8A3-218D-5A11-5EFA-2FBABC6ED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EA2AF1-B5B9-D0D8-23CC-0E3E68A8E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0D8FA-5EA0-475F-A825-1FE6453AF91A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E17F45-EAD5-0FB2-B17E-CA02014F1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F8F1F3-9015-6ABB-6F7F-3E3E660A9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2B0B2-DF6B-44D9-B063-37F631E4E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521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D97C24-68B7-7AE0-AD42-D18092874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0D8FA-5EA0-475F-A825-1FE6453AF91A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0F8773-D873-A9CC-D2C3-6C08F45D6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A59E2C-985A-C213-DB85-6AFB45974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2B0B2-DF6B-44D9-B063-37F631E4E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426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3FEE5-48AB-C108-E6EC-12EF404B1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E394F2-66C1-13D2-6008-5973EC998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74F3CE-7938-CC50-BC77-89C1EE9332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964817-E22C-A959-861E-2DEC53377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0D8FA-5EA0-475F-A825-1FE6453AF91A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E75FA5-4B29-14B0-D146-489BCDB64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3F8859-A7E0-5C9C-EF86-BC773FCAD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2B0B2-DF6B-44D9-B063-37F631E4E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36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3234B-E6D0-E9DE-B336-FB3EF8651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CC8BA7-1F64-7E58-7126-1EEC26E23F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72D600-1C1B-2E75-3F19-FD336BCFF2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49C76F-3F9B-F12C-8123-55A3C2830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0D8FA-5EA0-475F-A825-1FE6453AF91A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F7CF80-25FE-B673-0BAB-E4844610B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BB91E0-9373-7072-7D83-15962B679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2B0B2-DF6B-44D9-B063-37F631E4E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406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1A2599-16A1-D473-3753-271F74915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F2C235-1062-C3E9-E288-F8C5BEB7B2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264DB8-CB1C-443E-80F0-20D8C389D6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50D8FA-5EA0-475F-A825-1FE6453AF91A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FBAFD-88F0-9FBD-3180-4ED17FEE4B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246FFA-2631-7751-72D9-FE6EDB2017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482B0B2-DF6B-44D9-B063-37F631E4E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722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ab.com/insights" TargetMode="External"/><Relationship Id="rId7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mrisimmons.com/reports/the-state-of-the-hispanic-american-consumer-2024/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s://thevab.com/sign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D495A82-84FE-2696-CD92-B8CBCD10BFB5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6F1AA3E-2C9D-86F9-F1FE-5C976E9258D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8FF1B0CB-4397-4D8E-95C0-BEFF9A13B020}"/>
              </a:ext>
            </a:extLst>
          </p:cNvPr>
          <p:cNvSpPr/>
          <p:nvPr/>
        </p:nvSpPr>
        <p:spPr>
          <a:xfrm>
            <a:off x="483207" y="6533170"/>
            <a:ext cx="1168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150" normalizeH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b="1" i="0" u="sng" strike="noStrike" kern="1200" cap="none" spc="150" normalizeH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BACD0F-ADC4-D7DD-A1AB-AC9DDE4E19AF}"/>
              </a:ext>
            </a:extLst>
          </p:cNvPr>
          <p:cNvSpPr/>
          <p:nvPr/>
        </p:nvSpPr>
        <p:spPr>
          <a:xfrm>
            <a:off x="260328" y="546170"/>
            <a:ext cx="1000762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>
                <a:solidFill>
                  <a:srgbClr val="1B1464"/>
                </a:solidFill>
                <a:latin typeface="Helvetica" pitchFamily="2" charset="0"/>
              </a:rPr>
              <a:t>Over 60% of Hispanic adults speak both English and Spanish at home to some degree, however this varies by generation</a:t>
            </a:r>
            <a:endParaRPr kumimoji="0" lang="en-US" sz="2600" b="1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606B7E-F774-8343-1436-ADBB354D3A35}"/>
              </a:ext>
            </a:extLst>
          </p:cNvPr>
          <p:cNvSpPr txBox="1"/>
          <p:nvPr/>
        </p:nvSpPr>
        <p:spPr>
          <a:xfrm>
            <a:off x="10267952" y="26057"/>
            <a:ext cx="19240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multicultural insights</a:t>
            </a:r>
          </a:p>
        </p:txBody>
      </p:sp>
      <p:pic>
        <p:nvPicPr>
          <p:cNvPr id="14" name="Picture 2">
            <a:hlinkClick r:id="rId4"/>
            <a:extLst>
              <a:ext uri="{FF2B5EF4-FFF2-40B4-BE49-F238E27FC236}">
                <a16:creationId xmlns:a16="http://schemas.microsoft.com/office/drawing/2014/main" id="{DB2D1F2C-57CA-80B6-FE90-EF12E49FBB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5FB4D567-E880-841C-15ED-6511147D1CBE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0FE29F1-947E-A5C9-3748-DA6B1919AE72}"/>
              </a:ext>
            </a:extLst>
          </p:cNvPr>
          <p:cNvSpPr/>
          <p:nvPr/>
        </p:nvSpPr>
        <p:spPr>
          <a:xfrm>
            <a:off x="-4" y="1"/>
            <a:ext cx="3764608" cy="271196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Hispanic Consumers: Language Preferred at Home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C4117F2-7A54-FA28-42C3-3C4DA1176A0A}"/>
              </a:ext>
            </a:extLst>
          </p:cNvPr>
          <p:cNvSpPr txBox="1"/>
          <p:nvPr/>
        </p:nvSpPr>
        <p:spPr>
          <a:xfrm>
            <a:off x="0" y="1691787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algn="ctr" defTabSz="586082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sng" strike="noStrike" cap="none" spc="0" normalizeH="0" baseline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marR="0" lvl="0" indent="0" algn="ctr" defTabSz="5860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rPr>
              <a:t>Language Preferred to Speak at Home by Generation</a:t>
            </a:r>
          </a:p>
          <a:p>
            <a:pPr marL="0" marR="0" lvl="0" indent="0" algn="ctr" defTabSz="5860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u="none">
                <a:latin typeface="Helvetica" panose="020B0604020202020204" pitchFamily="34" charset="0"/>
                <a:cs typeface="Helvetica" panose="020B0604020202020204" pitchFamily="34" charset="0"/>
              </a:rPr>
              <a:t>Among Hispanic Adults</a:t>
            </a:r>
            <a:endParaRPr kumimoji="0" lang="en-US" b="0" i="0" u="none" strike="noStrike" kern="1200" cap="none" spc="0" normalizeH="0" baseline="0" noProof="0">
              <a:ln>
                <a:noFill/>
              </a:ln>
              <a:solidFill>
                <a:srgbClr val="1F1A62"/>
              </a:solidFill>
              <a:effectLst/>
              <a:uLnTx/>
              <a:uFillTx/>
              <a:latin typeface="Helvetica" panose="020B0604020202020204" pitchFamily="34" charset="0"/>
              <a:ea typeface="Open Sans" panose="020B0606030504020204" pitchFamily="34" charset="0"/>
              <a:cs typeface="Helvetica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AB83A09-DCE7-E34A-2435-8F78E31612D2}"/>
              </a:ext>
            </a:extLst>
          </p:cNvPr>
          <p:cNvSpPr txBox="1">
            <a:spLocks/>
          </p:cNvSpPr>
          <p:nvPr/>
        </p:nvSpPr>
        <p:spPr>
          <a:xfrm>
            <a:off x="-3" y="6137589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see more insights from </a:t>
            </a:r>
            <a:r>
              <a:rPr kumimoji="0" lang="en-US" sz="1200" b="1" i="1" u="sng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MRI-Simmons</a:t>
            </a:r>
            <a:endParaRPr kumimoji="0" lang="en-US" sz="1200" b="1" i="1" u="sng" strike="noStrike" kern="1200" cap="none" spc="0" normalizeH="0" baseline="0" noProof="0">
              <a:ln>
                <a:noFill/>
              </a:ln>
              <a:solidFill>
                <a:srgbClr val="FFE6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0AE51D8-29E0-7F7C-C7B6-91070DAF169C}"/>
              </a:ext>
            </a:extLst>
          </p:cNvPr>
          <p:cNvSpPr txBox="1"/>
          <p:nvPr/>
        </p:nvSpPr>
        <p:spPr>
          <a:xfrm>
            <a:off x="390617" y="5951282"/>
            <a:ext cx="115389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</a:t>
            </a:r>
            <a:r>
              <a:rPr lang="en-US" sz="700">
                <a:solidFill>
                  <a:srgbClr val="1B1464"/>
                </a:solidFill>
                <a:latin typeface="Helvetica" panose="020B0403020202020204" pitchFamily="34" charset="0"/>
              </a:rPr>
              <a:t>MRI-Simmons, </a:t>
            </a:r>
            <a:r>
              <a:rPr lang="en-US" sz="700" i="1">
                <a:solidFill>
                  <a:srgbClr val="1B1464"/>
                </a:solidFill>
                <a:latin typeface="Helvetica" panose="020B0403020202020204" pitchFamily="34" charset="0"/>
              </a:rPr>
              <a:t>The State of the Hispanic American Consumer, </a:t>
            </a:r>
            <a:r>
              <a:rPr lang="en-US" sz="700">
                <a:solidFill>
                  <a:srgbClr val="1B1464"/>
                </a:solidFill>
                <a:latin typeface="Helvetica" panose="020B0403020202020204" pitchFamily="34" charset="0"/>
              </a:rPr>
              <a:t>2024.</a:t>
            </a: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graphicFrame>
        <p:nvGraphicFramePr>
          <p:cNvPr id="20" name="Chart 19">
            <a:extLst>
              <a:ext uri="{FF2B5EF4-FFF2-40B4-BE49-F238E27FC236}">
                <a16:creationId xmlns:a16="http://schemas.microsoft.com/office/drawing/2014/main" id="{BE0D821C-7B53-6154-0F01-CF1EAE00D24A}"/>
              </a:ext>
            </a:extLst>
          </p:cNvPr>
          <p:cNvGraphicFramePr/>
          <p:nvPr/>
        </p:nvGraphicFramePr>
        <p:xfrm>
          <a:off x="673404" y="2086709"/>
          <a:ext cx="10845193" cy="4050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FC5DF14-3ABD-DB10-0F81-6DF203EF65A3}"/>
              </a:ext>
            </a:extLst>
          </p:cNvPr>
          <p:cNvCxnSpPr/>
          <p:nvPr/>
        </p:nvCxnSpPr>
        <p:spPr>
          <a:xfrm>
            <a:off x="573932" y="3326860"/>
            <a:ext cx="11284085" cy="0"/>
          </a:xfrm>
          <a:prstGeom prst="line">
            <a:avLst/>
          </a:prstGeom>
          <a:ln>
            <a:solidFill>
              <a:srgbClr val="1B1464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8792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AEDFB98-06DD-4114-85D0-7761C8832436}"/>
</file>

<file path=customXml/itemProps2.xml><?xml version="1.0" encoding="utf-8"?>
<ds:datastoreItem xmlns:ds="http://schemas.openxmlformats.org/officeDocument/2006/customXml" ds:itemID="{1E45858B-0AF4-4624-A9B6-5EF6F218D1FC}"/>
</file>

<file path=customXml/itemProps3.xml><?xml version="1.0" encoding="utf-8"?>
<ds:datastoreItem xmlns:ds="http://schemas.openxmlformats.org/officeDocument/2006/customXml" ds:itemID="{DA20E915-7E30-4F9E-9D68-67DA8033C20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2024-11-08T18:17:45Z</dcterms:created>
  <dcterms:modified xsi:type="dcterms:W3CDTF">2024-11-08T18:17:48Z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