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146846575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4257D8B-B44A-4B51-A8B9-9274466B9E2A}" v="1" dt="2024-11-08T18:13:23.62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10" d="100"/>
          <a:sy n="10" d="100"/>
        </p:scale>
        <p:origin x="-53" y="-5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11" Type="http://schemas.openxmlformats.org/officeDocument/2006/relationships/customXml" Target="../customXml/item3.xml"/><Relationship Id="rId5" Type="http://schemas.openxmlformats.org/officeDocument/2006/relationships/theme" Target="theme/theme1.xml"/><Relationship Id="rId10" Type="http://schemas.openxmlformats.org/officeDocument/2006/relationships/customXml" Target="../customXml/item2.xml"/><Relationship Id="rId4" Type="http://schemas.openxmlformats.org/officeDocument/2006/relationships/viewProps" Target="viewProps.xml"/><Relationship Id="rId9" Type="http://schemas.openxmlformats.org/officeDocument/2006/relationships/customXml" Target="../customXml/item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ylan Breger" userId="9b3da09f-10fe-42ec-9aa5-9fa2a3e9cc20" providerId="ADAL" clId="{94257D8B-B44A-4B51-A8B9-9274466B9E2A}"/>
    <pc:docChg chg="addSld modSld">
      <pc:chgData name="Dylan Breger" userId="9b3da09f-10fe-42ec-9aa5-9fa2a3e9cc20" providerId="ADAL" clId="{94257D8B-B44A-4B51-A8B9-9274466B9E2A}" dt="2024-11-08T18:13:23.619" v="0"/>
      <pc:docMkLst>
        <pc:docMk/>
      </pc:docMkLst>
      <pc:sldChg chg="add">
        <pc:chgData name="Dylan Breger" userId="9b3da09f-10fe-42ec-9aa5-9fa2a3e9cc20" providerId="ADAL" clId="{94257D8B-B44A-4B51-A8B9-9274466B9E2A}" dt="2024-11-08T18:13:23.619" v="0"/>
        <pc:sldMkLst>
          <pc:docMk/>
          <pc:sldMk cId="3931335238" sldId="2146846575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3092009264463181E-2"/>
          <c:y val="0.11577997058939109"/>
          <c:w val="0.91135258725595703"/>
          <c:h val="0.7607383882903584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TV Shows / Movies</c:v>
                </c:pt>
              </c:strCache>
            </c:strRef>
          </c:tx>
          <c:spPr>
            <a:solidFill>
              <a:srgbClr val="ED3C8D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rgbClr val="1B1464"/>
                    </a:solidFill>
                    <a:latin typeface="Helvetica" panose="020B0604020202020204" pitchFamily="34" charset="0"/>
                    <a:ea typeface="+mn-ea"/>
                    <a:cs typeface="Helvetica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P13-24</c:v>
                </c:pt>
                <c:pt idx="1">
                  <c:v>P25-34</c:v>
                </c:pt>
                <c:pt idx="2">
                  <c:v>P35+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16.7</c:v>
                </c:pt>
                <c:pt idx="1">
                  <c:v>20.100000000000001</c:v>
                </c:pt>
                <c:pt idx="2">
                  <c:v>23.4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1D5-4702-BE24-39C0D466CFC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Non-Premium Video</c:v>
                </c:pt>
              </c:strCache>
            </c:strRef>
          </c:tx>
          <c:spPr>
            <a:solidFill>
              <a:srgbClr val="00BFF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rgbClr val="1B1464"/>
                    </a:solidFill>
                    <a:latin typeface="Helvetica" panose="020B0604020202020204" pitchFamily="34" charset="0"/>
                    <a:ea typeface="+mn-ea"/>
                    <a:cs typeface="Helvetica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P13-24</c:v>
                </c:pt>
                <c:pt idx="1">
                  <c:v>P25-34</c:v>
                </c:pt>
                <c:pt idx="2">
                  <c:v>P35+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13.6</c:v>
                </c:pt>
                <c:pt idx="1">
                  <c:v>14.1</c:v>
                </c:pt>
                <c:pt idx="2">
                  <c:v>10.5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1D5-4702-BE24-39C0D466CF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89"/>
        <c:overlap val="-60"/>
        <c:axId val="1006215375"/>
        <c:axId val="1006220655"/>
      </c:barChart>
      <c:catAx>
        <c:axId val="100621537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rgbClr val="1B1464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rgbClr val="1B1464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defRPr>
            </a:pPr>
            <a:endParaRPr lang="en-US"/>
          </a:p>
        </c:txPr>
        <c:crossAx val="1006220655"/>
        <c:crosses val="autoZero"/>
        <c:auto val="1"/>
        <c:lblAlgn val="ctr"/>
        <c:lblOffset val="100"/>
        <c:noMultiLvlLbl val="0"/>
      </c:catAx>
      <c:valAx>
        <c:axId val="1006220655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00621537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rgbClr val="1B1464"/>
              </a:solidFill>
              <a:latin typeface="Helvetica" panose="020B0604020202020204" pitchFamily="34" charset="0"/>
              <a:ea typeface="+mn-ea"/>
              <a:cs typeface="Helvetica" panose="020B0604020202020204" pitchFamily="34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01353D-54CA-3035-3F5F-2705EC0C71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22DF8D-3FA9-6B26-A18E-A918493E6A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C9E08D-8E56-4A7C-6EE6-375A7AD285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433C3-C91F-45AE-B96B-E748C783C008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AD8EA9-EE61-6459-2677-ED63870FA7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13C76D-2731-A5F2-03EB-32C1AE6FB7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1A601-67D4-4931-ACB9-E2AFEE5E72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001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C57ABB-4054-F347-43AA-553C7644C1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1611E63-8F60-CB5D-C838-F0E47DDC3B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C7E976-72C6-525B-AA1D-515B62F873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433C3-C91F-45AE-B96B-E748C783C008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D9939B-039E-3C49-E582-614D5C188D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4578E6-1CEB-83F8-7FC0-1E394D0EA2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1A601-67D4-4931-ACB9-E2AFEE5E72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514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DFC283E-7F3D-A5EB-3605-D79EAE56545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D607354-07B0-5339-3ABB-F1A06BCF89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CBCF2C-54E1-C18D-6397-741AAD7DDF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433C3-C91F-45AE-B96B-E748C783C008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520F47-5038-B433-3992-8BDA2763B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3B03E9-D526-3C83-3455-631C7072B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1A601-67D4-4931-ACB9-E2AFEE5E72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949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35CFCB-D4C8-5BA6-F11C-E9F7ED86E6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F90E94-79CC-DFF5-5B5C-8215417BEA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B10AD8-0F76-8BA9-A823-721DFF0C25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433C3-C91F-45AE-B96B-E748C783C008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78942E-A06B-72BB-1FCF-FBBA542AC6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0DA2C9-75F8-CB8C-509A-CEBE023860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1A601-67D4-4931-ACB9-E2AFEE5E72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513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B8AB22-8CD7-9B41-6279-F786737A01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2505DF-EDA2-167F-C03B-80029C8052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E4500D-E12C-3C90-E731-1E643E1003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433C3-C91F-45AE-B96B-E748C783C008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DBB7E9-5910-4D08-6FB1-9B17ED6807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A9EAC7-3923-0D4C-CD78-3FE9CE5A5D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1A601-67D4-4931-ACB9-E2AFEE5E72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716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0734F0-2D51-653C-EFDC-E34EE0353C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6635FD-33D1-4BBF-74EE-FEADB37147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429980-7D00-C8D2-0A59-D4BCC87978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BD2196-53AE-C7BB-33A5-EF45B1AC2D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433C3-C91F-45AE-B96B-E748C783C008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847752-716B-8D1E-5BDC-818F293288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DBF4DF-4604-67DE-5A6D-CAE09ED7BB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1A601-67D4-4931-ACB9-E2AFEE5E72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528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9B523F-CEB4-683B-A3F0-13D5285B29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A213A0-36B7-DC52-7DBF-5227073007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641FD6-3744-E4DC-D059-72B77F9170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24FA8AA-DB76-2E7B-225F-5613CBC56E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0D212F9-E0E4-E001-C2B8-B20B7AFCD1A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83487A5-BF7D-29B0-28FC-5D56E624A7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433C3-C91F-45AE-B96B-E748C783C008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B4513DA-0D96-5B86-89EF-E922C814BC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F3DE0E-FC5D-26CB-338D-243A9305DC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1A601-67D4-4931-ACB9-E2AFEE5E72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555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FD3A24-F821-7116-4048-EA5F0FF664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83E43B6-D213-DC96-BDFD-699A2847C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433C3-C91F-45AE-B96B-E748C783C008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DE4F17-9FF6-67DA-25FF-2F91DC5F16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A6DFD2-D56D-7EB9-05A6-0D752AA43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1A601-67D4-4931-ACB9-E2AFEE5E72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180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7B04901-5BBC-0D3E-12D6-13FE165F69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433C3-C91F-45AE-B96B-E748C783C008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5651C08-7FF5-EF45-697E-78E871821E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89D15D-E753-F6DF-A05B-E31A98660F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1A601-67D4-4931-ACB9-E2AFEE5E72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878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17968F-0822-9A44-422A-A1672647FB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E848D4-968F-7B85-617E-49DA532DF9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F21244-A84F-0C8D-CB90-82438CE817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165891-94BB-F61B-DE72-AB0FBA673B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433C3-C91F-45AE-B96B-E748C783C008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4882FF-3E3A-91DB-1954-3D4CA28F6A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65198A-A138-C90C-F118-ABFE22C2DD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1A601-67D4-4931-ACB9-E2AFEE5E72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577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F65DE9-E0A6-21C7-1405-3F3A25E8E9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F059869-F081-6F24-D336-D93109A7F08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F69ED1-AC41-46E5-D4C5-091682F86D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208CF1-5742-4C5F-AC7C-F105B1E7CE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433C3-C91F-45AE-B96B-E748C783C008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2A5E8C-9590-9344-EB9B-B40057B5DF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4645A5-47B9-82AF-24F6-EE9A95E2E0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1A601-67D4-4931-ACB9-E2AFEE5E72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4044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C8E64B3-0CEF-A603-8B23-E412DADD69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D3C64B-C43D-9503-A96B-80B8A944F7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EB89A7-7956-5609-55DA-C535000159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BE433C3-C91F-45AE-B96B-E748C783C008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80F30F-565B-4B25-6010-2AAB7290C6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C2C45E-2A4C-D15C-4735-8EE265DB22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111A601-67D4-4931-ACB9-E2AFEE5E72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609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hyperlink" Target="https://thevab.com/insight/big-picture" TargetMode="External"/><Relationship Id="rId2" Type="http://schemas.openxmlformats.org/officeDocument/2006/relationships/hyperlink" Target="https://thevab.com/signin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thevab.com/insights" TargetMode="External"/><Relationship Id="rId5" Type="http://schemas.openxmlformats.org/officeDocument/2006/relationships/image" Target="../media/image2.png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F2EC36F9-CD4A-A8A0-2BA8-8C7BECEAA807}"/>
              </a:ext>
            </a:extLst>
          </p:cNvPr>
          <p:cNvSpPr/>
          <p:nvPr/>
        </p:nvSpPr>
        <p:spPr>
          <a:xfrm>
            <a:off x="168966" y="399104"/>
            <a:ext cx="9932978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itchFamily="2" charset="0"/>
                <a:ea typeface="+mn-ea"/>
                <a:cs typeface="+mn-cs"/>
              </a:rPr>
              <a:t>On average, people across all ages spend much more time with TV &amp; streaming than with social video &amp; UGC platforms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C7BA596-DDD7-5647-14C9-54A145F814EB}"/>
              </a:ext>
            </a:extLst>
          </p:cNvPr>
          <p:cNvSpPr/>
          <p:nvPr/>
        </p:nvSpPr>
        <p:spPr>
          <a:xfrm>
            <a:off x="0" y="1685013"/>
            <a:ext cx="12192000" cy="5172987"/>
          </a:xfrm>
          <a:prstGeom prst="rect">
            <a:avLst/>
          </a:prstGeom>
          <a:solidFill>
            <a:srgbClr val="E2E8F1"/>
          </a:solidFill>
          <a:ln>
            <a:solidFill>
              <a:srgbClr val="E2E8F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1F5F651-5420-FFA3-6AC4-CF49F4859C41}"/>
              </a:ext>
            </a:extLst>
          </p:cNvPr>
          <p:cNvSpPr txBox="1"/>
          <p:nvPr/>
        </p:nvSpPr>
        <p:spPr>
          <a:xfrm>
            <a:off x="10227313" y="26057"/>
            <a:ext cx="201548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none" strike="noStrike" kern="1200" cap="none" spc="0" normalizeH="0" baseline="0" noProof="0">
                <a:ln>
                  <a:noFill/>
                </a:ln>
                <a:solidFill>
                  <a:srgbClr val="ED3C8D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Scan or click to access more premium video insights</a:t>
            </a:r>
          </a:p>
        </p:txBody>
      </p:sp>
      <p:pic>
        <p:nvPicPr>
          <p:cNvPr id="10" name="Picture 2">
            <a:hlinkClick r:id="rId2"/>
            <a:extLst>
              <a:ext uri="{FF2B5EF4-FFF2-40B4-BE49-F238E27FC236}">
                <a16:creationId xmlns:a16="http://schemas.microsoft.com/office/drawing/2014/main" id="{951EE7FD-A2EE-CD4B-B8F3-A4EDC52A66A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8627" t="8925" r="8225" b="7734"/>
          <a:stretch/>
        </p:blipFill>
        <p:spPr bwMode="auto">
          <a:xfrm>
            <a:off x="10676741" y="521763"/>
            <a:ext cx="1106470" cy="1109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E1E2A012-B9F3-DC0A-197A-BBFCD590B7F0}"/>
              </a:ext>
            </a:extLst>
          </p:cNvPr>
          <p:cNvSpPr/>
          <p:nvPr/>
        </p:nvSpPr>
        <p:spPr>
          <a:xfrm>
            <a:off x="10267952" y="0"/>
            <a:ext cx="1924048" cy="1671565"/>
          </a:xfrm>
          <a:prstGeom prst="rect">
            <a:avLst/>
          </a:prstGeom>
          <a:noFill/>
          <a:ln w="28575">
            <a:solidFill>
              <a:srgbClr val="ED3C8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26FB2F9-8882-0D49-F98B-62C4BC24B197}"/>
              </a:ext>
            </a:extLst>
          </p:cNvPr>
          <p:cNvSpPr/>
          <p:nvPr/>
        </p:nvSpPr>
        <p:spPr>
          <a:xfrm>
            <a:off x="-4" y="0"/>
            <a:ext cx="4085621" cy="325478"/>
          </a:xfrm>
          <a:prstGeom prst="rect">
            <a:avLst/>
          </a:prstGeom>
          <a:solidFill>
            <a:srgbClr val="1B146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Premium vs. Non-Premium Video: Time Spent Watching</a:t>
            </a: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7A44CB7-C1E3-F3AB-59C8-6D37C136CCE2}"/>
              </a:ext>
            </a:extLst>
          </p:cNvPr>
          <p:cNvSpPr txBox="1"/>
          <p:nvPr/>
        </p:nvSpPr>
        <p:spPr>
          <a:xfrm>
            <a:off x="503713" y="5855070"/>
            <a:ext cx="114027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Source: Hub Entertainment Research, </a:t>
            </a:r>
            <a:r>
              <a:rPr kumimoji="0" lang="en-US" sz="800" b="0" i="1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Video Redefined</a:t>
            </a: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, January 2024. Based on survey of </a:t>
            </a: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1,900 consumers, ages 13-74. P13-24 respondents = 620 (unweighted); P25-34 respondents = 285 (unweighted); P35+ respondents = 995 (unweighted). Data collected December 2023. ‘Non-premium video’ includes short-form or user-generated video on YouTube, influencer video content, etc. </a:t>
            </a:r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srgbClr val="1B1464"/>
              </a:solidFill>
              <a:effectLst/>
              <a:uLnTx/>
              <a:uFillTx/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D5EDAB4-C583-41ED-83A8-F9E2136135AC}"/>
              </a:ext>
            </a:extLst>
          </p:cNvPr>
          <p:cNvSpPr txBox="1"/>
          <p:nvPr/>
        </p:nvSpPr>
        <p:spPr>
          <a:xfrm>
            <a:off x="596348" y="1731366"/>
            <a:ext cx="10952922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Hours per week spent watching TV Shows &amp; Movies vs. Non-Premium Videos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Among weekly non-premium video content viewers</a:t>
            </a: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1B1464"/>
              </a:solidFill>
              <a:effectLst/>
              <a:uLnTx/>
              <a:uFillTx/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</p:txBody>
      </p:sp>
      <p:graphicFrame>
        <p:nvGraphicFramePr>
          <p:cNvPr id="15" name="Chart 14">
            <a:extLst>
              <a:ext uri="{FF2B5EF4-FFF2-40B4-BE49-F238E27FC236}">
                <a16:creationId xmlns:a16="http://schemas.microsoft.com/office/drawing/2014/main" id="{FF03074C-9B1A-106A-0362-ED3B210DE9F9}"/>
              </a:ext>
            </a:extLst>
          </p:cNvPr>
          <p:cNvGraphicFramePr/>
          <p:nvPr/>
        </p:nvGraphicFramePr>
        <p:xfrm>
          <a:off x="285509" y="2240059"/>
          <a:ext cx="11620982" cy="35726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4D5B5F75-1650-9A2E-74D2-80BEC0977BC8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1"/>
          <a:stretch/>
        </p:blipFill>
        <p:spPr>
          <a:xfrm>
            <a:off x="483207" y="6519043"/>
            <a:ext cx="11708793" cy="350107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F45289D8-6118-D46B-1102-51A335997B1D}"/>
              </a:ext>
            </a:extLst>
          </p:cNvPr>
          <p:cNvSpPr/>
          <p:nvPr/>
        </p:nvSpPr>
        <p:spPr>
          <a:xfrm>
            <a:off x="483207" y="6533170"/>
            <a:ext cx="1168727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sng" strike="noStrike" kern="1200" cap="none" spc="150" normalizeH="0" noProof="0">
                <a:ln>
                  <a:noFill/>
                </a:ln>
                <a:solidFill>
                  <a:srgbClr val="00BFF2"/>
                </a:solidFill>
                <a:effectLst/>
                <a:uLnTx/>
                <a:uFillTx/>
                <a:latin typeface="Helvetica" pitchFamily="2" charset="0"/>
                <a:ea typeface="Open Sans" panose="020B0606030504020204" pitchFamily="34" charset="0"/>
                <a:cs typeface="Open Sans" panose="020B0606030504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theVAB.com/insights</a:t>
            </a:r>
            <a:endParaRPr kumimoji="0" lang="en-US" b="1" i="0" u="sng" strike="noStrike" kern="1200" cap="none" spc="150" normalizeH="0" noProof="0">
              <a:ln>
                <a:noFill/>
              </a:ln>
              <a:solidFill>
                <a:srgbClr val="00BFF2"/>
              </a:solidFill>
              <a:effectLst/>
              <a:uLnTx/>
              <a:uFillTx/>
              <a:latin typeface="Helvetica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FB5658E-93E3-0C7B-3CE6-0534F2F3B784}"/>
              </a:ext>
            </a:extLst>
          </p:cNvPr>
          <p:cNvSpPr txBox="1">
            <a:spLocks/>
          </p:cNvSpPr>
          <p:nvPr/>
        </p:nvSpPr>
        <p:spPr>
          <a:xfrm>
            <a:off x="-3" y="6182545"/>
            <a:ext cx="12202272" cy="276999"/>
          </a:xfrm>
          <a:prstGeom prst="rect">
            <a:avLst/>
          </a:prstGeom>
          <a:solidFill>
            <a:srgbClr val="ED3C8D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Click here to download the full report, </a:t>
            </a:r>
            <a:r>
              <a:rPr kumimoji="0" lang="en-US" sz="1200" b="1" i="1" u="none" strike="noStrike" kern="1200" cap="none" spc="0" normalizeH="0" baseline="0" noProof="0">
                <a:ln>
                  <a:noFill/>
                </a:ln>
                <a:solidFill>
                  <a:srgbClr val="FFE600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‘The Big Picture: 12 Key Charts on the Impact of TV &amp; Streaming vs. Social Media Platforms’</a:t>
            </a:r>
            <a:endParaRPr kumimoji="0" lang="en-US" sz="1200" b="1" i="1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13352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24291D3CFFFB3468A8BEBC160241642" ma:contentTypeVersion="18" ma:contentTypeDescription="Create a new document." ma:contentTypeScope="" ma:versionID="387be907f486394efa0aa922f6891cb4">
  <xsd:schema xmlns:xsd="http://www.w3.org/2001/XMLSchema" xmlns:xs="http://www.w3.org/2001/XMLSchema" xmlns:p="http://schemas.microsoft.com/office/2006/metadata/properties" xmlns:ns2="97cdb7a3-d8d8-4d5a-8559-ae518cf29f49" xmlns:ns3="8ffbcc2d-a520-42b9-8ca7-e090664160a6" targetNamespace="http://schemas.microsoft.com/office/2006/metadata/properties" ma:root="true" ma:fieldsID="5bf9659b688e4d2890b1db6b33d4e217" ns2:_="" ns3:_="">
    <xsd:import namespace="97cdb7a3-d8d8-4d5a-8559-ae518cf29f49"/>
    <xsd:import namespace="8ffbcc2d-a520-42b9-8ca7-e090664160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cdb7a3-d8d8-4d5a-8559-ae518cf29f4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8c637ead-fd64-45b4-abde-ec2d09ec102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fbcc2d-a520-42b9-8ca7-e090664160a6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192ae5e6-0bf7-4809-94d2-b453c12df252}" ma:internalName="TaxCatchAll" ma:showField="CatchAllData" ma:web="8ffbcc2d-a520-42b9-8ca7-e090664160a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ffbcc2d-a520-42b9-8ca7-e090664160a6" xsi:nil="true"/>
    <lcf76f155ced4ddcb4097134ff3c332f xmlns="97cdb7a3-d8d8-4d5a-8559-ae518cf29f49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C06AC2D9-712A-4666-8905-238F6183EB97}"/>
</file>

<file path=customXml/itemProps2.xml><?xml version="1.0" encoding="utf-8"?>
<ds:datastoreItem xmlns:ds="http://schemas.openxmlformats.org/officeDocument/2006/customXml" ds:itemID="{469F6CBD-163A-4800-875E-22AAE2628616}"/>
</file>

<file path=customXml/itemProps3.xml><?xml version="1.0" encoding="utf-8"?>
<ds:datastoreItem xmlns:ds="http://schemas.openxmlformats.org/officeDocument/2006/customXml" ds:itemID="{CFD51CD2-A4EC-4D87-9E93-357EB1380C67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160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Aptos Display</vt:lpstr>
      <vt:lpstr>Arial</vt:lpstr>
      <vt:lpstr>Calibri</vt:lpstr>
      <vt:lpstr>Helvetica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Dylan Breger</dc:creator>
  <cp:lastModifiedBy>Dylan Breger</cp:lastModifiedBy>
  <cp:revision>1</cp:revision>
  <dcterms:created xsi:type="dcterms:W3CDTF">2024-11-08T18:13:22Z</dcterms:created>
  <dcterms:modified xsi:type="dcterms:W3CDTF">2024-11-08T18:13:24Z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0x010100C24291D3CFFFB3468A8BEBC160241642</vt:lpwstr>
  </property>
</Properties>
</file>