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68465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257D8B-B44A-4B51-A8B9-9274466B9E2A}" v="1" dt="2024-11-08T18:13:23.6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" d="100"/>
          <a:sy n="10" d="100"/>
        </p:scale>
        <p:origin x="-53" y="-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94257D8B-B44A-4B51-A8B9-9274466B9E2A}"/>
    <pc:docChg chg="addSld modSld">
      <pc:chgData name="Dylan Breger" userId="9b3da09f-10fe-42ec-9aa5-9fa2a3e9cc20" providerId="ADAL" clId="{94257D8B-B44A-4B51-A8B9-9274466B9E2A}" dt="2024-11-08T18:13:23.619" v="0"/>
      <pc:docMkLst>
        <pc:docMk/>
      </pc:docMkLst>
      <pc:sldChg chg="add">
        <pc:chgData name="Dylan Breger" userId="9b3da09f-10fe-42ec-9aa5-9fa2a3e9cc20" providerId="ADAL" clId="{94257D8B-B44A-4B51-A8B9-9274466B9E2A}" dt="2024-11-08T18:13:23.619" v="0"/>
        <pc:sldMkLst>
          <pc:docMk/>
          <pc:sldMk cId="3931335238" sldId="214684657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092009264463181E-2"/>
          <c:y val="0.11577997058939109"/>
          <c:w val="0.91135258725595703"/>
          <c:h val="0.760738388290358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TV Shows / Movies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P13-24</c:v>
                </c:pt>
                <c:pt idx="1">
                  <c:v>P25-34</c:v>
                </c:pt>
                <c:pt idx="2">
                  <c:v>P35+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16.7</c:v>
                </c:pt>
                <c:pt idx="1">
                  <c:v>20.100000000000001</c:v>
                </c:pt>
                <c:pt idx="2">
                  <c:v>23.4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D5-4702-BE24-39C0D466CFC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Non-Premium Video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P13-24</c:v>
                </c:pt>
                <c:pt idx="1">
                  <c:v>P25-34</c:v>
                </c:pt>
                <c:pt idx="2">
                  <c:v>P35+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13.6</c:v>
                </c:pt>
                <c:pt idx="1">
                  <c:v>14.1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D5-4702-BE24-39C0D466CF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9"/>
        <c:overlap val="-60"/>
        <c:axId val="1006215375"/>
        <c:axId val="1006220655"/>
      </c:barChart>
      <c:catAx>
        <c:axId val="1006215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006220655"/>
        <c:crosses val="autoZero"/>
        <c:auto val="1"/>
        <c:lblAlgn val="ctr"/>
        <c:lblOffset val="100"/>
        <c:noMultiLvlLbl val="0"/>
      </c:catAx>
      <c:valAx>
        <c:axId val="100622065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062153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rgbClr val="1B1464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1353D-54CA-3035-3F5F-2705EC0C7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22DF8D-3FA9-6B26-A18E-A918493E6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9E08D-8E56-4A7C-6EE6-375A7AD28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33C3-C91F-45AE-B96B-E748C783C008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D8EA9-EE61-6459-2677-ED63870FA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3C76D-2731-A5F2-03EB-32C1AE6FB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A601-67D4-4931-ACB9-E2AFEE5E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0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57ABB-4054-F347-43AA-553C7644C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611E63-8F60-CB5D-C838-F0E47DDC3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7E976-72C6-525B-AA1D-515B62F87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33C3-C91F-45AE-B96B-E748C783C008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9939B-039E-3C49-E582-614D5C188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4578E6-1CEB-83F8-7FC0-1E394D0EA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A601-67D4-4931-ACB9-E2AFEE5E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1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FC283E-7F3D-A5EB-3605-D79EAE5654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607354-07B0-5339-3ABB-F1A06BCF8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BCF2C-54E1-C18D-6397-741AAD7D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33C3-C91F-45AE-B96B-E748C783C008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20F47-5038-B433-3992-8BDA2763B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B03E9-D526-3C83-3455-631C7072B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A601-67D4-4931-ACB9-E2AFEE5E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4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5CFCB-D4C8-5BA6-F11C-E9F7ED86E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90E94-79CC-DFF5-5B5C-8215417BE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10AD8-0F76-8BA9-A823-721DFF0C2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33C3-C91F-45AE-B96B-E748C783C008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8942E-A06B-72BB-1FCF-FBBA542AC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DA2C9-75F8-CB8C-509A-CEBE02386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A601-67D4-4931-ACB9-E2AFEE5E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1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8AB22-8CD7-9B41-6279-F786737A0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2505DF-EDA2-167F-C03B-80029C805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4500D-E12C-3C90-E731-1E643E100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33C3-C91F-45AE-B96B-E748C783C008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BB7E9-5910-4D08-6FB1-9B17ED680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9EAC7-3923-0D4C-CD78-3FE9CE5A5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A601-67D4-4931-ACB9-E2AFEE5E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1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734F0-2D51-653C-EFDC-E34EE0353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635FD-33D1-4BBF-74EE-FEADB3714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429980-7D00-C8D2-0A59-D4BCC8797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D2196-53AE-C7BB-33A5-EF45B1AC2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33C3-C91F-45AE-B96B-E748C783C008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47752-716B-8D1E-5BDC-818F29328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BF4DF-4604-67DE-5A6D-CAE09ED7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A601-67D4-4931-ACB9-E2AFEE5E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28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B523F-CEB4-683B-A3F0-13D5285B2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213A0-36B7-DC52-7DBF-522707300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641FD6-3744-E4DC-D059-72B77F917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4FA8AA-DB76-2E7B-225F-5613CBC56E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D212F9-E0E4-E001-C2B8-B20B7AFCD1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3487A5-BF7D-29B0-28FC-5D56E624A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33C3-C91F-45AE-B96B-E748C783C008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4513DA-0D96-5B86-89EF-E922C814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F3DE0E-FC5D-26CB-338D-243A9305D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A601-67D4-4931-ACB9-E2AFEE5E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5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D3A24-F821-7116-4048-EA5F0FF66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3E43B6-D213-DC96-BDFD-699A2847C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33C3-C91F-45AE-B96B-E748C783C008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DE4F17-9FF6-67DA-25FF-2F91DC5F1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A6DFD2-D56D-7EB9-05A6-0D752AA4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A601-67D4-4931-ACB9-E2AFEE5E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8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B04901-5BBC-0D3E-12D6-13FE165F6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33C3-C91F-45AE-B96B-E748C783C008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651C08-7FF5-EF45-697E-78E871821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9D15D-E753-F6DF-A05B-E31A9866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A601-67D4-4931-ACB9-E2AFEE5E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78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7968F-0822-9A44-422A-A1672647F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E848D4-968F-7B85-617E-49DA532DF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21244-A84F-0C8D-CB90-82438CE81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165891-94BB-F61B-DE72-AB0FBA673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33C3-C91F-45AE-B96B-E748C783C008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882FF-3E3A-91DB-1954-3D4CA28F6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5198A-A138-C90C-F118-ABFE22C2D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A601-67D4-4931-ACB9-E2AFEE5E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57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65DE9-E0A6-21C7-1405-3F3A25E8E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059869-F081-6F24-D336-D93109A7F0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F69ED1-AC41-46E5-D4C5-091682F86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208CF1-5742-4C5F-AC7C-F105B1E7C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433C3-C91F-45AE-B96B-E748C783C008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2A5E8C-9590-9344-EB9B-B40057B5D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4645A5-47B9-82AF-24F6-EE9A95E2E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1A601-67D4-4931-ACB9-E2AFEE5E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0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8E64B3-0CEF-A603-8B23-E412DADD6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3C64B-C43D-9503-A96B-80B8A94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B89A7-7956-5609-55DA-C535000159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E433C3-C91F-45AE-B96B-E748C783C008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0F30F-565B-4B25-6010-2AAB7290C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2C45E-2A4C-D15C-4735-8EE265DB2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11A601-67D4-4931-ACB9-E2AFEE5E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0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thevab.com/insight/big-picture" TargetMode="External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s" TargetMode="External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2EC36F9-CD4A-A8A0-2BA8-8C7BECEAA807}"/>
              </a:ext>
            </a:extLst>
          </p:cNvPr>
          <p:cNvSpPr/>
          <p:nvPr/>
        </p:nvSpPr>
        <p:spPr>
          <a:xfrm>
            <a:off x="168966" y="399104"/>
            <a:ext cx="993297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On average, people across all ages spend much more time with TV &amp; streaming than with social video &amp; UGC platforms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7BA596-DDD7-5647-14C9-54A145F814EB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F5F651-5420-FFA3-6AC4-CF49F4859C41}"/>
              </a:ext>
            </a:extLst>
          </p:cNvPr>
          <p:cNvSpPr txBox="1"/>
          <p:nvPr/>
        </p:nvSpPr>
        <p:spPr>
          <a:xfrm>
            <a:off x="10227313" y="26057"/>
            <a:ext cx="2015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premium video insights</a:t>
            </a:r>
          </a:p>
        </p:txBody>
      </p:sp>
      <p:pic>
        <p:nvPicPr>
          <p:cNvPr id="10" name="Picture 2">
            <a:hlinkClick r:id="rId2"/>
            <a:extLst>
              <a:ext uri="{FF2B5EF4-FFF2-40B4-BE49-F238E27FC236}">
                <a16:creationId xmlns:a16="http://schemas.microsoft.com/office/drawing/2014/main" id="{951EE7FD-A2EE-CD4B-B8F3-A4EDC52A66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1E2A012-B9F3-DC0A-197A-BBFCD590B7F0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6FB2F9-8882-0D49-F98B-62C4BC24B197}"/>
              </a:ext>
            </a:extLst>
          </p:cNvPr>
          <p:cNvSpPr/>
          <p:nvPr/>
        </p:nvSpPr>
        <p:spPr>
          <a:xfrm>
            <a:off x="-4" y="0"/>
            <a:ext cx="4085621" cy="325478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Premium vs. Non-Premium Video: Time Spent Watching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A44CB7-C1E3-F3AB-59C8-6D37C136CCE2}"/>
              </a:ext>
            </a:extLst>
          </p:cNvPr>
          <p:cNvSpPr txBox="1"/>
          <p:nvPr/>
        </p:nvSpPr>
        <p:spPr>
          <a:xfrm>
            <a:off x="503713" y="5855070"/>
            <a:ext cx="114027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Hub Entertainment Research,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Video Redefined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January 2024. Based on survey of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1,900 consumers, ages 13-74. P13-24 respondents = 620 (unweighted); P25-34 respondents = 285 (unweighted); P35+ respondents = 995 (unweighted). Data collected December 2023. ‘Non-premium video’ includes short-form or user-generated video on YouTube, influencer video content, etc. 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5EDAB4-C583-41ED-83A8-F9E2136135AC}"/>
              </a:ext>
            </a:extLst>
          </p:cNvPr>
          <p:cNvSpPr txBox="1"/>
          <p:nvPr/>
        </p:nvSpPr>
        <p:spPr>
          <a:xfrm>
            <a:off x="596348" y="1731366"/>
            <a:ext cx="1095292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Hours per week spent watching TV Shows &amp; Movies vs. Non-Premium Videos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Among weekly non-premium video content viewers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FF03074C-9B1A-106A-0362-ED3B210DE9F9}"/>
              </a:ext>
            </a:extLst>
          </p:cNvPr>
          <p:cNvGraphicFramePr/>
          <p:nvPr/>
        </p:nvGraphicFramePr>
        <p:xfrm>
          <a:off x="285509" y="2240059"/>
          <a:ext cx="11620982" cy="3572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4D5B5F75-1650-9A2E-74D2-80BEC0977BC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45289D8-6118-D46B-1102-51A335997B1D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B5658E-93E3-0C7B-3CE6-0534F2F3B784}"/>
              </a:ext>
            </a:extLst>
          </p:cNvPr>
          <p:cNvSpPr txBox="1">
            <a:spLocks/>
          </p:cNvSpPr>
          <p:nvPr/>
        </p:nvSpPr>
        <p:spPr>
          <a:xfrm>
            <a:off x="-3" y="6182545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‘The Big Picture: 12 Key Charts on the Impact of TV &amp; Streaming vs. Social Media Platforms’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335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06AC2D9-712A-4666-8905-238F6183EB97}"/>
</file>

<file path=customXml/itemProps2.xml><?xml version="1.0" encoding="utf-8"?>
<ds:datastoreItem xmlns:ds="http://schemas.openxmlformats.org/officeDocument/2006/customXml" ds:itemID="{469F6CBD-163A-4800-875E-22AAE2628616}"/>
</file>

<file path=customXml/itemProps3.xml><?xml version="1.0" encoding="utf-8"?>
<ds:datastoreItem xmlns:ds="http://schemas.openxmlformats.org/officeDocument/2006/customXml" ds:itemID="{CFD51CD2-A4EC-4D87-9E93-357EB1380C6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2024-11-08T18:13:22Z</dcterms:created>
  <dcterms:modified xsi:type="dcterms:W3CDTF">2024-11-08T18:13:24Z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