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7646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C252C9-AB80-4803-A2BC-616F888B9F9D}" v="1" dt="2024-11-08T18:16:50.0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9" d="100"/>
          <a:sy n="79" d="100"/>
        </p:scale>
        <p:origin x="821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73C252C9-AB80-4803-A2BC-616F888B9F9D}"/>
    <pc:docChg chg="addSld modSld">
      <pc:chgData name="Dylan Breger" userId="9b3da09f-10fe-42ec-9aa5-9fa2a3e9cc20" providerId="ADAL" clId="{73C252C9-AB80-4803-A2BC-616F888B9F9D}" dt="2024-11-08T18:16:50.008" v="0"/>
      <pc:docMkLst>
        <pc:docMk/>
      </pc:docMkLst>
      <pc:sldChg chg="add">
        <pc:chgData name="Dylan Breger" userId="9b3da09f-10fe-42ec-9aa5-9fa2a3e9cc20" providerId="ADAL" clId="{73C252C9-AB80-4803-A2BC-616F888B9F9D}" dt="2024-11-08T18:16:50.008" v="0"/>
        <pc:sldMkLst>
          <pc:docMk/>
          <pc:sldMk cId="2218034710" sldId="214737646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09EE4-ADDE-55B1-EC28-DD1EA647F0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7C9A47-2F51-E787-1CA3-6E644CE7F7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DB80C-EC97-4D17-D04D-92BB2BAEC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AAC4-961B-46BA-B6C3-A4F6EBCBB0B6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53BCB-336C-96FE-9CEA-C4470C0EA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003D4E-B650-41FC-4592-B4C774B55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75C08-9A85-48FA-B0C1-EB12E0A27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228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4F9EE-8201-6F2E-D884-3F2441ACD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BC8285-A3B5-B305-B1DC-BA04AD4634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AE89F6-8D50-11FF-3BDF-AE7B2282B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AAC4-961B-46BA-B6C3-A4F6EBCBB0B6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08612F-47E8-7E2B-10C5-E5C51031C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409EC2-18A4-C03E-6CDD-2F2B7F3A1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75C08-9A85-48FA-B0C1-EB12E0A27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099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FEA56D-ADAC-33D4-4930-280016B345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D0677D-F7F8-00E2-E80F-FDEC403255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55BF97-0BA7-9BDA-C7AB-C86C63939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AAC4-961B-46BA-B6C3-A4F6EBCBB0B6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E3B762-E1B7-1F8A-4DC6-23409CDAD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17D9C3-0F40-ED8E-D812-CC2EB3762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75C08-9A85-48FA-B0C1-EB12E0A27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470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7C9E5-7405-1661-E7E8-4A1424411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AD954-202B-A076-BD7F-D3403BCD6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871FD8-1455-E2BA-646C-023A6D722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AAC4-961B-46BA-B6C3-A4F6EBCBB0B6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DE7E5-E9B6-D419-985A-E8602A303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9C0222-5865-B3B3-51BD-D6EA40EEB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75C08-9A85-48FA-B0C1-EB12E0A27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354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3E2E0-1C28-EA50-BB6F-626E03285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4E6FEB-0D3A-F49B-F0B1-57EDEEA207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98525C-4E91-4AF0-8D76-08EDACC52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AAC4-961B-46BA-B6C3-A4F6EBCBB0B6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410DD4-BC47-9A2B-EA19-B5D1E2AB0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0EB195-8297-30DF-5D59-7AEEE7757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75C08-9A85-48FA-B0C1-EB12E0A27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735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7320B-8426-FE67-29DA-025654F09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577F6-5890-D1DF-CC80-7C174C1D50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343A8E-F102-C7A2-C927-A22A24A1AD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632246-5AC4-DF58-70E7-1B15FEA09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AAC4-961B-46BA-B6C3-A4F6EBCBB0B6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44EB1A-7494-B25B-7028-43271F2EA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910EC9-AB5B-94AE-AAB9-70120F7AE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75C08-9A85-48FA-B0C1-EB12E0A27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33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75747-9B84-8765-3856-407BADB8B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C4D691-81D9-8D9B-0F17-7A7FDDCC68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CB677A-0295-74E8-BD3A-C94F181D7E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CB723F-6C79-2F4D-8F63-23DB485F18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60EF9C-25E8-86A2-AFBB-598A799DA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F2895F-E2BB-C569-2873-146D5124D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AAC4-961B-46BA-B6C3-A4F6EBCBB0B6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E69297-5413-AA07-0805-6790FFD33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F7302B-AB7E-2B32-2D78-9EE588CFA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75C08-9A85-48FA-B0C1-EB12E0A27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191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BB6C4-15F1-6FA0-556E-AED869770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3A6F6D-22E6-558B-8D5F-3E3527D55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AAC4-961B-46BA-B6C3-A4F6EBCBB0B6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49608B-5B10-C85A-94A5-03915CCE4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03A7AC-912D-D2D9-2411-B85A6BD99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75C08-9A85-48FA-B0C1-EB12E0A27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243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BDF201-4801-CA03-7CE4-B790A75A5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AAC4-961B-46BA-B6C3-A4F6EBCBB0B6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185F5B-DCD7-3764-7587-F443F078A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957087-C1EA-DFC2-5246-DDEE1D6A4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75C08-9A85-48FA-B0C1-EB12E0A27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979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17049-6B76-3B03-D41F-9D290320E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EB27A4-83BE-D531-7966-526EAB757E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1BDD11-74E5-32C1-41CE-079B9C974E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41D208-08CC-C5FB-5216-5DEA8A359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AAC4-961B-46BA-B6C3-A4F6EBCBB0B6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260849-6C5A-B3C2-0608-A02161BA5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078A3-A64C-DE35-7F60-7391A909C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75C08-9A85-48FA-B0C1-EB12E0A27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637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C1884-2C7B-5AA0-7498-B8C8303BF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4644CA-767D-4E8B-746C-363846858A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40E8E1-5FE0-F595-125F-1A10CF20D5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643703-7078-C3E7-35E7-C86BD4603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AAC4-961B-46BA-B6C3-A4F6EBCBB0B6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EB765D-55FB-C1D6-4901-49F3AA76C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28AD24-3583-A6AB-B296-F6F56A5DD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75C08-9A85-48FA-B0C1-EB12E0A27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530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28D698-5D75-5841-41C9-DF526C0E6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3490AC-D6B4-CF46-BAAB-A05E7A3E65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1BDDD-3829-D480-7A19-B19E0EF708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456AAC4-961B-46BA-B6C3-A4F6EBCBB0B6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2C356-93A2-BC34-2D8F-30960EA862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9CF964-60E4-1401-998F-5A9BF0023C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7175C08-9A85-48FA-B0C1-EB12E0A27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403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hevab.com/signin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landing.edo.com/spanish-language-tv-outcomes-report" TargetMode="External"/><Relationship Id="rId5" Type="http://schemas.openxmlformats.org/officeDocument/2006/relationships/hyperlink" Target="https://thevab.com/insights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8BD08E2-3B9C-31E9-B029-3D2C069723A4}"/>
              </a:ext>
            </a:extLst>
          </p:cNvPr>
          <p:cNvSpPr/>
          <p:nvPr/>
        </p:nvSpPr>
        <p:spPr>
          <a:xfrm>
            <a:off x="0" y="1690785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57B7327-B882-B379-ACAB-B6EDAF54A49D}"/>
              </a:ext>
            </a:extLst>
          </p:cNvPr>
          <p:cNvSpPr/>
          <p:nvPr/>
        </p:nvSpPr>
        <p:spPr>
          <a:xfrm>
            <a:off x="199489" y="2747174"/>
            <a:ext cx="3762799" cy="3208565"/>
          </a:xfrm>
          <a:prstGeom prst="rect">
            <a:avLst/>
          </a:prstGeom>
          <a:solidFill>
            <a:schemeClr val="bg1"/>
          </a:solidFill>
          <a:ln>
            <a:solidFill>
              <a:srgbClr val="1B146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5968AE6-B071-A6C8-0006-EE6938E40895}"/>
              </a:ext>
            </a:extLst>
          </p:cNvPr>
          <p:cNvSpPr/>
          <p:nvPr/>
        </p:nvSpPr>
        <p:spPr>
          <a:xfrm>
            <a:off x="4202706" y="2747174"/>
            <a:ext cx="3762799" cy="3208565"/>
          </a:xfrm>
          <a:prstGeom prst="rect">
            <a:avLst/>
          </a:prstGeom>
          <a:solidFill>
            <a:schemeClr val="bg1"/>
          </a:solidFill>
          <a:ln>
            <a:solidFill>
              <a:srgbClr val="1B146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D2F9B772-5D7E-948D-2A49-8D2A548EE038}"/>
              </a:ext>
            </a:extLst>
          </p:cNvPr>
          <p:cNvSpPr/>
          <p:nvPr/>
        </p:nvSpPr>
        <p:spPr>
          <a:xfrm>
            <a:off x="8205923" y="2747174"/>
            <a:ext cx="3762799" cy="3208565"/>
          </a:xfrm>
          <a:prstGeom prst="rect">
            <a:avLst/>
          </a:prstGeom>
          <a:solidFill>
            <a:schemeClr val="bg1"/>
          </a:solidFill>
          <a:ln>
            <a:solidFill>
              <a:srgbClr val="1B146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7136C0B-9FAC-22A7-9199-1A4D33D6DF14}"/>
              </a:ext>
            </a:extLst>
          </p:cNvPr>
          <p:cNvSpPr/>
          <p:nvPr/>
        </p:nvSpPr>
        <p:spPr>
          <a:xfrm>
            <a:off x="245630" y="4934955"/>
            <a:ext cx="3625979" cy="808970"/>
          </a:xfrm>
          <a:prstGeom prst="rect">
            <a:avLst/>
          </a:prstGeom>
          <a:solidFill>
            <a:srgbClr val="FFE600"/>
          </a:solidFill>
          <a:ln>
            <a:solidFill>
              <a:srgbClr val="1B146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90A4B1B-DF1C-4B48-3CC6-7F08C1F7C5DD}"/>
              </a:ext>
            </a:extLst>
          </p:cNvPr>
          <p:cNvSpPr/>
          <p:nvPr/>
        </p:nvSpPr>
        <p:spPr>
          <a:xfrm>
            <a:off x="4271115" y="4932180"/>
            <a:ext cx="3625979" cy="808970"/>
          </a:xfrm>
          <a:prstGeom prst="rect">
            <a:avLst/>
          </a:prstGeom>
          <a:solidFill>
            <a:srgbClr val="FFE600"/>
          </a:solidFill>
          <a:ln>
            <a:solidFill>
              <a:srgbClr val="1B146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BA2BBF-9ECC-A74E-E152-B5B550E54557}"/>
              </a:ext>
            </a:extLst>
          </p:cNvPr>
          <p:cNvSpPr/>
          <p:nvPr/>
        </p:nvSpPr>
        <p:spPr>
          <a:xfrm>
            <a:off x="8274332" y="4932180"/>
            <a:ext cx="3625979" cy="808970"/>
          </a:xfrm>
          <a:prstGeom prst="rect">
            <a:avLst/>
          </a:prstGeom>
          <a:solidFill>
            <a:srgbClr val="FFE600"/>
          </a:solidFill>
          <a:ln>
            <a:solidFill>
              <a:srgbClr val="1B146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0F11C9F-C789-7DBC-DD20-1771176B8AEF}"/>
              </a:ext>
            </a:extLst>
          </p:cNvPr>
          <p:cNvSpPr/>
          <p:nvPr/>
        </p:nvSpPr>
        <p:spPr>
          <a:xfrm>
            <a:off x="193576" y="471786"/>
            <a:ext cx="1017978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58317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j-ea"/>
                <a:cs typeface="Helvetica" panose="020B0604020202020204" pitchFamily="34" charset="0"/>
              </a:rPr>
              <a:t>Advertising within several Spanish-language (SLTV) genres outperforms advertising in their English-language counterparts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50D519F-E7F6-30CE-BD89-C768A47836CE}"/>
              </a:ext>
            </a:extLst>
          </p:cNvPr>
          <p:cNvSpPr txBox="1"/>
          <p:nvPr/>
        </p:nvSpPr>
        <p:spPr>
          <a:xfrm>
            <a:off x="10267952" y="35785"/>
            <a:ext cx="192404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multicultural insights</a:t>
            </a:r>
          </a:p>
        </p:txBody>
      </p:sp>
      <p:pic>
        <p:nvPicPr>
          <p:cNvPr id="14" name="Picture 2">
            <a:hlinkClick r:id="rId2"/>
            <a:extLst>
              <a:ext uri="{FF2B5EF4-FFF2-40B4-BE49-F238E27FC236}">
                <a16:creationId xmlns:a16="http://schemas.microsoft.com/office/drawing/2014/main" id="{58E58B40-A892-550B-7A68-0DFC23EF93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2624DE6F-00AB-CCF0-7208-1811497EC16D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0021535-F55D-158B-ECFE-507076935CA2}"/>
              </a:ext>
            </a:extLst>
          </p:cNvPr>
          <p:cNvSpPr txBox="1"/>
          <p:nvPr/>
        </p:nvSpPr>
        <p:spPr>
          <a:xfrm>
            <a:off x="450949" y="5994469"/>
            <a:ext cx="1084958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Source:</a:t>
            </a: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 EDO, </a:t>
            </a:r>
            <a:r>
              <a:rPr kumimoji="0" lang="en-US" sz="7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Spanish-Language TV Outcomes Report, </a:t>
            </a:r>
            <a:r>
              <a:rPr kumimoji="0" lang="en-US" sz="700" b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October 2024. ‘SLTV’ refers to ‘Spanish Language TV’.</a:t>
            </a: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8EFB1DB-6494-FED7-4558-679E9D6E78E4}"/>
              </a:ext>
            </a:extLst>
          </p:cNvPr>
          <p:cNvSpPr/>
          <p:nvPr/>
        </p:nvSpPr>
        <p:spPr>
          <a:xfrm>
            <a:off x="-2" y="1"/>
            <a:ext cx="3803518" cy="271697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Top Spanish-Language TV Genres by Engagement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936AE68-E920-7D2B-481D-093C87F9C741}"/>
              </a:ext>
            </a:extLst>
          </p:cNvPr>
          <p:cNvSpPr txBox="1"/>
          <p:nvPr/>
        </p:nvSpPr>
        <p:spPr>
          <a:xfrm>
            <a:off x="182348" y="2354984"/>
            <a:ext cx="37799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>
              <a:defRPr sz="1800" b="1" i="0" u="none" strike="noStrike" kern="1200" spc="0" baseline="0">
                <a:solidFill>
                  <a:srgbClr val="1B1464"/>
                </a:solidFill>
                <a:latin typeface="+mn-lt"/>
                <a:ea typeface="+mn-ea"/>
                <a:cs typeface="+mn-cs"/>
              </a:defRPr>
            </a:pPr>
            <a:r>
              <a:rPr lang="en-US" sz="1600" b="1" u="sng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SLTV Entertainment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B9DEABA-5875-16D8-ACF4-ABD4693F2A5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8A851255-C54A-4382-32B1-5BD8B6531110}"/>
              </a:ext>
            </a:extLst>
          </p:cNvPr>
          <p:cNvSpPr/>
          <p:nvPr/>
        </p:nvSpPr>
        <p:spPr>
          <a:xfrm>
            <a:off x="483207" y="6533170"/>
            <a:ext cx="11687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150" normalizeH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b="1" i="0" u="sng" strike="noStrike" kern="1200" cap="none" spc="150" normalizeH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FCA4623-A29A-C53D-5E1B-C576CE58367C}"/>
              </a:ext>
            </a:extLst>
          </p:cNvPr>
          <p:cNvSpPr txBox="1"/>
          <p:nvPr/>
        </p:nvSpPr>
        <p:spPr>
          <a:xfrm>
            <a:off x="4192434" y="2354984"/>
            <a:ext cx="37799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>
              <a:defRPr sz="1800" b="1" i="0" u="none" strike="noStrike" kern="1200" spc="0" baseline="0">
                <a:solidFill>
                  <a:srgbClr val="1B1464"/>
                </a:solidFill>
                <a:latin typeface="+mn-lt"/>
                <a:ea typeface="+mn-ea"/>
                <a:cs typeface="+mn-cs"/>
              </a:defRPr>
            </a:pPr>
            <a:r>
              <a:rPr lang="en-US" sz="1600" b="1" u="sng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SLTV Movies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C2382E3-BC4F-7A71-7D9E-09B61102DB22}"/>
              </a:ext>
            </a:extLst>
          </p:cNvPr>
          <p:cNvSpPr txBox="1"/>
          <p:nvPr/>
        </p:nvSpPr>
        <p:spPr>
          <a:xfrm>
            <a:off x="8195651" y="2354984"/>
            <a:ext cx="37730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>
              <a:defRPr sz="1800" b="1" i="0" u="none" strike="noStrike" kern="1200" spc="0" baseline="0">
                <a:solidFill>
                  <a:srgbClr val="1B1464"/>
                </a:solidFill>
                <a:latin typeface="+mn-lt"/>
                <a:ea typeface="+mn-ea"/>
                <a:cs typeface="+mn-cs"/>
              </a:defRPr>
            </a:pPr>
            <a:r>
              <a:rPr lang="en-US" sz="1600" b="1" u="sng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SLTV News &amp; Information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946CD79-DC0A-E7CC-5A90-9988D0087C1A}"/>
              </a:ext>
            </a:extLst>
          </p:cNvPr>
          <p:cNvSpPr txBox="1"/>
          <p:nvPr/>
        </p:nvSpPr>
        <p:spPr>
          <a:xfrm>
            <a:off x="189217" y="2847564"/>
            <a:ext cx="37627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rgbClr val="1B1464"/>
                </a:solidFill>
                <a:latin typeface="Helvetica" panose="020B0604020202020204"/>
                <a:cs typeface="Helvetica" panose="020B0604020202020204"/>
              </a:rPr>
              <a:t>Total Airing: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DFD7DD9-6084-BD08-4A5A-FFC71DED8ED0}"/>
              </a:ext>
            </a:extLst>
          </p:cNvPr>
          <p:cNvSpPr txBox="1"/>
          <p:nvPr/>
        </p:nvSpPr>
        <p:spPr>
          <a:xfrm>
            <a:off x="199489" y="3413267"/>
            <a:ext cx="37627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rgbClr val="1B1464"/>
                </a:solidFill>
                <a:latin typeface="Helvetica" panose="020B0604020202020204"/>
                <a:cs typeface="Helvetica" panose="020B0604020202020204"/>
              </a:rPr>
              <a:t>Total </a:t>
            </a:r>
          </a:p>
          <a:p>
            <a:r>
              <a:rPr lang="en-US" sz="1400" b="1">
                <a:solidFill>
                  <a:srgbClr val="1B1464"/>
                </a:solidFill>
                <a:latin typeface="Helvetica" panose="020B0604020202020204"/>
                <a:cs typeface="Helvetica" panose="020B0604020202020204"/>
              </a:rPr>
              <a:t>Impressions: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6B64346-6F8D-746C-FB9F-BB0FBD738EA3}"/>
              </a:ext>
            </a:extLst>
          </p:cNvPr>
          <p:cNvSpPr txBox="1"/>
          <p:nvPr/>
        </p:nvSpPr>
        <p:spPr>
          <a:xfrm>
            <a:off x="194409" y="4210621"/>
            <a:ext cx="37627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rgbClr val="1B1464"/>
                </a:solidFill>
                <a:latin typeface="Helvetica" panose="020B0604020202020204"/>
                <a:cs typeface="Helvetica" panose="020B0604020202020204"/>
              </a:rPr>
              <a:t>Est. Spend: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AA66D5F-3BF4-DE61-A956-F2873FBBCC06}"/>
              </a:ext>
            </a:extLst>
          </p:cNvPr>
          <p:cNvSpPr txBox="1"/>
          <p:nvPr/>
        </p:nvSpPr>
        <p:spPr>
          <a:xfrm>
            <a:off x="1588008" y="2709065"/>
            <a:ext cx="2351928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>
                <a:ln>
                  <a:solidFill>
                    <a:srgbClr val="1B1464"/>
                  </a:solidFill>
                </a:ln>
                <a:solidFill>
                  <a:srgbClr val="ED3C8D"/>
                </a:solidFill>
                <a:latin typeface="Helvetica" panose="020B0604020202020204"/>
                <a:cs typeface="Helvetica" panose="020B0604020202020204"/>
              </a:rPr>
              <a:t>759K</a:t>
            </a:r>
            <a:endParaRPr lang="en-US" sz="1400" b="1">
              <a:ln>
                <a:solidFill>
                  <a:srgbClr val="1B1464"/>
                </a:solidFill>
              </a:ln>
              <a:solidFill>
                <a:srgbClr val="ED3C8D"/>
              </a:solidFill>
              <a:latin typeface="Helvetica" panose="020B0604020202020204"/>
              <a:cs typeface="Helvetica" panose="020B0604020202020204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9351E72-02DC-33A7-3B99-F7300A257C09}"/>
              </a:ext>
            </a:extLst>
          </p:cNvPr>
          <p:cNvSpPr txBox="1"/>
          <p:nvPr/>
        </p:nvSpPr>
        <p:spPr>
          <a:xfrm>
            <a:off x="1593088" y="3382490"/>
            <a:ext cx="2351928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>
                <a:ln>
                  <a:solidFill>
                    <a:srgbClr val="1B1464"/>
                  </a:solidFill>
                </a:ln>
                <a:solidFill>
                  <a:srgbClr val="ED3C8D"/>
                </a:solidFill>
                <a:latin typeface="Helvetica" panose="020B0604020202020204"/>
                <a:cs typeface="Helvetica" panose="020B0604020202020204"/>
              </a:rPr>
              <a:t>238B</a:t>
            </a:r>
            <a:endParaRPr lang="en-US" sz="1400" b="1">
              <a:ln>
                <a:solidFill>
                  <a:srgbClr val="1B1464"/>
                </a:solidFill>
              </a:ln>
              <a:solidFill>
                <a:srgbClr val="ED3C8D"/>
              </a:solidFill>
              <a:latin typeface="Helvetica" panose="020B0604020202020204"/>
              <a:cs typeface="Helvetica" panose="020B0604020202020204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2E4EFF5-47D0-2818-800C-E084216CDE72}"/>
              </a:ext>
            </a:extLst>
          </p:cNvPr>
          <p:cNvSpPr txBox="1"/>
          <p:nvPr/>
        </p:nvSpPr>
        <p:spPr>
          <a:xfrm>
            <a:off x="1588008" y="4072122"/>
            <a:ext cx="2351928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>
                <a:ln>
                  <a:solidFill>
                    <a:srgbClr val="1B1464"/>
                  </a:solidFill>
                </a:ln>
                <a:solidFill>
                  <a:srgbClr val="ED3C8D"/>
                </a:solidFill>
                <a:latin typeface="Helvetica" panose="020B0604020202020204"/>
                <a:cs typeface="Helvetica" panose="020B0604020202020204"/>
              </a:rPr>
              <a:t>$1B</a:t>
            </a:r>
            <a:endParaRPr lang="en-US" sz="1400" b="1">
              <a:ln>
                <a:solidFill>
                  <a:srgbClr val="1B1464"/>
                </a:solidFill>
              </a:ln>
              <a:solidFill>
                <a:srgbClr val="ED3C8D"/>
              </a:solidFill>
              <a:latin typeface="Helvetica" panose="020B0604020202020204"/>
              <a:cs typeface="Helvetica" panose="020B0604020202020204"/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2029131C-24B7-2689-7B6B-143D3ECD2ADB}"/>
              </a:ext>
            </a:extLst>
          </p:cNvPr>
          <p:cNvCxnSpPr/>
          <p:nvPr/>
        </p:nvCxnSpPr>
        <p:spPr>
          <a:xfrm>
            <a:off x="194409" y="4776824"/>
            <a:ext cx="3762799" cy="0"/>
          </a:xfrm>
          <a:prstGeom prst="line">
            <a:avLst/>
          </a:prstGeom>
          <a:ln>
            <a:solidFill>
              <a:srgbClr val="1B1464"/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441427DB-EA18-FCD3-E584-A9A69151F6E0}"/>
              </a:ext>
            </a:extLst>
          </p:cNvPr>
          <p:cNvSpPr txBox="1"/>
          <p:nvPr/>
        </p:nvSpPr>
        <p:spPr>
          <a:xfrm>
            <a:off x="1382131" y="4996510"/>
            <a:ext cx="2460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>
                <a:solidFill>
                  <a:srgbClr val="1B1464"/>
                </a:solidFill>
                <a:latin typeface="Helvetica" panose="020B0604020202020204"/>
                <a:cs typeface="Helvetica" panose="020B0604020202020204"/>
              </a:rPr>
              <a:t>More Likely</a:t>
            </a:r>
            <a:r>
              <a:rPr lang="en-US" sz="1200">
                <a:solidFill>
                  <a:srgbClr val="1B1464"/>
                </a:solidFill>
                <a:latin typeface="Helvetica" panose="020B0604020202020204"/>
                <a:cs typeface="Helvetica" panose="020B0604020202020204"/>
              </a:rPr>
              <a:t> to generate engagement than the average ELTV Entertainment program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1B75148-BD7D-4C3A-2ED3-C6E1C70E5430}"/>
              </a:ext>
            </a:extLst>
          </p:cNvPr>
          <p:cNvSpPr txBox="1"/>
          <p:nvPr/>
        </p:nvSpPr>
        <p:spPr>
          <a:xfrm>
            <a:off x="189217" y="4934954"/>
            <a:ext cx="1398791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b="1">
                <a:ln>
                  <a:solidFill>
                    <a:srgbClr val="1B1464"/>
                  </a:solidFill>
                </a:ln>
                <a:solidFill>
                  <a:srgbClr val="ED3C8D"/>
                </a:solidFill>
                <a:latin typeface="Helvetica" panose="020B0604020202020204"/>
                <a:cs typeface="Helvetica" panose="020B0604020202020204"/>
              </a:rPr>
              <a:t>36%</a:t>
            </a:r>
            <a:endParaRPr lang="en-US" sz="2000" b="1">
              <a:ln>
                <a:solidFill>
                  <a:srgbClr val="1B1464"/>
                </a:solidFill>
              </a:ln>
              <a:solidFill>
                <a:srgbClr val="ED3C8D"/>
              </a:solidFill>
              <a:latin typeface="Helvetica" panose="020B0604020202020204"/>
              <a:cs typeface="Helvetica" panose="020B0604020202020204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0450DFF-FFD1-B009-8A98-32FB7E334D84}"/>
              </a:ext>
            </a:extLst>
          </p:cNvPr>
          <p:cNvSpPr txBox="1"/>
          <p:nvPr/>
        </p:nvSpPr>
        <p:spPr>
          <a:xfrm>
            <a:off x="4192434" y="2847564"/>
            <a:ext cx="37627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rgbClr val="1B1464"/>
                </a:solidFill>
                <a:latin typeface="Helvetica" panose="020B0604020202020204"/>
                <a:cs typeface="Helvetica" panose="020B0604020202020204"/>
              </a:rPr>
              <a:t>Total Airing: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5EA34B5-8F92-479E-CD60-A5C24844D290}"/>
              </a:ext>
            </a:extLst>
          </p:cNvPr>
          <p:cNvSpPr txBox="1"/>
          <p:nvPr/>
        </p:nvSpPr>
        <p:spPr>
          <a:xfrm>
            <a:off x="4202706" y="3413267"/>
            <a:ext cx="37627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rgbClr val="1B1464"/>
                </a:solidFill>
                <a:latin typeface="Helvetica" panose="020B0604020202020204"/>
                <a:cs typeface="Helvetica" panose="020B0604020202020204"/>
              </a:rPr>
              <a:t>Total </a:t>
            </a:r>
          </a:p>
          <a:p>
            <a:r>
              <a:rPr lang="en-US" sz="1400" b="1">
                <a:solidFill>
                  <a:srgbClr val="1B1464"/>
                </a:solidFill>
                <a:latin typeface="Helvetica" panose="020B0604020202020204"/>
                <a:cs typeface="Helvetica" panose="020B0604020202020204"/>
              </a:rPr>
              <a:t>Impressions: 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8E59D3A-3E6A-3982-6CA6-C3C826658500}"/>
              </a:ext>
            </a:extLst>
          </p:cNvPr>
          <p:cNvSpPr txBox="1"/>
          <p:nvPr/>
        </p:nvSpPr>
        <p:spPr>
          <a:xfrm>
            <a:off x="4197626" y="4210621"/>
            <a:ext cx="37627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rgbClr val="1B1464"/>
                </a:solidFill>
                <a:latin typeface="Helvetica" panose="020B0604020202020204"/>
                <a:cs typeface="Helvetica" panose="020B0604020202020204"/>
              </a:rPr>
              <a:t>Est. Spend: 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CE20DE7-10A7-8275-3460-2B49B740CA56}"/>
              </a:ext>
            </a:extLst>
          </p:cNvPr>
          <p:cNvSpPr txBox="1"/>
          <p:nvPr/>
        </p:nvSpPr>
        <p:spPr>
          <a:xfrm>
            <a:off x="5591225" y="2709065"/>
            <a:ext cx="2351928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>
                <a:ln>
                  <a:solidFill>
                    <a:srgbClr val="1B1464"/>
                  </a:solidFill>
                </a:ln>
                <a:solidFill>
                  <a:srgbClr val="00BFF2"/>
                </a:solidFill>
                <a:latin typeface="Helvetica" panose="020B0604020202020204"/>
                <a:cs typeface="Helvetica" panose="020B0604020202020204"/>
              </a:rPr>
              <a:t>88.9K</a:t>
            </a:r>
            <a:endParaRPr lang="en-US" sz="1400" b="1">
              <a:ln>
                <a:solidFill>
                  <a:srgbClr val="1B1464"/>
                </a:solidFill>
              </a:ln>
              <a:solidFill>
                <a:srgbClr val="00BFF2"/>
              </a:solidFill>
              <a:latin typeface="Helvetica" panose="020B0604020202020204"/>
              <a:cs typeface="Helvetica" panose="020B0604020202020204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890BA45-EF07-5ECF-D7F5-DB0278CABCC8}"/>
              </a:ext>
            </a:extLst>
          </p:cNvPr>
          <p:cNvSpPr txBox="1"/>
          <p:nvPr/>
        </p:nvSpPr>
        <p:spPr>
          <a:xfrm>
            <a:off x="5596305" y="3382490"/>
            <a:ext cx="2351928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>
                <a:ln>
                  <a:solidFill>
                    <a:srgbClr val="1B1464"/>
                  </a:solidFill>
                </a:ln>
                <a:solidFill>
                  <a:srgbClr val="00BFF2"/>
                </a:solidFill>
                <a:latin typeface="Helvetica" panose="020B0604020202020204"/>
                <a:cs typeface="Helvetica" panose="020B0604020202020204"/>
              </a:rPr>
              <a:t>34B</a:t>
            </a:r>
            <a:endParaRPr lang="en-US" sz="1400" b="1">
              <a:ln>
                <a:solidFill>
                  <a:srgbClr val="1B1464"/>
                </a:solidFill>
              </a:ln>
              <a:solidFill>
                <a:srgbClr val="00BFF2"/>
              </a:solidFill>
              <a:latin typeface="Helvetica" panose="020B0604020202020204"/>
              <a:cs typeface="Helvetica" panose="020B0604020202020204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953731E-D330-0D04-6065-088328E05D5D}"/>
              </a:ext>
            </a:extLst>
          </p:cNvPr>
          <p:cNvSpPr txBox="1"/>
          <p:nvPr/>
        </p:nvSpPr>
        <p:spPr>
          <a:xfrm>
            <a:off x="5591225" y="4072122"/>
            <a:ext cx="2351928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>
                <a:ln>
                  <a:solidFill>
                    <a:srgbClr val="1B1464"/>
                  </a:solidFill>
                </a:ln>
                <a:solidFill>
                  <a:srgbClr val="00BFF2"/>
                </a:solidFill>
                <a:latin typeface="Helvetica" panose="020B0604020202020204"/>
                <a:cs typeface="Helvetica" panose="020B0604020202020204"/>
              </a:rPr>
              <a:t>$157M</a:t>
            </a:r>
            <a:endParaRPr lang="en-US" sz="1400" b="1">
              <a:ln>
                <a:solidFill>
                  <a:srgbClr val="1B1464"/>
                </a:solidFill>
              </a:ln>
              <a:solidFill>
                <a:srgbClr val="00BFF2"/>
              </a:solidFill>
              <a:latin typeface="Helvetica" panose="020B0604020202020204"/>
              <a:cs typeface="Helvetica" panose="020B0604020202020204"/>
            </a:endParaRP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BC44CFA4-61E7-7632-1BE9-16176D0CECCE}"/>
              </a:ext>
            </a:extLst>
          </p:cNvPr>
          <p:cNvCxnSpPr/>
          <p:nvPr/>
        </p:nvCxnSpPr>
        <p:spPr>
          <a:xfrm>
            <a:off x="4197626" y="4776824"/>
            <a:ext cx="3762799" cy="0"/>
          </a:xfrm>
          <a:prstGeom prst="line">
            <a:avLst/>
          </a:prstGeom>
          <a:ln>
            <a:solidFill>
              <a:srgbClr val="1B1464"/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4E840D81-4F68-BEA4-2FEC-09CFBC987873}"/>
              </a:ext>
            </a:extLst>
          </p:cNvPr>
          <p:cNvSpPr txBox="1"/>
          <p:nvPr/>
        </p:nvSpPr>
        <p:spPr>
          <a:xfrm>
            <a:off x="5345892" y="4996510"/>
            <a:ext cx="247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>
                <a:solidFill>
                  <a:srgbClr val="1B1464"/>
                </a:solidFill>
                <a:latin typeface="Helvetica" panose="020B0604020202020204"/>
                <a:cs typeface="Helvetica" panose="020B0604020202020204"/>
              </a:rPr>
              <a:t>More Likely</a:t>
            </a:r>
            <a:r>
              <a:rPr lang="en-US" sz="1200">
                <a:solidFill>
                  <a:srgbClr val="1B1464"/>
                </a:solidFill>
                <a:latin typeface="Helvetica" panose="020B0604020202020204"/>
                <a:cs typeface="Helvetica" panose="020B0604020202020204"/>
              </a:rPr>
              <a:t> to generate engagement than the average ELTV Movies program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DF4000A-D5B1-A90F-0944-40C07FB401A9}"/>
              </a:ext>
            </a:extLst>
          </p:cNvPr>
          <p:cNvSpPr txBox="1"/>
          <p:nvPr/>
        </p:nvSpPr>
        <p:spPr>
          <a:xfrm>
            <a:off x="4192434" y="4934954"/>
            <a:ext cx="1398791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b="1">
                <a:ln>
                  <a:solidFill>
                    <a:srgbClr val="1B1464"/>
                  </a:solidFill>
                </a:ln>
                <a:solidFill>
                  <a:srgbClr val="00BFF2"/>
                </a:solidFill>
                <a:latin typeface="Helvetica" panose="020B0604020202020204"/>
                <a:cs typeface="Helvetica" panose="020B0604020202020204"/>
              </a:rPr>
              <a:t>20%</a:t>
            </a:r>
            <a:endParaRPr lang="en-US" sz="2000" b="1">
              <a:ln>
                <a:solidFill>
                  <a:srgbClr val="1B1464"/>
                </a:solidFill>
              </a:ln>
              <a:solidFill>
                <a:srgbClr val="00BFF2"/>
              </a:solidFill>
              <a:latin typeface="Helvetica" panose="020B0604020202020204"/>
              <a:cs typeface="Helvetica" panose="020B0604020202020204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929B762-A8AB-149F-6764-960D509F40CA}"/>
              </a:ext>
            </a:extLst>
          </p:cNvPr>
          <p:cNvSpPr txBox="1"/>
          <p:nvPr/>
        </p:nvSpPr>
        <p:spPr>
          <a:xfrm>
            <a:off x="8195651" y="2847564"/>
            <a:ext cx="37627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rgbClr val="1B1464"/>
                </a:solidFill>
                <a:latin typeface="Helvetica" panose="020B0604020202020204"/>
                <a:cs typeface="Helvetica" panose="020B0604020202020204"/>
              </a:rPr>
              <a:t>Total Airing: 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FAF5418-D96E-F3C3-76C0-FE5D81FDB220}"/>
              </a:ext>
            </a:extLst>
          </p:cNvPr>
          <p:cNvSpPr txBox="1"/>
          <p:nvPr/>
        </p:nvSpPr>
        <p:spPr>
          <a:xfrm>
            <a:off x="8205923" y="3413267"/>
            <a:ext cx="37627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rgbClr val="1B1464"/>
                </a:solidFill>
                <a:latin typeface="Helvetica" panose="020B0604020202020204"/>
                <a:cs typeface="Helvetica" panose="020B0604020202020204"/>
              </a:rPr>
              <a:t>Total </a:t>
            </a:r>
          </a:p>
          <a:p>
            <a:r>
              <a:rPr lang="en-US" sz="1400" b="1">
                <a:solidFill>
                  <a:srgbClr val="1B1464"/>
                </a:solidFill>
                <a:latin typeface="Helvetica" panose="020B0604020202020204"/>
                <a:cs typeface="Helvetica" panose="020B0604020202020204"/>
              </a:rPr>
              <a:t>Impressions: 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9CF2D04-4CAD-D5AF-6F2A-A08851F0C869}"/>
              </a:ext>
            </a:extLst>
          </p:cNvPr>
          <p:cNvSpPr txBox="1"/>
          <p:nvPr/>
        </p:nvSpPr>
        <p:spPr>
          <a:xfrm>
            <a:off x="8200843" y="4210621"/>
            <a:ext cx="37627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rgbClr val="1B1464"/>
                </a:solidFill>
                <a:latin typeface="Helvetica" panose="020B0604020202020204"/>
                <a:cs typeface="Helvetica" panose="020B0604020202020204"/>
              </a:rPr>
              <a:t>Est. Spend: 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6D71EA7-F7C5-C5F0-BDD2-8900F339507A}"/>
              </a:ext>
            </a:extLst>
          </p:cNvPr>
          <p:cNvSpPr txBox="1"/>
          <p:nvPr/>
        </p:nvSpPr>
        <p:spPr>
          <a:xfrm>
            <a:off x="9594442" y="2709065"/>
            <a:ext cx="2351928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>
                <a:ln>
                  <a:solidFill>
                    <a:srgbClr val="1B1464"/>
                  </a:solidFill>
                </a:ln>
                <a:solidFill>
                  <a:srgbClr val="4EBEA4"/>
                </a:solidFill>
                <a:latin typeface="Helvetica" panose="020B0604020202020204"/>
                <a:cs typeface="Helvetica" panose="020B0604020202020204"/>
              </a:rPr>
              <a:t>83.8K</a:t>
            </a:r>
            <a:endParaRPr lang="en-US" sz="1400" b="1">
              <a:ln>
                <a:solidFill>
                  <a:srgbClr val="1B1464"/>
                </a:solidFill>
              </a:ln>
              <a:solidFill>
                <a:srgbClr val="4EBEA4"/>
              </a:solidFill>
              <a:latin typeface="Helvetica" panose="020B0604020202020204"/>
              <a:cs typeface="Helvetica" panose="020B0604020202020204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248FC9C-39FA-71AA-E743-19B7C33C7C94}"/>
              </a:ext>
            </a:extLst>
          </p:cNvPr>
          <p:cNvSpPr txBox="1"/>
          <p:nvPr/>
        </p:nvSpPr>
        <p:spPr>
          <a:xfrm>
            <a:off x="9599522" y="3382490"/>
            <a:ext cx="2351928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>
                <a:ln>
                  <a:solidFill>
                    <a:srgbClr val="1B1464"/>
                  </a:solidFill>
                </a:ln>
                <a:solidFill>
                  <a:srgbClr val="4EBEA4"/>
                </a:solidFill>
                <a:latin typeface="Helvetica" panose="020B0604020202020204"/>
                <a:cs typeface="Helvetica" panose="020B0604020202020204"/>
              </a:rPr>
              <a:t>55B</a:t>
            </a:r>
            <a:endParaRPr lang="en-US" sz="1400" b="1">
              <a:ln>
                <a:solidFill>
                  <a:srgbClr val="1B1464"/>
                </a:solidFill>
              </a:ln>
              <a:solidFill>
                <a:srgbClr val="4EBEA4"/>
              </a:solidFill>
              <a:latin typeface="Helvetica" panose="020B0604020202020204"/>
              <a:cs typeface="Helvetica" panose="020B0604020202020204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AFCA3D0-45E0-BE81-B7C9-3E46B79DFA5C}"/>
              </a:ext>
            </a:extLst>
          </p:cNvPr>
          <p:cNvSpPr txBox="1"/>
          <p:nvPr/>
        </p:nvSpPr>
        <p:spPr>
          <a:xfrm>
            <a:off x="9594442" y="4072122"/>
            <a:ext cx="2351928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>
                <a:ln>
                  <a:solidFill>
                    <a:srgbClr val="1B1464"/>
                  </a:solidFill>
                </a:ln>
                <a:solidFill>
                  <a:srgbClr val="4EBEA4"/>
                </a:solidFill>
                <a:latin typeface="Helvetica" panose="020B0604020202020204"/>
                <a:cs typeface="Helvetica" panose="020B0604020202020204"/>
              </a:rPr>
              <a:t>$236M</a:t>
            </a:r>
            <a:endParaRPr lang="en-US" sz="1400" b="1">
              <a:ln>
                <a:solidFill>
                  <a:srgbClr val="1B1464"/>
                </a:solidFill>
              </a:ln>
              <a:solidFill>
                <a:srgbClr val="4EBEA4"/>
              </a:solidFill>
              <a:latin typeface="Helvetica" panose="020B0604020202020204"/>
              <a:cs typeface="Helvetica" panose="020B0604020202020204"/>
            </a:endParaRP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7DA6D84D-5848-3C56-756F-78E33FD195BF}"/>
              </a:ext>
            </a:extLst>
          </p:cNvPr>
          <p:cNvCxnSpPr/>
          <p:nvPr/>
        </p:nvCxnSpPr>
        <p:spPr>
          <a:xfrm>
            <a:off x="8200843" y="4776824"/>
            <a:ext cx="3762799" cy="0"/>
          </a:xfrm>
          <a:prstGeom prst="line">
            <a:avLst/>
          </a:prstGeom>
          <a:ln>
            <a:solidFill>
              <a:srgbClr val="1B1464"/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2CFCEB57-0F51-697A-48E2-E4A4E4AB7676}"/>
              </a:ext>
            </a:extLst>
          </p:cNvPr>
          <p:cNvSpPr txBox="1"/>
          <p:nvPr/>
        </p:nvSpPr>
        <p:spPr>
          <a:xfrm>
            <a:off x="9377680" y="4996510"/>
            <a:ext cx="25686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>
                <a:solidFill>
                  <a:srgbClr val="1B1464"/>
                </a:solidFill>
                <a:latin typeface="Helvetica" panose="020B0604020202020204"/>
                <a:cs typeface="Helvetica" panose="020B0604020202020204"/>
              </a:rPr>
              <a:t>More Likely </a:t>
            </a:r>
            <a:r>
              <a:rPr lang="en-US" sz="1200">
                <a:solidFill>
                  <a:srgbClr val="1B1464"/>
                </a:solidFill>
                <a:latin typeface="Helvetica" panose="020B0604020202020204"/>
                <a:cs typeface="Helvetica" panose="020B0604020202020204"/>
              </a:rPr>
              <a:t>to generate engagement than the average ELTV News &amp; Information program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AB603EB-70F7-4B9F-B4C7-5569A581CD61}"/>
              </a:ext>
            </a:extLst>
          </p:cNvPr>
          <p:cNvSpPr txBox="1"/>
          <p:nvPr/>
        </p:nvSpPr>
        <p:spPr>
          <a:xfrm>
            <a:off x="8195651" y="4934954"/>
            <a:ext cx="1398791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b="1">
                <a:ln>
                  <a:solidFill>
                    <a:srgbClr val="1B1464"/>
                  </a:solidFill>
                </a:ln>
                <a:solidFill>
                  <a:srgbClr val="4EBEA4"/>
                </a:solidFill>
                <a:latin typeface="Helvetica" panose="020B0604020202020204"/>
                <a:cs typeface="Helvetica" panose="020B0604020202020204"/>
              </a:rPr>
              <a:t>61%</a:t>
            </a:r>
            <a:endParaRPr lang="en-US" sz="2000" b="1">
              <a:ln>
                <a:solidFill>
                  <a:srgbClr val="1B1464"/>
                </a:solidFill>
              </a:ln>
              <a:solidFill>
                <a:srgbClr val="4EBEA4"/>
              </a:solidFill>
              <a:latin typeface="Helvetica" panose="020B0604020202020204"/>
              <a:cs typeface="Helvetica" panose="020B0604020202020204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7A4994C-40EF-52D3-F43F-076077DCB300}"/>
              </a:ext>
            </a:extLst>
          </p:cNvPr>
          <p:cNvSpPr txBox="1">
            <a:spLocks/>
          </p:cNvSpPr>
          <p:nvPr/>
        </p:nvSpPr>
        <p:spPr>
          <a:xfrm>
            <a:off x="-3" y="6168069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see more insights from </a:t>
            </a:r>
            <a:r>
              <a:rPr kumimoji="0" lang="en-US" sz="1200" b="1" i="1" u="sng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EDO</a:t>
            </a:r>
            <a:endParaRPr kumimoji="0" lang="en-US" sz="1200" b="1" i="1" u="sng" strike="noStrike" kern="1200" cap="none" spc="0" normalizeH="0" baseline="0" noProof="0">
              <a:ln>
                <a:noFill/>
              </a:ln>
              <a:solidFill>
                <a:srgbClr val="FFE6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66052E4-7843-FA57-B4F7-9F92DCF8759D}"/>
              </a:ext>
            </a:extLst>
          </p:cNvPr>
          <p:cNvSpPr txBox="1"/>
          <p:nvPr/>
        </p:nvSpPr>
        <p:spPr>
          <a:xfrm>
            <a:off x="182348" y="1759564"/>
            <a:ext cx="1198813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b="0" i="0" u="none" strike="noStrike" baseline="0">
                <a:solidFill>
                  <a:srgbClr val="1E2752"/>
                </a:solidFill>
                <a:latin typeface="Helvetica" panose="020B0403020202020204" pitchFamily="34" charset="0"/>
              </a:rPr>
              <a:t>Based on campaign analyses, EDO found strong advertising performance across scripted entertainment content, broadcasts of popular movies and news programming — with all three categories outperforming their English-language TV (ELTV) counterparts.</a:t>
            </a:r>
            <a:endParaRPr lang="en-US" sz="1400">
              <a:latin typeface="Helvetica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8034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4F7A75E-29C0-4B76-9E6D-4386C6BD3A87}"/>
</file>

<file path=customXml/itemProps2.xml><?xml version="1.0" encoding="utf-8"?>
<ds:datastoreItem xmlns:ds="http://schemas.openxmlformats.org/officeDocument/2006/customXml" ds:itemID="{DB47D828-ADED-4272-895D-40114AAE9E32}"/>
</file>

<file path=customXml/itemProps3.xml><?xml version="1.0" encoding="utf-8"?>
<ds:datastoreItem xmlns:ds="http://schemas.openxmlformats.org/officeDocument/2006/customXml" ds:itemID="{8F923AE1-256B-4ADB-BE7C-1BF5FA3C582D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190</Words>
  <Application>Microsoft Office PowerPoint</Application>
  <PresentationFormat>Widescreen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2024-11-08T18:16:49Z</dcterms:created>
  <dcterms:modified xsi:type="dcterms:W3CDTF">2024-11-08T18:16:51Z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