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7648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E41C39-1F54-4F14-BE5E-E2838F1A91D9}" v="1" dt="2024-12-13T19:29:51.6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AEE41C39-1F54-4F14-BE5E-E2838F1A91D9}"/>
    <pc:docChg chg="addSld modSld">
      <pc:chgData name="Dylan Breger" userId="9b3da09f-10fe-42ec-9aa5-9fa2a3e9cc20" providerId="ADAL" clId="{AEE41C39-1F54-4F14-BE5E-E2838F1A91D9}" dt="2024-12-13T19:29:51.648" v="0"/>
      <pc:docMkLst>
        <pc:docMk/>
      </pc:docMkLst>
      <pc:sldChg chg="add">
        <pc:chgData name="Dylan Breger" userId="9b3da09f-10fe-42ec-9aa5-9fa2a3e9cc20" providerId="ADAL" clId="{AEE41C39-1F54-4F14-BE5E-E2838F1A91D9}" dt="2024-12-13T19:29:51.648" v="0"/>
        <pc:sldMkLst>
          <pc:docMk/>
          <pc:sldMk cId="1410775971" sldId="2147376481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00BFF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C62-453D-A011-0F3D5C218DC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1B1464"/>
                    </a:solidFill>
                    <a:latin typeface="Helvetica" panose="020B0604020202020204" pitchFamily="34" charset="0"/>
                    <a:ea typeface="+mn-ea"/>
                    <a:cs typeface="Helvetica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Gen Pop</c:v>
                </c:pt>
                <c:pt idx="1">
                  <c:v>Black</c:v>
                </c:pt>
                <c:pt idx="2">
                  <c:v>Hispanic</c:v>
                </c:pt>
                <c:pt idx="3">
                  <c:v>AAPI</c:v>
                </c:pt>
                <c:pt idx="4">
                  <c:v>White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0.68</c:v>
                </c:pt>
                <c:pt idx="1">
                  <c:v>0.77</c:v>
                </c:pt>
                <c:pt idx="2">
                  <c:v>0.76</c:v>
                </c:pt>
                <c:pt idx="3">
                  <c:v>0.69</c:v>
                </c:pt>
                <c:pt idx="4">
                  <c:v>0.62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62-453D-A011-0F3D5C218D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8"/>
        <c:axId val="1641430095"/>
        <c:axId val="804726352"/>
      </c:barChart>
      <c:catAx>
        <c:axId val="164143009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B146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1B1464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pPr>
            <a:endParaRPr lang="en-US"/>
          </a:p>
        </c:txPr>
        <c:crossAx val="804726352"/>
        <c:crosses val="autoZero"/>
        <c:auto val="1"/>
        <c:lblAlgn val="ctr"/>
        <c:lblOffset val="100"/>
        <c:noMultiLvlLbl val="0"/>
      </c:catAx>
      <c:valAx>
        <c:axId val="804726352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16414300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67837-BDFB-0B8E-7525-A373C26291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D8B815-0B5B-10F2-54E2-FEAE0B478D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975082-EDE4-0466-0716-DB7361883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7F981-2AA3-4870-BC62-D2D282646D0D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92902A-FB82-6D5B-BEED-BC16955A2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F275F3-D0DF-0F84-FC74-689302D13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AB59E-697D-4071-9419-1239A5BE1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222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1E9C2-4CB1-1115-7824-220E65D29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59A667-C4D5-B9FE-A8D0-63C06E14A6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6AF891-5A7E-E4C0-91A9-02DD6BDD2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7F981-2AA3-4870-BC62-D2D282646D0D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13F4A4-6C3F-174D-5EBE-D47D845EC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994B8-971E-C937-9A4C-69C9B7A30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AB59E-697D-4071-9419-1239A5BE1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583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8C2249-3571-5530-3692-F3441DD410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625D2F-1A62-C434-5AB5-5748D6F319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923477-2072-61CB-EA02-E07021E41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7F981-2AA3-4870-BC62-D2D282646D0D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32DEF3-4C70-FFB7-529A-3E1A71330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3698A3-4003-5629-898A-8B981E8C1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AB59E-697D-4071-9419-1239A5BE1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827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F24B1-7D08-46DA-B1CB-ED8FB3CF4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9C1466-E87F-6555-B738-68F9AAD6F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A3C26-4439-6075-3F50-B80A50230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7F981-2AA3-4870-BC62-D2D282646D0D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2001F5-306D-6B4B-8392-E1F2357B9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FC684F-ACFF-04D0-A8B0-BA32048B1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AB59E-697D-4071-9419-1239A5BE1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3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AFCC3-745C-82CB-66F7-AB15528D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B5B97F-BEF2-B91A-B7A9-71765A6B3C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E5A409-E37C-8120-6AEB-FD3EC273F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7F981-2AA3-4870-BC62-D2D282646D0D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AD04A7-6D48-C2B2-06FB-49DAFC060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5664A8-B711-5DCB-14D5-E6200EA3D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AB59E-697D-4071-9419-1239A5BE1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91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7576C-E4F0-3298-008E-93EE8EC41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0C22D-C6D1-D9D1-A217-5750D4D869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E1D045-1E18-4F2E-9B18-400723C459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8DC240-2AAC-7605-AE4C-A932C4C46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7F981-2AA3-4870-BC62-D2D282646D0D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F03C12-9508-544E-2CC8-18133AE29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497EE9-B54C-935E-999B-1247FB21E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AB59E-697D-4071-9419-1239A5BE1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293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E8067-FBA4-D260-467A-A34C47315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C17587-959B-A224-3AE6-03E79C91C8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A89D2A-E552-31FE-9C68-4A8277F79B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AFA03F-C86D-536F-82CC-B5FAD0BB95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B017FC-E02E-B19D-22E7-C7267592E5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A73348-5145-F733-1B8A-3D7215E52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7F981-2AA3-4870-BC62-D2D282646D0D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A76D1E-16FD-5DAB-1604-3BF656DAD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02E296-7470-7A8E-2F43-469903E5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AB59E-697D-4071-9419-1239A5BE1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719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C431C-EA50-5DAF-2EFE-27EA751EB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2A3688-CC66-0DE7-FD05-76A2F8537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7F981-2AA3-4870-BC62-D2D282646D0D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3A31DA-40F9-AFD5-02FE-3E714E8B3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A26DAB-5E57-D460-B018-0C01A4FA3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AB59E-697D-4071-9419-1239A5BE1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564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32F083-E332-BDBF-455A-2E62794FD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7F981-2AA3-4870-BC62-D2D282646D0D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F78CD5-397D-1F12-210F-12A9ADC37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A9B013-EDB6-F70F-7758-A44133502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AB59E-697D-4071-9419-1239A5BE1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965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6E07A-2184-EE63-0FAA-1FCDB54FB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4F77BF-B280-A2A8-5CA5-FAA69FFAD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6F9257-D285-6FF6-6B45-F7FF585349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E00D77-42E8-25BC-D50F-050851C98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7F981-2AA3-4870-BC62-D2D282646D0D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D89813-354B-636B-E512-63D0FD586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899C26-7B74-CAB1-CD86-9302F5E26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AB59E-697D-4071-9419-1239A5BE1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251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B0CCF-2863-AADB-60C0-807BC28CD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32E9D7-E6DB-9A99-F90B-087A679F1B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CC10A5-D344-C1CA-FE48-FB08C79959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C8D246-C787-A553-0803-E8864F1FB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7F981-2AA3-4870-BC62-D2D282646D0D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698B14-9AE3-2144-6FA1-18A884BDB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509066-E212-64D6-DB8B-B19C28B38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AB59E-697D-4071-9419-1239A5BE1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311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C0007B-1E13-548E-E171-B354C401D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D28B1B-9603-A572-2094-55B0934B67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524DE4-5B96-8D6E-3C0B-03E71EE0DE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8D7F981-2AA3-4870-BC62-D2D282646D0D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ED7446-21E5-3DAF-3E09-91C059090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B87D8F-B77A-B63E-9765-BA0BE0BFE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E9AB59E-697D-4071-9419-1239A5BE1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692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vab.com/insights" TargetMode="External"/><Relationship Id="rId7" Type="http://schemas.openxmlformats.org/officeDocument/2006/relationships/hyperlink" Target="https://www.dentsu.com/us/en/navigato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.xml"/><Relationship Id="rId5" Type="http://schemas.openxmlformats.org/officeDocument/2006/relationships/image" Target="../media/image2.png"/><Relationship Id="rId4" Type="http://schemas.openxmlformats.org/officeDocument/2006/relationships/hyperlink" Target="https://thevab.com/sign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B7A5C3E-BDE1-B5F9-AD1F-361C4E26146A}"/>
              </a:ext>
            </a:extLst>
          </p:cNvPr>
          <p:cNvSpPr/>
          <p:nvPr/>
        </p:nvSpPr>
        <p:spPr>
          <a:xfrm>
            <a:off x="168966" y="399104"/>
            <a:ext cx="993297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Hispanic and Black audiences are more likely to purchase brands that feature diversity in their advertising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DF30AE5-C052-B532-F1CE-327D4F12515A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79C191E-F56A-BA6F-4383-E16D5BF3904E}"/>
              </a:ext>
            </a:extLst>
          </p:cNvPr>
          <p:cNvSpPr/>
          <p:nvPr/>
        </p:nvSpPr>
        <p:spPr>
          <a:xfrm>
            <a:off x="0" y="0"/>
            <a:ext cx="3454506" cy="298248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Consumer Sentiment: Representation in Ads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BD15FC2-687D-A3B8-8F81-EAE96CF6E459}"/>
              </a:ext>
            </a:extLst>
          </p:cNvPr>
          <p:cNvSpPr txBox="1"/>
          <p:nvPr/>
        </p:nvSpPr>
        <p:spPr>
          <a:xfrm>
            <a:off x="48702" y="1925649"/>
            <a:ext cx="12048214" cy="399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% who say they are more likely to purchase brands that feature diverse people, </a:t>
            </a:r>
            <a:r>
              <a:rPr lang="en-US" sz="1600" b="1" u="sng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lifestyles and cultures in their ads</a:t>
            </a:r>
            <a:endParaRPr kumimoji="0" lang="en-US" sz="1600" b="1" i="0" u="sng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00BD0F0-D540-7105-64D1-7E3FBD936E0B}"/>
              </a:ext>
            </a:extLst>
          </p:cNvPr>
          <p:cNvSpPr txBox="1"/>
          <p:nvPr/>
        </p:nvSpPr>
        <p:spPr>
          <a:xfrm>
            <a:off x="503713" y="6015476"/>
            <a:ext cx="114027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Source: Dentsu,</a:t>
            </a:r>
            <a:r>
              <a:rPr kumimoji="0" lang="en-US" sz="8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Consumer Navigator</a:t>
            </a:r>
            <a:r>
              <a:rPr lang="en-US" sz="800" i="1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800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- </a:t>
            </a:r>
            <a:r>
              <a:rPr kumimoji="0" lang="en-US" sz="8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Hispanic People &amp; Media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, September 2024. 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3CC3B7E-7D73-8991-B9D5-4C7D37EB5AA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675E318D-F6B2-044F-2116-48673FCB0AB6}"/>
              </a:ext>
            </a:extLst>
          </p:cNvPr>
          <p:cNvSpPr/>
          <p:nvPr/>
        </p:nvSpPr>
        <p:spPr>
          <a:xfrm>
            <a:off x="483207" y="6533170"/>
            <a:ext cx="116872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1200" cap="none" spc="150" normalizeH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b="1" i="0" u="sng" strike="noStrike" kern="1200" cap="none" spc="150" normalizeH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5AC8588-2C7A-B693-0EDC-9AD1B4840C6A}"/>
              </a:ext>
            </a:extLst>
          </p:cNvPr>
          <p:cNvSpPr txBox="1"/>
          <p:nvPr/>
        </p:nvSpPr>
        <p:spPr>
          <a:xfrm>
            <a:off x="10267952" y="35785"/>
            <a:ext cx="192404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multicultural insights</a:t>
            </a:r>
          </a:p>
        </p:txBody>
      </p:sp>
      <p:pic>
        <p:nvPicPr>
          <p:cNvPr id="16" name="Picture 2">
            <a:hlinkClick r:id="rId4"/>
            <a:extLst>
              <a:ext uri="{FF2B5EF4-FFF2-40B4-BE49-F238E27FC236}">
                <a16:creationId xmlns:a16="http://schemas.microsoft.com/office/drawing/2014/main" id="{11E75650-C094-ECA5-9B56-1965758ABDA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3BEA44E2-01FA-F9F1-F8ED-9DD218C711FA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graphicFrame>
        <p:nvGraphicFramePr>
          <p:cNvPr id="20" name="Chart 19">
            <a:extLst>
              <a:ext uri="{FF2B5EF4-FFF2-40B4-BE49-F238E27FC236}">
                <a16:creationId xmlns:a16="http://schemas.microsoft.com/office/drawing/2014/main" id="{89C1B459-B8B4-1DB6-6836-7BD0290B2E82}"/>
              </a:ext>
            </a:extLst>
          </p:cNvPr>
          <p:cNvGraphicFramePr/>
          <p:nvPr/>
        </p:nvGraphicFramePr>
        <p:xfrm>
          <a:off x="138195" y="2377697"/>
          <a:ext cx="11915611" cy="3760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13520835-B9EF-4463-EFB0-6F12AEBC8DF8}"/>
              </a:ext>
            </a:extLst>
          </p:cNvPr>
          <p:cNvSpPr txBox="1">
            <a:spLocks/>
          </p:cNvSpPr>
          <p:nvPr/>
        </p:nvSpPr>
        <p:spPr>
          <a:xfrm>
            <a:off x="-3" y="6239189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to see more insights from 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Dentsu</a:t>
            </a:r>
            <a:endParaRPr kumimoji="0" lang="en-US" sz="1200" b="1" i="1" u="none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0BCCFAD-8C47-25FD-15B9-0A930F2E8650}"/>
              </a:ext>
            </a:extLst>
          </p:cNvPr>
          <p:cNvCxnSpPr>
            <a:cxnSpLocks/>
          </p:cNvCxnSpPr>
          <p:nvPr/>
        </p:nvCxnSpPr>
        <p:spPr>
          <a:xfrm>
            <a:off x="591908" y="3218389"/>
            <a:ext cx="11008184" cy="13448"/>
          </a:xfrm>
          <a:prstGeom prst="line">
            <a:avLst/>
          </a:prstGeom>
          <a:ln>
            <a:solidFill>
              <a:srgbClr val="1B146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0775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55F0EBA-B8A3-4085-9996-D1DC20050835}"/>
</file>

<file path=customXml/itemProps2.xml><?xml version="1.0" encoding="utf-8"?>
<ds:datastoreItem xmlns:ds="http://schemas.openxmlformats.org/officeDocument/2006/customXml" ds:itemID="{A932F263-F7D2-441B-9F6E-E30BF2E93EF0}"/>
</file>

<file path=customXml/itemProps3.xml><?xml version="1.0" encoding="utf-8"?>
<ds:datastoreItem xmlns:ds="http://schemas.openxmlformats.org/officeDocument/2006/customXml" ds:itemID="{3F19E7ED-CE41-4232-9156-0DA17BDFEAC0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2024-12-13T19:29:31Z</dcterms:created>
  <dcterms:modified xsi:type="dcterms:W3CDTF">2024-12-13T19:30:02Z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