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34431-C0DA-4D20-8806-112239DE339E}" v="1" dt="2024-12-13T19:29:38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0F834431-C0DA-4D20-8806-112239DE339E}"/>
    <pc:docChg chg="addSld modSld">
      <pc:chgData name="Dylan Breger" userId="9b3da09f-10fe-42ec-9aa5-9fa2a3e9cc20" providerId="ADAL" clId="{0F834431-C0DA-4D20-8806-112239DE339E}" dt="2024-12-13T19:29:38.131" v="0"/>
      <pc:docMkLst>
        <pc:docMk/>
      </pc:docMkLst>
      <pc:sldChg chg="add">
        <pc:chgData name="Dylan Breger" userId="9b3da09f-10fe-42ec-9aa5-9fa2a3e9cc20" providerId="ADAL" clId="{0F834431-C0DA-4D20-8806-112239DE339E}" dt="2024-12-13T19:29:38.131" v="0"/>
        <pc:sldMkLst>
          <pc:docMk/>
          <pc:sldMk cId="2674661200" sldId="214737655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C3572-B1BE-A3C7-420C-8AC79D8EC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2AE20B-3F28-0E25-B226-2DDCBEB84F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CD751-0B1F-09BF-85BF-ED0ACE62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4E6CB-3309-80E6-D475-EB157557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75235-6BC0-3AF8-6751-D207B7CA6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4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4CC2-B949-E181-33EA-B2E18184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938B6-49D1-6780-8CED-D1B713E54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BA61E-C008-2404-45AE-71882D336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1CA77-7391-33AF-6D04-AA95A412F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081EC-B6A4-3275-DA43-D69465CD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4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11D0B0-5D03-8BB8-EBF4-02B8A2F23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70535-C602-95BB-0A12-25FB0649A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638BA-65A9-01C0-3FD4-3DF90838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8E52-3D45-3830-BD70-2C2DB2848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5F265-E656-9600-A4A2-630BDEA9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2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1EC7-4211-5869-4325-6A132B0D0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85298-B17E-B030-AFCA-96BC87ADB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B8701-F6BF-3B7B-25E6-A3FCE2BB1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0A319-5089-F76B-1050-054342A92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AA700-A2C1-0C14-B98C-01C13F8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6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AF07C-4C4C-8993-BE46-2452E62F1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7417A-BBAA-D536-E50E-A592F134C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25B1-580C-5FDB-FF45-C75A6C399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C4738-6222-6C60-9607-FCC8AEE8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EA3A2-5208-A7B4-9546-54D273904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2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598FC-B30B-A44D-FBF5-2B9A8143B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303BA-7A81-19A0-1A58-FBCC0FD78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48086-BE16-8D41-F4B9-9734BF4D8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D2537-3375-70E4-A5B2-C4506FD8C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AB7EB-DA88-C628-0D01-48A4859A5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37069-7DB7-8BA4-9733-6AE3526EA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6F2C5-0261-1B21-885F-9F610A65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25726-0019-2C4E-506B-4616A9205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C9CCDA-666D-9CDF-D0D2-DB9AF4C5A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07CB2-67DD-579E-E563-3342F3C538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9DD61B-5B35-3052-0CE7-406CAC388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441EA5-80EC-EC67-A42B-1BAA3E10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221ABA-CBB5-9839-3393-A98A86A36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36285C-D0EA-A6E7-7CD2-CD44BCED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9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1B24E-CC27-6071-0D73-725BB9FC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8D94A-4FBE-2415-44C1-E683F75A1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AD0CE-CC99-C39B-774E-7ABCC08C7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E25D27-70EE-4369-34C2-B5FE811A6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9FE4AC-D556-A213-9BB5-2CDF2A16C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9AF09-1F54-DF55-5DB2-0274B77C7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7E0B8-4044-7C50-E2E4-E2FB646F5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58A36-DE8A-77D6-FF63-ACBF74BA2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63C00-01F0-3D4B-2090-A31483C7F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1F083-1E19-BFDC-14AC-09B148E8A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F2109-E3DC-1D25-4018-FB8C8267F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7BD9D-C3AA-DA2F-792E-9BA50324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F5D42-A63C-6F46-771B-52F64A2C3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0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4AF35-9F4F-DEFF-48C6-F2094AC11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09D71-017D-D989-0144-AF0F1239B3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D3D07B-93A6-5C65-3E78-51F43E6FE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568C33-4735-380E-F464-3C809F01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84B22-C06D-2AA5-55A7-BE77BD9E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E8BA6-2225-65EC-36E2-F56B1588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5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0AB79E-70D0-8F7B-ECA3-8D886DD16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D5E96-8D7E-2EB4-D093-EC12D8A1C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2BF56-3CA4-208A-2F1B-0E146A1BE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E5574F-9E42-4DCA-9ED0-F5229B336CB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3B846-95E8-FF7D-D432-C0FCBD566C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36746-9946-C1CC-357C-28D7B1AD3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EB02FF-A649-429E-A513-B067F7414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0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thevab.com/insights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thevab.com/signin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BBD4BF-AE34-307F-9FF9-5322C009E64F}"/>
              </a:ext>
            </a:extLst>
          </p:cNvPr>
          <p:cNvSpPr/>
          <p:nvPr/>
        </p:nvSpPr>
        <p:spPr>
          <a:xfrm>
            <a:off x="6120550" y="1685013"/>
            <a:ext cx="6095999" cy="4276981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683DA8-104B-7BD4-2C82-11BA5E86DEAE}"/>
              </a:ext>
            </a:extLst>
          </p:cNvPr>
          <p:cNvSpPr/>
          <p:nvPr/>
        </p:nvSpPr>
        <p:spPr>
          <a:xfrm>
            <a:off x="264696" y="374511"/>
            <a:ext cx="98032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Movies and TV shows are greatly favored by younger generations who prefer them even over social media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165A1D-BBFA-8351-A456-A61D621B6AA4}"/>
              </a:ext>
            </a:extLst>
          </p:cNvPr>
          <p:cNvSpPr/>
          <p:nvPr/>
        </p:nvSpPr>
        <p:spPr>
          <a:xfrm>
            <a:off x="-3" y="0"/>
            <a:ext cx="3005850" cy="257500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Entertainment Preferences: Adolescents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740F20-0CD3-F395-B5D9-42EC538ED802}"/>
              </a:ext>
            </a:extLst>
          </p:cNvPr>
          <p:cNvSpPr txBox="1"/>
          <p:nvPr/>
        </p:nvSpPr>
        <p:spPr>
          <a:xfrm>
            <a:off x="6096000" y="1756631"/>
            <a:ext cx="61450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What activity do adolescents prefer?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297756A-AC13-8977-B343-77A9CBFADE6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529AAC2-23D9-67A4-8106-071FF9F38CC2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B34202-10EF-415D-5056-5E35C707D74F}"/>
              </a:ext>
            </a:extLst>
          </p:cNvPr>
          <p:cNvSpPr txBox="1"/>
          <p:nvPr/>
        </p:nvSpPr>
        <p:spPr>
          <a:xfrm>
            <a:off x="10233660" y="26057"/>
            <a:ext cx="199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generational insights</a:t>
            </a:r>
          </a:p>
        </p:txBody>
      </p:sp>
      <p:pic>
        <p:nvPicPr>
          <p:cNvPr id="15" name="Picture 2">
            <a:hlinkClick r:id="rId4"/>
            <a:extLst>
              <a:ext uri="{FF2B5EF4-FFF2-40B4-BE49-F238E27FC236}">
                <a16:creationId xmlns:a16="http://schemas.microsoft.com/office/drawing/2014/main" id="{76B13BA3-8C84-8D77-286D-55D3D724B8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1C321F9-58D0-B123-AACA-06C699316C4F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1A807D-98C8-0E19-64CC-FDD2D22836F0}"/>
              </a:ext>
            </a:extLst>
          </p:cNvPr>
          <p:cNvSpPr txBox="1"/>
          <p:nvPr/>
        </p:nvSpPr>
        <p:spPr>
          <a:xfrm>
            <a:off x="483208" y="6306044"/>
            <a:ext cx="115081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UCLA, </a:t>
            </a: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Reality Bites: Teens and Screens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2024.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6CC5F96-FF65-5F5B-FD01-C1D712508F3C}"/>
              </a:ext>
            </a:extLst>
          </p:cNvPr>
          <p:cNvSpPr/>
          <p:nvPr/>
        </p:nvSpPr>
        <p:spPr>
          <a:xfrm>
            <a:off x="6262491" y="2478149"/>
            <a:ext cx="3996632" cy="989879"/>
          </a:xfrm>
          <a:prstGeom prst="roundRect">
            <a:avLst/>
          </a:prstGeom>
          <a:solidFill>
            <a:schemeClr val="bg1"/>
          </a:solidFill>
          <a:ln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220D56-2AE9-8906-1AA8-0867C3DD9CA9}"/>
              </a:ext>
            </a:extLst>
          </p:cNvPr>
          <p:cNvSpPr txBox="1"/>
          <p:nvPr/>
        </p:nvSpPr>
        <p:spPr>
          <a:xfrm>
            <a:off x="6311590" y="2450114"/>
            <a:ext cx="4286568" cy="31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>
                <a:ln>
                  <a:solidFill>
                    <a:srgbClr val="1B1464"/>
                  </a:solidFill>
                </a:ln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Go see a movie during opening weekend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Go to a music concert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Play a new video game as its released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Stream a movie premiere on my own device as soon as it is released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Binge a new show as its released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Attend a live sports event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E9574A-87C5-0473-2303-0F3ED0593E72}"/>
              </a:ext>
            </a:extLst>
          </p:cNvPr>
          <p:cNvSpPr/>
          <p:nvPr/>
        </p:nvSpPr>
        <p:spPr>
          <a:xfrm>
            <a:off x="1" y="1685013"/>
            <a:ext cx="6095999" cy="4276981"/>
          </a:xfrm>
          <a:prstGeom prst="rect">
            <a:avLst/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F4DD14-4C7D-E9DF-5AE4-4E482BFB672B}"/>
              </a:ext>
            </a:extLst>
          </p:cNvPr>
          <p:cNvSpPr txBox="1"/>
          <p:nvPr/>
        </p:nvSpPr>
        <p:spPr>
          <a:xfrm>
            <a:off x="1" y="1756631"/>
            <a:ext cx="61450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Movies / TV vs. Social Media</a:t>
            </a:r>
            <a:endParaRPr lang="en-US" sz="1600" b="1" u="sng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>
                <a:solidFill>
                  <a:schemeClr val="bg1"/>
                </a:solidFill>
                <a:latin typeface="Helvetica" panose="020B0403020202020204" pitchFamily="34" charset="0"/>
              </a:rPr>
              <a:t>% of adolescent</a:t>
            </a:r>
            <a:r>
              <a:rPr kumimoji="0" lang="en-US" sz="1400" i="0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respondents who agree with the following statements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8756E1-7EBF-C6AA-C871-33F5F51FDCCC}"/>
              </a:ext>
            </a:extLst>
          </p:cNvPr>
          <p:cNvSpPr txBox="1"/>
          <p:nvPr/>
        </p:nvSpPr>
        <p:spPr>
          <a:xfrm>
            <a:off x="157046" y="2427640"/>
            <a:ext cx="578190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57%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schemeClr val="bg1"/>
                </a:solidFill>
                <a:latin typeface="Helvetica" panose="020B0403020202020204" pitchFamily="34" charset="0"/>
              </a:rPr>
              <a:t>prefer watching TV shows / movies </a:t>
            </a:r>
            <a:br>
              <a:rPr lang="en-US" b="1">
                <a:solidFill>
                  <a:schemeClr val="bg1"/>
                </a:solidFill>
                <a:latin typeface="Helvetica" panose="020B0403020202020204" pitchFamily="34" charset="0"/>
              </a:rPr>
            </a:br>
            <a:r>
              <a:rPr lang="en-US" b="1">
                <a:solidFill>
                  <a:schemeClr val="bg1"/>
                </a:solidFill>
                <a:latin typeface="Helvetica" panose="020B0403020202020204" pitchFamily="34" charset="0"/>
              </a:rPr>
              <a:t>to entertain themselves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(vs. 34% in 2023, +67% YOY)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48%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say they talk about TV shows / movies </a:t>
            </a:r>
            <a:br>
              <a:rPr kumimoji="0" lang="en-US" b="1" i="0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b="1" i="0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more than they talk about social media</a:t>
            </a:r>
          </a:p>
        </p:txBody>
      </p:sp>
      <p:pic>
        <p:nvPicPr>
          <p:cNvPr id="26" name="Picture 25" descr="A group of people sitting in front of a screen&#10;&#10;Description automatically generated">
            <a:extLst>
              <a:ext uri="{FF2B5EF4-FFF2-40B4-BE49-F238E27FC236}">
                <a16:creationId xmlns:a16="http://schemas.microsoft.com/office/drawing/2014/main" id="{AAE82F63-B290-A552-4CCF-39FE5A277B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748" y="2363396"/>
            <a:ext cx="940339" cy="940339"/>
          </a:xfrm>
          <a:prstGeom prst="rect">
            <a:avLst/>
          </a:prstGeom>
        </p:spPr>
      </p:pic>
      <p:pic>
        <p:nvPicPr>
          <p:cNvPr id="28" name="Picture 27" descr="A pink and black logo&#10;&#10;Description automatically generated">
            <a:extLst>
              <a:ext uri="{FF2B5EF4-FFF2-40B4-BE49-F238E27FC236}">
                <a16:creationId xmlns:a16="http://schemas.microsoft.com/office/drawing/2014/main" id="{19B008F0-98E7-656A-B6FF-F631C76363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622" y="3325359"/>
            <a:ext cx="394590" cy="394590"/>
          </a:xfrm>
          <a:prstGeom prst="rect">
            <a:avLst/>
          </a:prstGeom>
        </p:spPr>
      </p:pic>
      <p:pic>
        <p:nvPicPr>
          <p:cNvPr id="30" name="Picture 29" descr="A pink and black game controller&#10;&#10;Description automatically generated">
            <a:extLst>
              <a:ext uri="{FF2B5EF4-FFF2-40B4-BE49-F238E27FC236}">
                <a16:creationId xmlns:a16="http://schemas.microsoft.com/office/drawing/2014/main" id="{F3641ABB-4947-81F4-5A54-D472F74018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622" y="3800137"/>
            <a:ext cx="394590" cy="394590"/>
          </a:xfrm>
          <a:prstGeom prst="rect">
            <a:avLst/>
          </a:prstGeom>
        </p:spPr>
      </p:pic>
      <p:pic>
        <p:nvPicPr>
          <p:cNvPr id="32" name="Picture 31" descr="A pink line art of a tablet&#10;&#10;Description automatically generated">
            <a:extLst>
              <a:ext uri="{FF2B5EF4-FFF2-40B4-BE49-F238E27FC236}">
                <a16:creationId xmlns:a16="http://schemas.microsoft.com/office/drawing/2014/main" id="{8743ACEF-5E31-E344-E27E-8E56C037860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633" y="4232958"/>
            <a:ext cx="436569" cy="436569"/>
          </a:xfrm>
          <a:prstGeom prst="rect">
            <a:avLst/>
          </a:prstGeom>
        </p:spPr>
      </p:pic>
      <p:pic>
        <p:nvPicPr>
          <p:cNvPr id="34" name="Picture 33" descr="A pink line drawing of a television&#10;&#10;Description automatically generated">
            <a:extLst>
              <a:ext uri="{FF2B5EF4-FFF2-40B4-BE49-F238E27FC236}">
                <a16:creationId xmlns:a16="http://schemas.microsoft.com/office/drawing/2014/main" id="{38A4D71B-351F-DB96-5AE6-672B11AAA0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16" y="4807097"/>
            <a:ext cx="369203" cy="369203"/>
          </a:xfrm>
          <a:prstGeom prst="rect">
            <a:avLst/>
          </a:prstGeom>
        </p:spPr>
      </p:pic>
      <p:pic>
        <p:nvPicPr>
          <p:cNvPr id="36" name="Picture 35" descr="A pink neon lines on a black background&#10;&#10;Description automatically generated">
            <a:extLst>
              <a:ext uri="{FF2B5EF4-FFF2-40B4-BE49-F238E27FC236}">
                <a16:creationId xmlns:a16="http://schemas.microsoft.com/office/drawing/2014/main" id="{41576A35-702C-2CA6-72F4-7A8FAC48D7C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469" y="5284522"/>
            <a:ext cx="414896" cy="41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661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6AFD49-AD80-4275-886B-B0DA7024E888}"/>
</file>

<file path=customXml/itemProps2.xml><?xml version="1.0" encoding="utf-8"?>
<ds:datastoreItem xmlns:ds="http://schemas.openxmlformats.org/officeDocument/2006/customXml" ds:itemID="{1851DB89-A9C3-4414-9A01-4F3423841A93}"/>
</file>

<file path=customXml/itemProps3.xml><?xml version="1.0" encoding="utf-8"?>
<ds:datastoreItem xmlns:ds="http://schemas.openxmlformats.org/officeDocument/2006/customXml" ds:itemID="{A9A4E686-4684-4B8E-812B-D8B2B8735C3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2024-12-13T19:29:31Z</dcterms:created>
  <dcterms:modified xsi:type="dcterms:W3CDTF">2024-12-13T19:29:40Z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