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48044"/>
            <a:ext cx="12191365" cy="410209"/>
          </a:xfrm>
          <a:custGeom>
            <a:avLst/>
            <a:gdLst/>
            <a:ahLst/>
            <a:cxnLst/>
            <a:rect l="l" t="t" r="r" b="b"/>
            <a:pathLst>
              <a:path w="12191365" h="410209">
                <a:moveTo>
                  <a:pt x="0" y="409955"/>
                </a:moveTo>
                <a:lnTo>
                  <a:pt x="12191238" y="409955"/>
                </a:lnTo>
                <a:lnTo>
                  <a:pt x="12191238" y="0"/>
                </a:lnTo>
                <a:lnTo>
                  <a:pt x="0" y="0"/>
                </a:lnTo>
                <a:lnTo>
                  <a:pt x="0" y="409955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85005"/>
          </a:xfrm>
          <a:custGeom>
            <a:avLst/>
            <a:gdLst/>
            <a:ahLst/>
            <a:cxnLst/>
            <a:rect l="l" t="t" r="r" b="b"/>
            <a:pathLst>
              <a:path w="12191365" h="4485005">
                <a:moveTo>
                  <a:pt x="0" y="4484382"/>
                </a:moveTo>
                <a:lnTo>
                  <a:pt x="12191238" y="4484382"/>
                </a:lnTo>
                <a:lnTo>
                  <a:pt x="12191238" y="0"/>
                </a:lnTo>
                <a:lnTo>
                  <a:pt x="0" y="0"/>
                </a:lnTo>
                <a:lnTo>
                  <a:pt x="0" y="448438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silver-lining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05613"/>
            <a:ext cx="948817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55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account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significant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annual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U.S.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expenditures</a:t>
            </a:r>
            <a:r>
              <a:rPr dirty="0" sz="2600" spc="-9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categories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61" y="761"/>
            <a:ext cx="2860675" cy="320040"/>
          </a:xfrm>
          <a:custGeom>
            <a:avLst/>
            <a:gdLst/>
            <a:ahLst/>
            <a:cxnLst/>
            <a:rect l="l" t="t" r="r" b="b"/>
            <a:pathLst>
              <a:path w="2860675" h="320040">
                <a:moveTo>
                  <a:pt x="2860535" y="0"/>
                </a:moveTo>
                <a:lnTo>
                  <a:pt x="0" y="0"/>
                </a:lnTo>
                <a:lnTo>
                  <a:pt x="0" y="320040"/>
                </a:lnTo>
                <a:lnTo>
                  <a:pt x="2860535" y="320040"/>
                </a:lnTo>
                <a:lnTo>
                  <a:pt x="286053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61" y="761"/>
            <a:ext cx="2860675" cy="32004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61594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84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Category</a:t>
            </a:r>
            <a:r>
              <a:rPr dirty="0" sz="12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Expenditures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r>
              <a:rPr dirty="0" sz="12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Group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84988" y="3649979"/>
            <a:ext cx="11622405" cy="1776095"/>
            <a:chOff x="284988" y="3649979"/>
            <a:chExt cx="11622405" cy="1776095"/>
          </a:xfrm>
        </p:grpSpPr>
        <p:sp>
          <p:nvSpPr>
            <p:cNvPr id="6" name="object 6" descr=""/>
            <p:cNvSpPr/>
            <p:nvPr/>
          </p:nvSpPr>
          <p:spPr>
            <a:xfrm>
              <a:off x="682752" y="3649979"/>
              <a:ext cx="10826750" cy="1771014"/>
            </a:xfrm>
            <a:custGeom>
              <a:avLst/>
              <a:gdLst/>
              <a:ahLst/>
              <a:cxnLst/>
              <a:rect l="l" t="t" r="r" b="b"/>
              <a:pathLst>
                <a:path w="10826750" h="1771014">
                  <a:moveTo>
                    <a:pt x="658368" y="112776"/>
                  </a:moveTo>
                  <a:lnTo>
                    <a:pt x="0" y="112776"/>
                  </a:lnTo>
                  <a:lnTo>
                    <a:pt x="0" y="1770888"/>
                  </a:lnTo>
                  <a:lnTo>
                    <a:pt x="658368" y="1770888"/>
                  </a:lnTo>
                  <a:lnTo>
                    <a:pt x="658368" y="112776"/>
                  </a:lnTo>
                  <a:close/>
                </a:path>
                <a:path w="10826750" h="1771014">
                  <a:moveTo>
                    <a:pt x="2110740" y="102108"/>
                  </a:moveTo>
                  <a:lnTo>
                    <a:pt x="1452372" y="102108"/>
                  </a:lnTo>
                  <a:lnTo>
                    <a:pt x="1452372" y="1770888"/>
                  </a:lnTo>
                  <a:lnTo>
                    <a:pt x="2110740" y="1770888"/>
                  </a:lnTo>
                  <a:lnTo>
                    <a:pt x="2110740" y="102108"/>
                  </a:lnTo>
                  <a:close/>
                </a:path>
                <a:path w="10826750" h="1771014">
                  <a:moveTo>
                    <a:pt x="3563112" y="0"/>
                  </a:moveTo>
                  <a:lnTo>
                    <a:pt x="2906268" y="0"/>
                  </a:lnTo>
                  <a:lnTo>
                    <a:pt x="2906268" y="1770888"/>
                  </a:lnTo>
                  <a:lnTo>
                    <a:pt x="3563112" y="1770888"/>
                  </a:lnTo>
                  <a:lnTo>
                    <a:pt x="3563112" y="0"/>
                  </a:lnTo>
                  <a:close/>
                </a:path>
                <a:path w="10826750" h="1771014">
                  <a:moveTo>
                    <a:pt x="5015471" y="106680"/>
                  </a:moveTo>
                  <a:lnTo>
                    <a:pt x="4358640" y="106680"/>
                  </a:lnTo>
                  <a:lnTo>
                    <a:pt x="4358640" y="1770888"/>
                  </a:lnTo>
                  <a:lnTo>
                    <a:pt x="5015471" y="1770888"/>
                  </a:lnTo>
                  <a:lnTo>
                    <a:pt x="5015471" y="106680"/>
                  </a:lnTo>
                  <a:close/>
                </a:path>
                <a:path w="10826750" h="1771014">
                  <a:moveTo>
                    <a:pt x="6467856" y="71628"/>
                  </a:moveTo>
                  <a:lnTo>
                    <a:pt x="5811012" y="71628"/>
                  </a:lnTo>
                  <a:lnTo>
                    <a:pt x="5811012" y="1770888"/>
                  </a:lnTo>
                  <a:lnTo>
                    <a:pt x="6467856" y="1770888"/>
                  </a:lnTo>
                  <a:lnTo>
                    <a:pt x="6467856" y="71628"/>
                  </a:lnTo>
                  <a:close/>
                </a:path>
                <a:path w="10826750" h="1771014">
                  <a:moveTo>
                    <a:pt x="7920228" y="149352"/>
                  </a:moveTo>
                  <a:lnTo>
                    <a:pt x="7263384" y="149352"/>
                  </a:lnTo>
                  <a:lnTo>
                    <a:pt x="7263384" y="1770888"/>
                  </a:lnTo>
                  <a:lnTo>
                    <a:pt x="7920228" y="1770888"/>
                  </a:lnTo>
                  <a:lnTo>
                    <a:pt x="7920228" y="149352"/>
                  </a:lnTo>
                  <a:close/>
                </a:path>
                <a:path w="10826750" h="1771014">
                  <a:moveTo>
                    <a:pt x="9374124" y="91440"/>
                  </a:moveTo>
                  <a:lnTo>
                    <a:pt x="8715756" y="91440"/>
                  </a:lnTo>
                  <a:lnTo>
                    <a:pt x="8715756" y="1770888"/>
                  </a:lnTo>
                  <a:lnTo>
                    <a:pt x="9374124" y="1770888"/>
                  </a:lnTo>
                  <a:lnTo>
                    <a:pt x="9374124" y="91440"/>
                  </a:lnTo>
                  <a:close/>
                </a:path>
                <a:path w="10826750" h="1771014">
                  <a:moveTo>
                    <a:pt x="10826496" y="109728"/>
                  </a:moveTo>
                  <a:lnTo>
                    <a:pt x="10168128" y="109728"/>
                  </a:lnTo>
                  <a:lnTo>
                    <a:pt x="10168128" y="1770888"/>
                  </a:lnTo>
                  <a:lnTo>
                    <a:pt x="10826496" y="1770888"/>
                  </a:lnTo>
                  <a:lnTo>
                    <a:pt x="10826496" y="109728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84988" y="5420867"/>
              <a:ext cx="11622405" cy="0"/>
            </a:xfrm>
            <a:custGeom>
              <a:avLst/>
              <a:gdLst/>
              <a:ahLst/>
              <a:cxnLst/>
              <a:rect l="l" t="t" r="r" b="b"/>
              <a:pathLst>
                <a:path w="11622405" h="0">
                  <a:moveTo>
                    <a:pt x="0" y="0"/>
                  </a:moveTo>
                  <a:lnTo>
                    <a:pt x="11622024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810952" y="4449814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263645" y="4444950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589020" y="3649979"/>
            <a:ext cx="657225" cy="1771014"/>
          </a:xfrm>
          <a:prstGeom prst="rect">
            <a:avLst/>
          </a:prstGeom>
          <a:solidFill>
            <a:srgbClr val="00BEF1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63%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169032" y="4447179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621726" y="4429140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60%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074420" y="4468462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527113" y="4439477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60%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979807" y="4448800"/>
            <a:ext cx="4184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59%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82751" y="2598419"/>
            <a:ext cx="658495" cy="115824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2184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20"/>
              </a:spcBef>
            </a:pPr>
            <a:endParaRPr sz="16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"/>
              </a:spcBef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135123" y="2598419"/>
            <a:ext cx="658495" cy="1148715"/>
          </a:xfrm>
          <a:prstGeom prst="rect">
            <a:avLst/>
          </a:prstGeom>
          <a:solidFill>
            <a:srgbClr val="EC3B8D"/>
          </a:solidFill>
        </p:spPr>
        <p:txBody>
          <a:bodyPr wrap="square" lIns="0" tIns="2139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685"/>
              </a:spcBef>
            </a:pPr>
            <a:endParaRPr sz="1600"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89020" y="2598419"/>
            <a:ext cx="657225" cy="105156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625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80"/>
              </a:spcBef>
            </a:pPr>
            <a:endParaRPr sz="1600">
              <a:latin typeface="Times New Roman"/>
              <a:cs typeface="Times New Roman"/>
            </a:endParaRPr>
          </a:p>
          <a:p>
            <a:pPr marL="12763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37%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041391" y="2598419"/>
            <a:ext cx="657225" cy="1146175"/>
          </a:xfrm>
          <a:prstGeom prst="rect">
            <a:avLst/>
          </a:prstGeom>
          <a:solidFill>
            <a:srgbClr val="EC3B8D"/>
          </a:solidFill>
        </p:spPr>
        <p:txBody>
          <a:bodyPr wrap="square" lIns="0" tIns="2159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00"/>
              </a:spcBef>
            </a:pPr>
            <a:endParaRPr sz="1600">
              <a:latin typeface="Times New Roman"/>
              <a:cs typeface="Times New Roman"/>
            </a:endParaRPr>
          </a:p>
          <a:p>
            <a:pPr marL="12763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37%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493764" y="2598419"/>
            <a:ext cx="657225" cy="1138555"/>
          </a:xfrm>
          <a:prstGeom prst="rect">
            <a:avLst/>
          </a:prstGeom>
          <a:solidFill>
            <a:srgbClr val="EC3B8D"/>
          </a:solidFill>
        </p:spPr>
        <p:txBody>
          <a:bodyPr wrap="square" lIns="0" tIns="19812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60"/>
              </a:spcBef>
            </a:pPr>
            <a:endParaRPr sz="16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946135" y="2598419"/>
            <a:ext cx="657225" cy="117983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43%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9398507" y="2598419"/>
            <a:ext cx="658495" cy="1155065"/>
          </a:xfrm>
          <a:prstGeom prst="rect">
            <a:avLst/>
          </a:prstGeom>
          <a:solidFill>
            <a:srgbClr val="EC3B8D"/>
          </a:solidFill>
        </p:spPr>
        <p:txBody>
          <a:bodyPr wrap="square" lIns="0" tIns="20827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639"/>
              </a:spcBef>
            </a:pPr>
            <a:endParaRPr sz="1600"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850880" y="2598419"/>
            <a:ext cx="658495" cy="1179830"/>
          </a:xfrm>
          <a:prstGeom prst="rect">
            <a:avLst/>
          </a:prstGeom>
          <a:solidFill>
            <a:srgbClr val="EC3B8D"/>
          </a:solidFill>
        </p:spPr>
        <p:txBody>
          <a:bodyPr wrap="square" lIns="0" tIns="2178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14"/>
              </a:spcBef>
            </a:pPr>
            <a:endParaRPr sz="1600"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41%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471485" y="5504225"/>
            <a:ext cx="7016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Insurance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970644" y="5504225"/>
            <a:ext cx="6083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Telecom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245775" y="5504225"/>
            <a:ext cx="963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Entertainment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0613869" y="5504225"/>
            <a:ext cx="1123950" cy="39560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18110" marR="5080" indent="-106045">
              <a:lnSpc>
                <a:spcPct val="102200"/>
              </a:lnSpc>
              <a:spcBef>
                <a:spcPts val="65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12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Household Expenditures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5212079" y="2263139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9060" y="0"/>
                </a:moveTo>
                <a:lnTo>
                  <a:pt x="0" y="0"/>
                </a:lnTo>
                <a:lnTo>
                  <a:pt x="0" y="99060"/>
                </a:lnTo>
                <a:lnTo>
                  <a:pt x="99060" y="99060"/>
                </a:lnTo>
                <a:lnTo>
                  <a:pt x="9906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6268211" y="2263139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89" h="99060">
                <a:moveTo>
                  <a:pt x="97536" y="0"/>
                </a:moveTo>
                <a:lnTo>
                  <a:pt x="0" y="0"/>
                </a:lnTo>
                <a:lnTo>
                  <a:pt x="0" y="99060"/>
                </a:lnTo>
                <a:lnTo>
                  <a:pt x="97536" y="99060"/>
                </a:lnTo>
                <a:lnTo>
                  <a:pt x="97536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310253" y="1676267"/>
            <a:ext cx="3571875" cy="739775"/>
          </a:xfrm>
          <a:prstGeom prst="rect">
            <a:avLst/>
          </a:prstGeom>
        </p:spPr>
        <p:txBody>
          <a:bodyPr wrap="square" lIns="0" tIns="148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Share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Expenditures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8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Age</a:t>
            </a:r>
            <a:r>
              <a:rPr dirty="0" u="sng" sz="1600" spc="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Group</a:t>
            </a:r>
            <a:endParaRPr sz="1600">
              <a:latin typeface="Arial"/>
              <a:cs typeface="Arial"/>
            </a:endParaRPr>
          </a:p>
          <a:p>
            <a:pPr marL="1044575">
              <a:lnSpc>
                <a:spcPct val="100000"/>
              </a:lnSpc>
              <a:spcBef>
                <a:spcPts val="950"/>
              </a:spcBef>
              <a:tabLst>
                <a:tab pos="2099945" algn="l"/>
              </a:tabLst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Under</a:t>
            </a:r>
            <a:r>
              <a:rPr dirty="0" sz="14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55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Over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55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17674" y="5504225"/>
            <a:ext cx="5346700" cy="4641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4945" algn="l"/>
                <a:tab pos="2993390" algn="l"/>
                <a:tab pos="4370070" algn="l"/>
              </a:tabLst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Food</a:t>
            </a:r>
            <a:r>
              <a:rPr dirty="0" sz="12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12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Drinks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Personal</a:t>
            </a:r>
            <a:r>
              <a:rPr dirty="0" sz="12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Care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Restaurants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Cars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&amp;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Trucks</a:t>
            </a:r>
            <a:endParaRPr sz="12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1170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 VAB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Consumer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Expenditure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Survey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 2022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data, U.S.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Bureau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Labor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Statistics,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reported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September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365644" y="54504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34" name="object 3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35" name="object 3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6" name="object 36" descr=""/>
          <p:cNvGrpSpPr/>
          <p:nvPr/>
        </p:nvGrpSpPr>
        <p:grpSpPr>
          <a:xfrm>
            <a:off x="-4762" y="6165913"/>
            <a:ext cx="12201525" cy="287020"/>
            <a:chOff x="-4762" y="6165913"/>
            <a:chExt cx="12201525" cy="287020"/>
          </a:xfrm>
        </p:grpSpPr>
        <p:sp>
          <p:nvSpPr>
            <p:cNvPr id="37" name="object 37" descr=""/>
            <p:cNvSpPr/>
            <p:nvPr/>
          </p:nvSpPr>
          <p:spPr>
            <a:xfrm>
              <a:off x="0" y="617068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92000" y="2773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0" y="6170676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3617678" y="6198954"/>
            <a:ext cx="5028565" cy="593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‘A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Silver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Lining’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1200">
              <a:latin typeface="Arial"/>
              <a:cs typeface="Arial"/>
            </a:endParaRPr>
          </a:p>
          <a:p>
            <a:pPr marL="40132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46F2694-A613-498D-A0F8-97F551914CB6}"/>
</file>

<file path=customXml/itemProps2.xml><?xml version="1.0" encoding="utf-8"?>
<ds:datastoreItem xmlns:ds="http://schemas.openxmlformats.org/officeDocument/2006/customXml" ds:itemID="{87FEBBAA-DB88-4D5C-8814-2E7720AAFC56}"/>
</file>

<file path=customXml/itemProps3.xml><?xml version="1.0" encoding="utf-8"?>
<ds:datastoreItem xmlns:ds="http://schemas.openxmlformats.org/officeDocument/2006/customXml" ds:itemID="{75EBF6CF-3F8E-4B22-9AF6-65E8B8B214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2024-05-01T17:38:53Z</dcterms:created>
  <dcterms:modified xsi:type="dcterms:W3CDTF">2024-05-01T17:38:53Z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