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70903"/>
            <a:ext cx="12191365" cy="387350"/>
          </a:xfrm>
          <a:custGeom>
            <a:avLst/>
            <a:gdLst/>
            <a:ahLst/>
            <a:cxnLst/>
            <a:rect l="l" t="t" r="r" b="b"/>
            <a:pathLst>
              <a:path w="12191365" h="387350">
                <a:moveTo>
                  <a:pt x="0" y="387096"/>
                </a:moveTo>
                <a:lnTo>
                  <a:pt x="12191238" y="387096"/>
                </a:lnTo>
                <a:lnTo>
                  <a:pt x="12191238" y="0"/>
                </a:lnTo>
                <a:lnTo>
                  <a:pt x="0" y="0"/>
                </a:lnTo>
                <a:lnTo>
                  <a:pt x="0" y="387096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509135"/>
          </a:xfrm>
          <a:custGeom>
            <a:avLst/>
            <a:gdLst/>
            <a:ahLst/>
            <a:cxnLst/>
            <a:rect l="l" t="t" r="r" b="b"/>
            <a:pathLst>
              <a:path w="12191365" h="4509135">
                <a:moveTo>
                  <a:pt x="0" y="4508754"/>
                </a:moveTo>
                <a:lnTo>
                  <a:pt x="12191238" y="4508754"/>
                </a:lnTo>
                <a:lnTo>
                  <a:pt x="12191238" y="0"/>
                </a:lnTo>
                <a:lnTo>
                  <a:pt x="0" y="0"/>
                </a:lnTo>
                <a:lnTo>
                  <a:pt x="0" y="450875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95059"/>
            <a:ext cx="12192000" cy="276225"/>
          </a:xfrm>
          <a:custGeom>
            <a:avLst/>
            <a:gdLst/>
            <a:ahLst/>
            <a:cxnLst/>
            <a:rect l="l" t="t" r="r" b="b"/>
            <a:pathLst>
              <a:path w="12192000" h="276225">
                <a:moveTo>
                  <a:pt x="12192000" y="0"/>
                </a:moveTo>
                <a:lnTo>
                  <a:pt x="0" y="0"/>
                </a:lnTo>
                <a:lnTo>
                  <a:pt x="0" y="275843"/>
                </a:lnTo>
                <a:lnTo>
                  <a:pt x="12192000" y="275843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95059"/>
            <a:ext cx="12192000" cy="276225"/>
          </a:xfrm>
          <a:custGeom>
            <a:avLst/>
            <a:gdLst/>
            <a:ahLst/>
            <a:cxnLst/>
            <a:rect l="l" t="t" r="r" b="b"/>
            <a:pathLst>
              <a:path w="12192000" h="276225">
                <a:moveTo>
                  <a:pt x="0" y="0"/>
                </a:moveTo>
                <a:lnTo>
                  <a:pt x="12192000" y="0"/>
                </a:lnTo>
              </a:path>
              <a:path w="12192000" h="276225">
                <a:moveTo>
                  <a:pt x="12192000" y="275843"/>
                </a:moveTo>
                <a:lnTo>
                  <a:pt x="0" y="275843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silver-lining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4552" y="467479"/>
            <a:ext cx="978154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There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are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nearly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60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million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adults</a:t>
            </a:r>
            <a:r>
              <a:rPr dirty="0" sz="26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65+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in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the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U.S.,</a:t>
            </a:r>
            <a:r>
              <a:rPr dirty="0" sz="26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population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that</a:t>
            </a:r>
            <a:r>
              <a:rPr dirty="0" sz="26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has</a:t>
            </a:r>
            <a:r>
              <a:rPr dirty="0" sz="2600" spc="-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more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than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doubled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in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size</a:t>
            </a:r>
            <a:r>
              <a:rPr dirty="0" sz="2600" spc="-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over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the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last 40</a:t>
            </a:r>
            <a:r>
              <a:rPr dirty="0" sz="2600" spc="-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years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" name="object 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617678" y="6222982"/>
            <a:ext cx="5028565" cy="57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‘A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Silver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Lining’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200">
              <a:latin typeface="Arial"/>
              <a:cs typeface="Arial"/>
            </a:endParaRPr>
          </a:p>
          <a:p>
            <a:pPr marL="40132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761" y="774"/>
            <a:ext cx="2326005" cy="264160"/>
          </a:xfrm>
          <a:custGeom>
            <a:avLst/>
            <a:gdLst/>
            <a:ahLst/>
            <a:cxnLst/>
            <a:rect l="l" t="t" r="r" b="b"/>
            <a:pathLst>
              <a:path w="2326005" h="264160">
                <a:moveTo>
                  <a:pt x="2325611" y="0"/>
                </a:moveTo>
                <a:lnTo>
                  <a:pt x="0" y="0"/>
                </a:lnTo>
                <a:lnTo>
                  <a:pt x="0" y="263639"/>
                </a:lnTo>
                <a:lnTo>
                  <a:pt x="2325611" y="263639"/>
                </a:lnTo>
                <a:lnTo>
                  <a:pt x="2325611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761" y="761"/>
            <a:ext cx="2326005" cy="2641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Adults 65+</a:t>
            </a:r>
            <a:r>
              <a:rPr dirty="0" sz="1200" spc="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Population</a:t>
            </a:r>
            <a:r>
              <a:rPr dirty="0" sz="1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Trends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219009" y="2711005"/>
            <a:ext cx="10086340" cy="2661285"/>
            <a:chOff x="1219009" y="2711005"/>
            <a:chExt cx="10086340" cy="2661285"/>
          </a:xfrm>
        </p:grpSpPr>
        <p:sp>
          <p:nvSpPr>
            <p:cNvPr id="10" name="object 10" descr=""/>
            <p:cNvSpPr/>
            <p:nvPr/>
          </p:nvSpPr>
          <p:spPr>
            <a:xfrm>
              <a:off x="5062728" y="3329177"/>
              <a:ext cx="3740785" cy="2029460"/>
            </a:xfrm>
            <a:custGeom>
              <a:avLst/>
              <a:gdLst/>
              <a:ahLst/>
              <a:cxnLst/>
              <a:rect l="l" t="t" r="r" b="b"/>
              <a:pathLst>
                <a:path w="3740784" h="2029460">
                  <a:moveTo>
                    <a:pt x="1056119" y="764286"/>
                  </a:moveTo>
                  <a:lnTo>
                    <a:pt x="0" y="764286"/>
                  </a:lnTo>
                  <a:lnTo>
                    <a:pt x="0" y="2029206"/>
                  </a:lnTo>
                  <a:lnTo>
                    <a:pt x="1056119" y="2029206"/>
                  </a:lnTo>
                  <a:lnTo>
                    <a:pt x="1056119" y="764286"/>
                  </a:lnTo>
                  <a:close/>
                </a:path>
                <a:path w="3740784" h="2029460">
                  <a:moveTo>
                    <a:pt x="2398776" y="633222"/>
                  </a:moveTo>
                  <a:lnTo>
                    <a:pt x="1342644" y="633222"/>
                  </a:lnTo>
                  <a:lnTo>
                    <a:pt x="1342644" y="2029206"/>
                  </a:lnTo>
                  <a:lnTo>
                    <a:pt x="2398776" y="2029206"/>
                  </a:lnTo>
                  <a:lnTo>
                    <a:pt x="2398776" y="633222"/>
                  </a:lnTo>
                  <a:close/>
                </a:path>
                <a:path w="3740784" h="2029460">
                  <a:moveTo>
                    <a:pt x="3740658" y="0"/>
                  </a:moveTo>
                  <a:lnTo>
                    <a:pt x="2683002" y="0"/>
                  </a:lnTo>
                  <a:lnTo>
                    <a:pt x="2683002" y="2028444"/>
                  </a:lnTo>
                  <a:lnTo>
                    <a:pt x="3740658" y="2028444"/>
                  </a:lnTo>
                  <a:lnTo>
                    <a:pt x="3740658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745729" y="3329177"/>
              <a:ext cx="1057910" cy="2028825"/>
            </a:xfrm>
            <a:custGeom>
              <a:avLst/>
              <a:gdLst/>
              <a:ahLst/>
              <a:cxnLst/>
              <a:rect l="l" t="t" r="r" b="b"/>
              <a:pathLst>
                <a:path w="1057909" h="2028825">
                  <a:moveTo>
                    <a:pt x="0" y="0"/>
                  </a:moveTo>
                  <a:lnTo>
                    <a:pt x="1057655" y="0"/>
                  </a:lnTo>
                  <a:lnTo>
                    <a:pt x="1057655" y="2028444"/>
                  </a:lnTo>
                  <a:lnTo>
                    <a:pt x="0" y="2028444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087612" y="2715767"/>
              <a:ext cx="1056640" cy="2642870"/>
            </a:xfrm>
            <a:custGeom>
              <a:avLst/>
              <a:gdLst/>
              <a:ahLst/>
              <a:cxnLst/>
              <a:rect l="l" t="t" r="r" b="b"/>
              <a:pathLst>
                <a:path w="1056640" h="2642870">
                  <a:moveTo>
                    <a:pt x="1056131" y="0"/>
                  </a:moveTo>
                  <a:lnTo>
                    <a:pt x="0" y="0"/>
                  </a:lnTo>
                  <a:lnTo>
                    <a:pt x="0" y="2642616"/>
                  </a:lnTo>
                  <a:lnTo>
                    <a:pt x="1056131" y="2642616"/>
                  </a:lnTo>
                  <a:lnTo>
                    <a:pt x="1056131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087612" y="2715767"/>
              <a:ext cx="1056640" cy="2642870"/>
            </a:xfrm>
            <a:custGeom>
              <a:avLst/>
              <a:gdLst/>
              <a:ahLst/>
              <a:cxnLst/>
              <a:rect l="l" t="t" r="r" b="b"/>
              <a:pathLst>
                <a:path w="1056640" h="2642870">
                  <a:moveTo>
                    <a:pt x="0" y="0"/>
                  </a:moveTo>
                  <a:lnTo>
                    <a:pt x="1056131" y="0"/>
                  </a:lnTo>
                  <a:lnTo>
                    <a:pt x="1056131" y="2642616"/>
                  </a:lnTo>
                  <a:lnTo>
                    <a:pt x="0" y="264261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223772" y="5358383"/>
              <a:ext cx="10076815" cy="0"/>
            </a:xfrm>
            <a:custGeom>
              <a:avLst/>
              <a:gdLst/>
              <a:ahLst/>
              <a:cxnLst/>
              <a:rect l="l" t="t" r="r" b="b"/>
              <a:pathLst>
                <a:path w="10076815" h="0">
                  <a:moveTo>
                    <a:pt x="0" y="0"/>
                  </a:moveTo>
                  <a:lnTo>
                    <a:pt x="10076688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2725622" y="4116891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25.6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092095" y="3014044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56.1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23329" y="1756948"/>
            <a:ext cx="4192270" cy="481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2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A65+</a:t>
            </a:r>
            <a:r>
              <a:rPr dirty="0" u="sng" sz="1600" spc="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Population,</a:t>
            </a:r>
            <a:r>
              <a:rPr dirty="0" u="sng" sz="1600" spc="-6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Actual</a:t>
            </a:r>
            <a:r>
              <a:rPr dirty="0" u="sng" sz="1600" spc="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and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Projected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ts val="168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(in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millions)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21208" y="4543044"/>
            <a:ext cx="1140460" cy="524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09220" marR="103505" indent="42545">
              <a:lnSpc>
                <a:spcPct val="100000"/>
              </a:lnSpc>
              <a:spcBef>
                <a:spcPts val="34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4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</a:t>
            </a:r>
            <a:r>
              <a:rPr dirty="0" u="none" sz="1400" spc="-10" b="1">
                <a:solidFill>
                  <a:srgbClr val="1B1363"/>
                </a:solidFill>
                <a:latin typeface="Arial"/>
                <a:cs typeface="Arial"/>
              </a:rPr>
              <a:t> Population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380488" y="4433315"/>
            <a:ext cx="1056640" cy="925194"/>
          </a:xfrm>
          <a:prstGeom prst="rect">
            <a:avLst/>
          </a:prstGeom>
          <a:solidFill>
            <a:srgbClr val="1B1363"/>
          </a:solidFill>
        </p:spPr>
        <p:txBody>
          <a:bodyPr wrap="square" lIns="0" tIns="198120" rIns="0" bIns="0" rtlCol="0" vert="horz">
            <a:spAutoFit/>
          </a:bodyPr>
          <a:lstStyle/>
          <a:p>
            <a:pPr marL="255270">
              <a:lnSpc>
                <a:spcPct val="100000"/>
              </a:lnSpc>
              <a:spcBef>
                <a:spcPts val="1560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721608" y="4230623"/>
            <a:ext cx="1056640" cy="1127760"/>
          </a:xfrm>
          <a:prstGeom prst="rect">
            <a:avLst/>
          </a:prstGeom>
          <a:solidFill>
            <a:srgbClr val="1B1363"/>
          </a:solidFill>
        </p:spPr>
        <p:txBody>
          <a:bodyPr wrap="square" lIns="0" tIns="1670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15"/>
              </a:spcBef>
            </a:pPr>
            <a:endParaRPr sz="1600">
              <a:latin typeface="Times New Roman"/>
              <a:cs typeface="Times New Roman"/>
            </a:endParaRPr>
          </a:p>
          <a:p>
            <a:pPr marL="258445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331732" y="4619339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12%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631799" y="4619339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001794" y="4619339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380911" y="4619339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21%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3854577" y="3412618"/>
            <a:ext cx="689610" cy="464184"/>
            <a:chOff x="3854577" y="3412618"/>
            <a:chExt cx="689610" cy="464184"/>
          </a:xfrm>
        </p:grpSpPr>
        <p:sp>
          <p:nvSpPr>
            <p:cNvPr id="26" name="object 26" descr=""/>
            <p:cNvSpPr/>
            <p:nvPr/>
          </p:nvSpPr>
          <p:spPr>
            <a:xfrm>
              <a:off x="3864102" y="3422143"/>
              <a:ext cx="670560" cy="445134"/>
            </a:xfrm>
            <a:custGeom>
              <a:avLst/>
              <a:gdLst/>
              <a:ahLst/>
              <a:cxnLst/>
              <a:rect l="l" t="t" r="r" b="b"/>
              <a:pathLst>
                <a:path w="670560" h="445135">
                  <a:moveTo>
                    <a:pt x="596392" y="0"/>
                  </a:moveTo>
                  <a:lnTo>
                    <a:pt x="74168" y="0"/>
                  </a:lnTo>
                  <a:lnTo>
                    <a:pt x="45300" y="5829"/>
                  </a:lnTo>
                  <a:lnTo>
                    <a:pt x="21724" y="21724"/>
                  </a:lnTo>
                  <a:lnTo>
                    <a:pt x="5829" y="45300"/>
                  </a:lnTo>
                  <a:lnTo>
                    <a:pt x="0" y="74167"/>
                  </a:lnTo>
                  <a:lnTo>
                    <a:pt x="0" y="370839"/>
                  </a:lnTo>
                  <a:lnTo>
                    <a:pt x="5829" y="399707"/>
                  </a:lnTo>
                  <a:lnTo>
                    <a:pt x="21724" y="423283"/>
                  </a:lnTo>
                  <a:lnTo>
                    <a:pt x="45300" y="439178"/>
                  </a:lnTo>
                  <a:lnTo>
                    <a:pt x="74168" y="445007"/>
                  </a:lnTo>
                  <a:lnTo>
                    <a:pt x="596392" y="445007"/>
                  </a:lnTo>
                  <a:lnTo>
                    <a:pt x="625259" y="439178"/>
                  </a:lnTo>
                  <a:lnTo>
                    <a:pt x="648835" y="423283"/>
                  </a:lnTo>
                  <a:lnTo>
                    <a:pt x="664730" y="399707"/>
                  </a:lnTo>
                  <a:lnTo>
                    <a:pt x="670560" y="370839"/>
                  </a:lnTo>
                  <a:lnTo>
                    <a:pt x="670560" y="74167"/>
                  </a:lnTo>
                  <a:lnTo>
                    <a:pt x="664730" y="45300"/>
                  </a:lnTo>
                  <a:lnTo>
                    <a:pt x="648835" y="21724"/>
                  </a:lnTo>
                  <a:lnTo>
                    <a:pt x="625259" y="5829"/>
                  </a:lnTo>
                  <a:lnTo>
                    <a:pt x="596392" y="0"/>
                  </a:lnTo>
                  <a:close/>
                </a:path>
              </a:pathLst>
            </a:custGeom>
            <a:solidFill>
              <a:srgbClr val="6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864102" y="3422143"/>
              <a:ext cx="670560" cy="445134"/>
            </a:xfrm>
            <a:custGeom>
              <a:avLst/>
              <a:gdLst/>
              <a:ahLst/>
              <a:cxnLst/>
              <a:rect l="l" t="t" r="r" b="b"/>
              <a:pathLst>
                <a:path w="670560" h="445135">
                  <a:moveTo>
                    <a:pt x="0" y="74167"/>
                  </a:moveTo>
                  <a:lnTo>
                    <a:pt x="5829" y="45300"/>
                  </a:lnTo>
                  <a:lnTo>
                    <a:pt x="21724" y="21724"/>
                  </a:lnTo>
                  <a:lnTo>
                    <a:pt x="45300" y="5829"/>
                  </a:lnTo>
                  <a:lnTo>
                    <a:pt x="74168" y="0"/>
                  </a:lnTo>
                  <a:lnTo>
                    <a:pt x="596392" y="0"/>
                  </a:lnTo>
                  <a:lnTo>
                    <a:pt x="625259" y="5829"/>
                  </a:lnTo>
                  <a:lnTo>
                    <a:pt x="648835" y="21724"/>
                  </a:lnTo>
                  <a:lnTo>
                    <a:pt x="664730" y="45300"/>
                  </a:lnTo>
                  <a:lnTo>
                    <a:pt x="670560" y="74167"/>
                  </a:lnTo>
                  <a:lnTo>
                    <a:pt x="670560" y="370839"/>
                  </a:lnTo>
                  <a:lnTo>
                    <a:pt x="664730" y="399707"/>
                  </a:lnTo>
                  <a:lnTo>
                    <a:pt x="648835" y="423283"/>
                  </a:lnTo>
                  <a:lnTo>
                    <a:pt x="625259" y="439178"/>
                  </a:lnTo>
                  <a:lnTo>
                    <a:pt x="596392" y="445007"/>
                  </a:lnTo>
                  <a:lnTo>
                    <a:pt x="74168" y="445007"/>
                  </a:lnTo>
                  <a:lnTo>
                    <a:pt x="45300" y="439178"/>
                  </a:lnTo>
                  <a:lnTo>
                    <a:pt x="21724" y="423283"/>
                  </a:lnTo>
                  <a:lnTo>
                    <a:pt x="5829" y="399707"/>
                  </a:lnTo>
                  <a:lnTo>
                    <a:pt x="0" y="370839"/>
                  </a:lnTo>
                  <a:lnTo>
                    <a:pt x="0" y="7416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4009768" y="3411679"/>
            <a:ext cx="477520" cy="771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75"/>
              </a:lnSpc>
              <a:spcBef>
                <a:spcPts val="105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+5.6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75"/>
              </a:lnSpc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MM</a:t>
            </a:r>
            <a:endParaRPr sz="1400">
              <a:latin typeface="Arial"/>
              <a:cs typeface="Arial"/>
            </a:endParaRPr>
          </a:p>
          <a:p>
            <a:pPr marL="69850">
              <a:lnSpc>
                <a:spcPct val="100000"/>
              </a:lnSpc>
              <a:spcBef>
                <a:spcPts val="600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31.2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5218557" y="3264790"/>
            <a:ext cx="689610" cy="464184"/>
            <a:chOff x="5218557" y="3264790"/>
            <a:chExt cx="689610" cy="464184"/>
          </a:xfrm>
        </p:grpSpPr>
        <p:sp>
          <p:nvSpPr>
            <p:cNvPr id="30" name="object 30" descr=""/>
            <p:cNvSpPr/>
            <p:nvPr/>
          </p:nvSpPr>
          <p:spPr>
            <a:xfrm>
              <a:off x="5228082" y="3274315"/>
              <a:ext cx="670560" cy="445134"/>
            </a:xfrm>
            <a:custGeom>
              <a:avLst/>
              <a:gdLst/>
              <a:ahLst/>
              <a:cxnLst/>
              <a:rect l="l" t="t" r="r" b="b"/>
              <a:pathLst>
                <a:path w="670560" h="445135">
                  <a:moveTo>
                    <a:pt x="596392" y="0"/>
                  </a:moveTo>
                  <a:lnTo>
                    <a:pt x="74168" y="0"/>
                  </a:lnTo>
                  <a:lnTo>
                    <a:pt x="45300" y="5829"/>
                  </a:lnTo>
                  <a:lnTo>
                    <a:pt x="21724" y="21724"/>
                  </a:lnTo>
                  <a:lnTo>
                    <a:pt x="5829" y="45300"/>
                  </a:lnTo>
                  <a:lnTo>
                    <a:pt x="0" y="74167"/>
                  </a:lnTo>
                  <a:lnTo>
                    <a:pt x="0" y="370839"/>
                  </a:lnTo>
                  <a:lnTo>
                    <a:pt x="5829" y="399707"/>
                  </a:lnTo>
                  <a:lnTo>
                    <a:pt x="21724" y="423283"/>
                  </a:lnTo>
                  <a:lnTo>
                    <a:pt x="45300" y="439178"/>
                  </a:lnTo>
                  <a:lnTo>
                    <a:pt x="74168" y="445007"/>
                  </a:lnTo>
                  <a:lnTo>
                    <a:pt x="596392" y="445007"/>
                  </a:lnTo>
                  <a:lnTo>
                    <a:pt x="625259" y="439178"/>
                  </a:lnTo>
                  <a:lnTo>
                    <a:pt x="648835" y="423283"/>
                  </a:lnTo>
                  <a:lnTo>
                    <a:pt x="664730" y="399707"/>
                  </a:lnTo>
                  <a:lnTo>
                    <a:pt x="670560" y="370839"/>
                  </a:lnTo>
                  <a:lnTo>
                    <a:pt x="670560" y="74167"/>
                  </a:lnTo>
                  <a:lnTo>
                    <a:pt x="664730" y="45300"/>
                  </a:lnTo>
                  <a:lnTo>
                    <a:pt x="648835" y="21724"/>
                  </a:lnTo>
                  <a:lnTo>
                    <a:pt x="625259" y="5829"/>
                  </a:lnTo>
                  <a:lnTo>
                    <a:pt x="596392" y="0"/>
                  </a:lnTo>
                  <a:close/>
                </a:path>
              </a:pathLst>
            </a:custGeom>
            <a:solidFill>
              <a:srgbClr val="6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5228082" y="3274315"/>
              <a:ext cx="670560" cy="445134"/>
            </a:xfrm>
            <a:custGeom>
              <a:avLst/>
              <a:gdLst/>
              <a:ahLst/>
              <a:cxnLst/>
              <a:rect l="l" t="t" r="r" b="b"/>
              <a:pathLst>
                <a:path w="670560" h="445135">
                  <a:moveTo>
                    <a:pt x="0" y="74167"/>
                  </a:moveTo>
                  <a:lnTo>
                    <a:pt x="5829" y="45300"/>
                  </a:lnTo>
                  <a:lnTo>
                    <a:pt x="21724" y="21724"/>
                  </a:lnTo>
                  <a:lnTo>
                    <a:pt x="45300" y="5829"/>
                  </a:lnTo>
                  <a:lnTo>
                    <a:pt x="74168" y="0"/>
                  </a:lnTo>
                  <a:lnTo>
                    <a:pt x="596392" y="0"/>
                  </a:lnTo>
                  <a:lnTo>
                    <a:pt x="625259" y="5829"/>
                  </a:lnTo>
                  <a:lnTo>
                    <a:pt x="648835" y="21724"/>
                  </a:lnTo>
                  <a:lnTo>
                    <a:pt x="664730" y="45300"/>
                  </a:lnTo>
                  <a:lnTo>
                    <a:pt x="670560" y="74167"/>
                  </a:lnTo>
                  <a:lnTo>
                    <a:pt x="670560" y="370839"/>
                  </a:lnTo>
                  <a:lnTo>
                    <a:pt x="664730" y="399707"/>
                  </a:lnTo>
                  <a:lnTo>
                    <a:pt x="648835" y="423283"/>
                  </a:lnTo>
                  <a:lnTo>
                    <a:pt x="625259" y="439178"/>
                  </a:lnTo>
                  <a:lnTo>
                    <a:pt x="596392" y="445007"/>
                  </a:lnTo>
                  <a:lnTo>
                    <a:pt x="74168" y="445007"/>
                  </a:lnTo>
                  <a:lnTo>
                    <a:pt x="45300" y="439178"/>
                  </a:lnTo>
                  <a:lnTo>
                    <a:pt x="21724" y="423283"/>
                  </a:lnTo>
                  <a:lnTo>
                    <a:pt x="5829" y="399707"/>
                  </a:lnTo>
                  <a:lnTo>
                    <a:pt x="0" y="370839"/>
                  </a:lnTo>
                  <a:lnTo>
                    <a:pt x="0" y="7416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5373899" y="3264617"/>
            <a:ext cx="455295" cy="7810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75"/>
              </a:lnSpc>
              <a:spcBef>
                <a:spcPts val="105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+3.8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75"/>
              </a:lnSpc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MM</a:t>
            </a:r>
            <a:endParaRPr sz="1400">
              <a:latin typeface="Arial"/>
              <a:cs typeface="Arial"/>
            </a:endParaRPr>
          </a:p>
          <a:p>
            <a:pPr marL="47625">
              <a:lnSpc>
                <a:spcPct val="100000"/>
              </a:lnSpc>
              <a:spcBef>
                <a:spcPts val="67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35.0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6518529" y="3139822"/>
            <a:ext cx="689610" cy="464184"/>
            <a:chOff x="6518529" y="3139822"/>
            <a:chExt cx="689610" cy="464184"/>
          </a:xfrm>
        </p:grpSpPr>
        <p:sp>
          <p:nvSpPr>
            <p:cNvPr id="34" name="object 34" descr=""/>
            <p:cNvSpPr/>
            <p:nvPr/>
          </p:nvSpPr>
          <p:spPr>
            <a:xfrm>
              <a:off x="6528054" y="3149347"/>
              <a:ext cx="670560" cy="445134"/>
            </a:xfrm>
            <a:custGeom>
              <a:avLst/>
              <a:gdLst/>
              <a:ahLst/>
              <a:cxnLst/>
              <a:rect l="l" t="t" r="r" b="b"/>
              <a:pathLst>
                <a:path w="670559" h="445135">
                  <a:moveTo>
                    <a:pt x="596392" y="0"/>
                  </a:moveTo>
                  <a:lnTo>
                    <a:pt x="74168" y="0"/>
                  </a:lnTo>
                  <a:lnTo>
                    <a:pt x="45300" y="5829"/>
                  </a:lnTo>
                  <a:lnTo>
                    <a:pt x="21724" y="21724"/>
                  </a:lnTo>
                  <a:lnTo>
                    <a:pt x="5829" y="45300"/>
                  </a:lnTo>
                  <a:lnTo>
                    <a:pt x="0" y="74167"/>
                  </a:lnTo>
                  <a:lnTo>
                    <a:pt x="0" y="370839"/>
                  </a:lnTo>
                  <a:lnTo>
                    <a:pt x="5829" y="399707"/>
                  </a:lnTo>
                  <a:lnTo>
                    <a:pt x="21724" y="423283"/>
                  </a:lnTo>
                  <a:lnTo>
                    <a:pt x="45300" y="439178"/>
                  </a:lnTo>
                  <a:lnTo>
                    <a:pt x="74168" y="445007"/>
                  </a:lnTo>
                  <a:lnTo>
                    <a:pt x="596392" y="445007"/>
                  </a:lnTo>
                  <a:lnTo>
                    <a:pt x="625259" y="439178"/>
                  </a:lnTo>
                  <a:lnTo>
                    <a:pt x="648835" y="423283"/>
                  </a:lnTo>
                  <a:lnTo>
                    <a:pt x="664730" y="399707"/>
                  </a:lnTo>
                  <a:lnTo>
                    <a:pt x="670560" y="370839"/>
                  </a:lnTo>
                  <a:lnTo>
                    <a:pt x="670560" y="74167"/>
                  </a:lnTo>
                  <a:lnTo>
                    <a:pt x="664730" y="45300"/>
                  </a:lnTo>
                  <a:lnTo>
                    <a:pt x="648835" y="21724"/>
                  </a:lnTo>
                  <a:lnTo>
                    <a:pt x="625259" y="5829"/>
                  </a:lnTo>
                  <a:lnTo>
                    <a:pt x="596392" y="0"/>
                  </a:lnTo>
                  <a:close/>
                </a:path>
              </a:pathLst>
            </a:custGeom>
            <a:solidFill>
              <a:srgbClr val="6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528054" y="3149347"/>
              <a:ext cx="670560" cy="445134"/>
            </a:xfrm>
            <a:custGeom>
              <a:avLst/>
              <a:gdLst/>
              <a:ahLst/>
              <a:cxnLst/>
              <a:rect l="l" t="t" r="r" b="b"/>
              <a:pathLst>
                <a:path w="670559" h="445135">
                  <a:moveTo>
                    <a:pt x="0" y="74167"/>
                  </a:moveTo>
                  <a:lnTo>
                    <a:pt x="5829" y="45300"/>
                  </a:lnTo>
                  <a:lnTo>
                    <a:pt x="21724" y="21724"/>
                  </a:lnTo>
                  <a:lnTo>
                    <a:pt x="45300" y="5829"/>
                  </a:lnTo>
                  <a:lnTo>
                    <a:pt x="74168" y="0"/>
                  </a:lnTo>
                  <a:lnTo>
                    <a:pt x="596392" y="0"/>
                  </a:lnTo>
                  <a:lnTo>
                    <a:pt x="625259" y="5829"/>
                  </a:lnTo>
                  <a:lnTo>
                    <a:pt x="648835" y="21724"/>
                  </a:lnTo>
                  <a:lnTo>
                    <a:pt x="664730" y="45300"/>
                  </a:lnTo>
                  <a:lnTo>
                    <a:pt x="670560" y="74167"/>
                  </a:lnTo>
                  <a:lnTo>
                    <a:pt x="670560" y="370839"/>
                  </a:lnTo>
                  <a:lnTo>
                    <a:pt x="664730" y="399707"/>
                  </a:lnTo>
                  <a:lnTo>
                    <a:pt x="648835" y="423283"/>
                  </a:lnTo>
                  <a:lnTo>
                    <a:pt x="625259" y="439178"/>
                  </a:lnTo>
                  <a:lnTo>
                    <a:pt x="596392" y="445007"/>
                  </a:lnTo>
                  <a:lnTo>
                    <a:pt x="74168" y="445007"/>
                  </a:lnTo>
                  <a:lnTo>
                    <a:pt x="45300" y="439178"/>
                  </a:lnTo>
                  <a:lnTo>
                    <a:pt x="21724" y="423283"/>
                  </a:lnTo>
                  <a:lnTo>
                    <a:pt x="5829" y="399707"/>
                  </a:lnTo>
                  <a:lnTo>
                    <a:pt x="0" y="370839"/>
                  </a:lnTo>
                  <a:lnTo>
                    <a:pt x="0" y="7416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6673925" y="3139097"/>
            <a:ext cx="377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+3.6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699779" y="3278833"/>
            <a:ext cx="470534" cy="636905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MM</a:t>
            </a:r>
            <a:endParaRPr sz="14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640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38.6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7813929" y="2519555"/>
            <a:ext cx="837565" cy="464184"/>
            <a:chOff x="7813929" y="2519555"/>
            <a:chExt cx="837565" cy="464184"/>
          </a:xfrm>
        </p:grpSpPr>
        <p:sp>
          <p:nvSpPr>
            <p:cNvPr id="39" name="object 39" descr=""/>
            <p:cNvSpPr/>
            <p:nvPr/>
          </p:nvSpPr>
          <p:spPr>
            <a:xfrm>
              <a:off x="7823454" y="2529079"/>
              <a:ext cx="818515" cy="445134"/>
            </a:xfrm>
            <a:custGeom>
              <a:avLst/>
              <a:gdLst/>
              <a:ahLst/>
              <a:cxnLst/>
              <a:rect l="l" t="t" r="r" b="b"/>
              <a:pathLst>
                <a:path w="818515" h="445135">
                  <a:moveTo>
                    <a:pt x="744220" y="0"/>
                  </a:moveTo>
                  <a:lnTo>
                    <a:pt x="74168" y="0"/>
                  </a:lnTo>
                  <a:lnTo>
                    <a:pt x="45300" y="5829"/>
                  </a:lnTo>
                  <a:lnTo>
                    <a:pt x="21724" y="21724"/>
                  </a:lnTo>
                  <a:lnTo>
                    <a:pt x="5829" y="45300"/>
                  </a:lnTo>
                  <a:lnTo>
                    <a:pt x="0" y="74167"/>
                  </a:lnTo>
                  <a:lnTo>
                    <a:pt x="0" y="370839"/>
                  </a:lnTo>
                  <a:lnTo>
                    <a:pt x="5829" y="399707"/>
                  </a:lnTo>
                  <a:lnTo>
                    <a:pt x="21724" y="423283"/>
                  </a:lnTo>
                  <a:lnTo>
                    <a:pt x="45300" y="439178"/>
                  </a:lnTo>
                  <a:lnTo>
                    <a:pt x="74168" y="445007"/>
                  </a:lnTo>
                  <a:lnTo>
                    <a:pt x="744220" y="445007"/>
                  </a:lnTo>
                  <a:lnTo>
                    <a:pt x="773087" y="439178"/>
                  </a:lnTo>
                  <a:lnTo>
                    <a:pt x="796663" y="423283"/>
                  </a:lnTo>
                  <a:lnTo>
                    <a:pt x="812558" y="399707"/>
                  </a:lnTo>
                  <a:lnTo>
                    <a:pt x="818388" y="370839"/>
                  </a:lnTo>
                  <a:lnTo>
                    <a:pt x="818388" y="74167"/>
                  </a:lnTo>
                  <a:lnTo>
                    <a:pt x="812558" y="45300"/>
                  </a:lnTo>
                  <a:lnTo>
                    <a:pt x="796663" y="21724"/>
                  </a:lnTo>
                  <a:lnTo>
                    <a:pt x="773087" y="5829"/>
                  </a:lnTo>
                  <a:lnTo>
                    <a:pt x="744220" y="0"/>
                  </a:lnTo>
                  <a:close/>
                </a:path>
              </a:pathLst>
            </a:custGeom>
            <a:solidFill>
              <a:srgbClr val="6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823454" y="2529080"/>
              <a:ext cx="818515" cy="445134"/>
            </a:xfrm>
            <a:custGeom>
              <a:avLst/>
              <a:gdLst/>
              <a:ahLst/>
              <a:cxnLst/>
              <a:rect l="l" t="t" r="r" b="b"/>
              <a:pathLst>
                <a:path w="818515" h="445135">
                  <a:moveTo>
                    <a:pt x="0" y="74167"/>
                  </a:moveTo>
                  <a:lnTo>
                    <a:pt x="5829" y="45300"/>
                  </a:lnTo>
                  <a:lnTo>
                    <a:pt x="21724" y="21724"/>
                  </a:lnTo>
                  <a:lnTo>
                    <a:pt x="45300" y="5829"/>
                  </a:lnTo>
                  <a:lnTo>
                    <a:pt x="74168" y="0"/>
                  </a:lnTo>
                  <a:lnTo>
                    <a:pt x="744220" y="0"/>
                  </a:lnTo>
                  <a:lnTo>
                    <a:pt x="773087" y="5829"/>
                  </a:lnTo>
                  <a:lnTo>
                    <a:pt x="796663" y="21724"/>
                  </a:lnTo>
                  <a:lnTo>
                    <a:pt x="812558" y="45300"/>
                  </a:lnTo>
                  <a:lnTo>
                    <a:pt x="818388" y="74167"/>
                  </a:lnTo>
                  <a:lnTo>
                    <a:pt x="818388" y="370839"/>
                  </a:lnTo>
                  <a:lnTo>
                    <a:pt x="812558" y="399707"/>
                  </a:lnTo>
                  <a:lnTo>
                    <a:pt x="796663" y="423283"/>
                  </a:lnTo>
                  <a:lnTo>
                    <a:pt x="773087" y="439178"/>
                  </a:lnTo>
                  <a:lnTo>
                    <a:pt x="744220" y="445007"/>
                  </a:lnTo>
                  <a:lnTo>
                    <a:pt x="74168" y="445007"/>
                  </a:lnTo>
                  <a:lnTo>
                    <a:pt x="45300" y="439178"/>
                  </a:lnTo>
                  <a:lnTo>
                    <a:pt x="21724" y="423283"/>
                  </a:lnTo>
                  <a:lnTo>
                    <a:pt x="5829" y="399707"/>
                  </a:lnTo>
                  <a:lnTo>
                    <a:pt x="0" y="370839"/>
                  </a:lnTo>
                  <a:lnTo>
                    <a:pt x="0" y="7416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7993730" y="2519183"/>
            <a:ext cx="47688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+17.5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8069867" y="2731013"/>
            <a:ext cx="3276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MM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9220581" y="1906906"/>
            <a:ext cx="782955" cy="464184"/>
            <a:chOff x="9220581" y="1906906"/>
            <a:chExt cx="782955" cy="464184"/>
          </a:xfrm>
        </p:grpSpPr>
        <p:sp>
          <p:nvSpPr>
            <p:cNvPr id="44" name="object 44" descr=""/>
            <p:cNvSpPr/>
            <p:nvPr/>
          </p:nvSpPr>
          <p:spPr>
            <a:xfrm>
              <a:off x="9230106" y="1916431"/>
              <a:ext cx="763905" cy="445134"/>
            </a:xfrm>
            <a:custGeom>
              <a:avLst/>
              <a:gdLst/>
              <a:ahLst/>
              <a:cxnLst/>
              <a:rect l="l" t="t" r="r" b="b"/>
              <a:pathLst>
                <a:path w="763904" h="445135">
                  <a:moveTo>
                    <a:pt x="689356" y="0"/>
                  </a:moveTo>
                  <a:lnTo>
                    <a:pt x="74168" y="0"/>
                  </a:lnTo>
                  <a:lnTo>
                    <a:pt x="45300" y="5829"/>
                  </a:lnTo>
                  <a:lnTo>
                    <a:pt x="21724" y="21724"/>
                  </a:lnTo>
                  <a:lnTo>
                    <a:pt x="5829" y="45300"/>
                  </a:lnTo>
                  <a:lnTo>
                    <a:pt x="0" y="74167"/>
                  </a:lnTo>
                  <a:lnTo>
                    <a:pt x="0" y="370839"/>
                  </a:lnTo>
                  <a:lnTo>
                    <a:pt x="5829" y="399707"/>
                  </a:lnTo>
                  <a:lnTo>
                    <a:pt x="21724" y="423283"/>
                  </a:lnTo>
                  <a:lnTo>
                    <a:pt x="45300" y="439178"/>
                  </a:lnTo>
                  <a:lnTo>
                    <a:pt x="74168" y="445007"/>
                  </a:lnTo>
                  <a:lnTo>
                    <a:pt x="689356" y="445007"/>
                  </a:lnTo>
                  <a:lnTo>
                    <a:pt x="718223" y="439178"/>
                  </a:lnTo>
                  <a:lnTo>
                    <a:pt x="741799" y="423283"/>
                  </a:lnTo>
                  <a:lnTo>
                    <a:pt x="757694" y="399707"/>
                  </a:lnTo>
                  <a:lnTo>
                    <a:pt x="763524" y="370839"/>
                  </a:lnTo>
                  <a:lnTo>
                    <a:pt x="763524" y="74167"/>
                  </a:lnTo>
                  <a:lnTo>
                    <a:pt x="757694" y="45300"/>
                  </a:lnTo>
                  <a:lnTo>
                    <a:pt x="741799" y="21724"/>
                  </a:lnTo>
                  <a:lnTo>
                    <a:pt x="718223" y="5829"/>
                  </a:lnTo>
                  <a:lnTo>
                    <a:pt x="689356" y="0"/>
                  </a:lnTo>
                  <a:close/>
                </a:path>
              </a:pathLst>
            </a:custGeom>
            <a:solidFill>
              <a:srgbClr val="6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9230106" y="1916431"/>
              <a:ext cx="763905" cy="445134"/>
            </a:xfrm>
            <a:custGeom>
              <a:avLst/>
              <a:gdLst/>
              <a:ahLst/>
              <a:cxnLst/>
              <a:rect l="l" t="t" r="r" b="b"/>
              <a:pathLst>
                <a:path w="763904" h="445135">
                  <a:moveTo>
                    <a:pt x="0" y="74167"/>
                  </a:moveTo>
                  <a:lnTo>
                    <a:pt x="5829" y="45300"/>
                  </a:lnTo>
                  <a:lnTo>
                    <a:pt x="21724" y="21724"/>
                  </a:lnTo>
                  <a:lnTo>
                    <a:pt x="45300" y="5829"/>
                  </a:lnTo>
                  <a:lnTo>
                    <a:pt x="74168" y="0"/>
                  </a:lnTo>
                  <a:lnTo>
                    <a:pt x="689356" y="0"/>
                  </a:lnTo>
                  <a:lnTo>
                    <a:pt x="718223" y="5829"/>
                  </a:lnTo>
                  <a:lnTo>
                    <a:pt x="741799" y="21724"/>
                  </a:lnTo>
                  <a:lnTo>
                    <a:pt x="757694" y="45300"/>
                  </a:lnTo>
                  <a:lnTo>
                    <a:pt x="763524" y="74167"/>
                  </a:lnTo>
                  <a:lnTo>
                    <a:pt x="763524" y="370839"/>
                  </a:lnTo>
                  <a:lnTo>
                    <a:pt x="757694" y="399707"/>
                  </a:lnTo>
                  <a:lnTo>
                    <a:pt x="741799" y="423283"/>
                  </a:lnTo>
                  <a:lnTo>
                    <a:pt x="718223" y="439178"/>
                  </a:lnTo>
                  <a:lnTo>
                    <a:pt x="689356" y="445007"/>
                  </a:lnTo>
                  <a:lnTo>
                    <a:pt x="74168" y="445007"/>
                  </a:lnTo>
                  <a:lnTo>
                    <a:pt x="45300" y="439178"/>
                  </a:lnTo>
                  <a:lnTo>
                    <a:pt x="21724" y="423283"/>
                  </a:lnTo>
                  <a:lnTo>
                    <a:pt x="5829" y="399707"/>
                  </a:lnTo>
                  <a:lnTo>
                    <a:pt x="0" y="370839"/>
                  </a:lnTo>
                  <a:lnTo>
                    <a:pt x="0" y="7416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/>
          <p:nvPr/>
        </p:nvSpPr>
        <p:spPr>
          <a:xfrm>
            <a:off x="9372395" y="1906742"/>
            <a:ext cx="481330" cy="7613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75"/>
              </a:lnSpc>
              <a:spcBef>
                <a:spcPts val="105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+17.0</a:t>
            </a:r>
            <a:endParaRPr sz="1400">
              <a:latin typeface="Arial"/>
              <a:cs typeface="Arial"/>
            </a:endParaRPr>
          </a:p>
          <a:p>
            <a:pPr marL="88265">
              <a:lnSpc>
                <a:spcPts val="1675"/>
              </a:lnSpc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MM</a:t>
            </a:r>
            <a:endParaRPr sz="140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  <a:spcBef>
                <a:spcPts val="520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73.1</a:t>
            </a:r>
            <a:endParaRPr sz="16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559984" y="5403164"/>
            <a:ext cx="11177270" cy="429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7485">
              <a:lnSpc>
                <a:spcPct val="100000"/>
              </a:lnSpc>
              <a:spcBef>
                <a:spcPts val="100"/>
              </a:spcBef>
              <a:tabLst>
                <a:tab pos="1509395" algn="l"/>
                <a:tab pos="2873375" algn="l"/>
                <a:tab pos="4173854" algn="l"/>
                <a:tab pos="5543550" algn="l"/>
                <a:tab pos="6922770" algn="l"/>
              </a:tabLst>
            </a:pP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1980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1990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2000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2010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2020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2030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 VAB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Census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Bureau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Population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Estimates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1980,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1990,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2000,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2010;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Census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Bureau,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Population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Division: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Washington,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DC.,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Projected</a:t>
            </a:r>
            <a:r>
              <a:rPr dirty="0" sz="700" spc="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Age</a:t>
            </a:r>
            <a:r>
              <a:rPr dirty="0" sz="700" spc="-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Groups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and Sex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Composition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Population: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Main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Projections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Series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United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States,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2017-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2060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.</a:t>
            </a:r>
            <a:endParaRPr sz="7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0365644" y="54504"/>
            <a:ext cx="1727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life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stage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E8FC56A-6D0D-4080-9E5A-98B0A0A7C52C}"/>
</file>

<file path=customXml/itemProps2.xml><?xml version="1.0" encoding="utf-8"?>
<ds:datastoreItem xmlns:ds="http://schemas.openxmlformats.org/officeDocument/2006/customXml" ds:itemID="{3B1F0AA4-57B1-455F-A172-BBC0DC726531}"/>
</file>

<file path=customXml/itemProps3.xml><?xml version="1.0" encoding="utf-8"?>
<ds:datastoreItem xmlns:ds="http://schemas.openxmlformats.org/officeDocument/2006/customXml" ds:itemID="{3E9F4CAF-CBCA-41DA-8B8D-5B9FA8D6CAE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2024-05-01T17:38:40Z</dcterms:created>
  <dcterms:modified xsi:type="dcterms:W3CDTF">2024-05-01T17:38:40Z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