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32712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FCAE95-C2AF-48D9-BC3E-5BA327804BC4}" v="1" dt="2024-05-01T14:50:44.861"/>
    <p1510:client id="{A7268906-B7E0-4870-AA5C-E9FCF4FCB0D8}" v="1" dt="2024-05-01T22:58:07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8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71FCAE95-C2AF-48D9-BC3E-5BA327804BC4}"/>
    <pc:docChg chg="addSld delSld modSld">
      <pc:chgData name="Dylan Breger" userId="9b3da09f-10fe-42ec-9aa5-9fa2a3e9cc20" providerId="ADAL" clId="{71FCAE95-C2AF-48D9-BC3E-5BA327804BC4}" dt="2024-05-01T14:50:45.828" v="1" actId="47"/>
      <pc:docMkLst>
        <pc:docMk/>
      </pc:docMkLst>
      <pc:sldChg chg="del">
        <pc:chgData name="Dylan Breger" userId="9b3da09f-10fe-42ec-9aa5-9fa2a3e9cc20" providerId="ADAL" clId="{71FCAE95-C2AF-48D9-BC3E-5BA327804BC4}" dt="2024-05-01T14:50:45.828" v="1" actId="47"/>
        <pc:sldMkLst>
          <pc:docMk/>
          <pc:sldMk cId="2357264963" sldId="2147327122"/>
        </pc:sldMkLst>
      </pc:sldChg>
      <pc:sldChg chg="add">
        <pc:chgData name="Dylan Breger" userId="9b3da09f-10fe-42ec-9aa5-9fa2a3e9cc20" providerId="ADAL" clId="{71FCAE95-C2AF-48D9-BC3E-5BA327804BC4}" dt="2024-05-01T14:50:44.860" v="0"/>
        <pc:sldMkLst>
          <pc:docMk/>
          <pc:sldMk cId="3561328286" sldId="2147327123"/>
        </pc:sldMkLst>
      </pc:sldChg>
    </pc:docChg>
  </pc:docChgLst>
  <pc:docChgLst>
    <pc:chgData name="Dylan Breger" userId="9b3da09f-10fe-42ec-9aa5-9fa2a3e9cc20" providerId="ADAL" clId="{A7268906-B7E0-4870-AA5C-E9FCF4FCB0D8}"/>
    <pc:docChg chg="addSld delSld modSld">
      <pc:chgData name="Dylan Breger" userId="9b3da09f-10fe-42ec-9aa5-9fa2a3e9cc20" providerId="ADAL" clId="{A7268906-B7E0-4870-AA5C-E9FCF4FCB0D8}" dt="2024-05-01T22:58:07.463" v="1"/>
      <pc:docMkLst>
        <pc:docMk/>
      </pc:docMkLst>
      <pc:sldChg chg="add">
        <pc:chgData name="Dylan Breger" userId="9b3da09f-10fe-42ec-9aa5-9fa2a3e9cc20" providerId="ADAL" clId="{A7268906-B7E0-4870-AA5C-E9FCF4FCB0D8}" dt="2024-05-01T22:58:07.463" v="1"/>
        <pc:sldMkLst>
          <pc:docMk/>
          <pc:sldMk cId="2357264963" sldId="2147327122"/>
        </pc:sldMkLst>
      </pc:sldChg>
      <pc:sldChg chg="del">
        <pc:chgData name="Dylan Breger" userId="9b3da09f-10fe-42ec-9aa5-9fa2a3e9cc20" providerId="ADAL" clId="{A7268906-B7E0-4870-AA5C-E9FCF4FCB0D8}" dt="2024-05-01T22:58:07.127" v="0" actId="47"/>
        <pc:sldMkLst>
          <pc:docMk/>
          <pc:sldMk cId="3561328286" sldId="214732712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thevab.com/signin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90617" y="633579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Nielsen,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Hispanic Audiences in Focus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2023. 2021 American Community Survey, U.S. Census Bureau. *2022 Selig Center for Economic Growth, Terry College of Business, The University of Georgia.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multicultural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96F863-E666-4423-2913-5CB5D17DA5F9}"/>
              </a:ext>
            </a:extLst>
          </p:cNvPr>
          <p:cNvSpPr txBox="1"/>
          <p:nvPr/>
        </p:nvSpPr>
        <p:spPr>
          <a:xfrm>
            <a:off x="1" y="1730094"/>
            <a:ext cx="122014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Hispanic Community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EE6352-5F3E-494E-93CC-F47FA76D505A}"/>
              </a:ext>
            </a:extLst>
          </p:cNvPr>
          <p:cNvSpPr txBox="1"/>
          <p:nvPr/>
        </p:nvSpPr>
        <p:spPr>
          <a:xfrm>
            <a:off x="256955" y="4061497"/>
            <a:ext cx="280356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$2.1 Trillion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buying power*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A72D7A-CDBD-5186-1593-A10401BFA24E}"/>
              </a:ext>
            </a:extLst>
          </p:cNvPr>
          <p:cNvSpPr/>
          <p:nvPr/>
        </p:nvSpPr>
        <p:spPr>
          <a:xfrm>
            <a:off x="-2" y="0"/>
            <a:ext cx="2470827" cy="295437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Hispanic: Community Insights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73A0B6-A46A-FF86-BB59-1B4465DF30D6}"/>
              </a:ext>
            </a:extLst>
          </p:cNvPr>
          <p:cNvSpPr txBox="1"/>
          <p:nvPr/>
        </p:nvSpPr>
        <p:spPr>
          <a:xfrm>
            <a:off x="3237615" y="4061497"/>
            <a:ext cx="28035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19% </a:t>
            </a:r>
            <a:br>
              <a:rPr kumimoji="0" lang="en-US" sz="40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the U.S. population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07290B-4F63-2F04-5A37-EBBB84879655}"/>
              </a:ext>
            </a:extLst>
          </p:cNvPr>
          <p:cNvSpPr txBox="1"/>
          <p:nvPr/>
        </p:nvSpPr>
        <p:spPr>
          <a:xfrm>
            <a:off x="6145305" y="4061497"/>
            <a:ext cx="280356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34%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identify as two or more races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(+629% from 2010)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54C5EA-3931-5EB8-E554-9D47FE19CBF8}"/>
              </a:ext>
            </a:extLst>
          </p:cNvPr>
          <p:cNvSpPr txBox="1"/>
          <p:nvPr/>
        </p:nvSpPr>
        <p:spPr>
          <a:xfrm>
            <a:off x="9125965" y="4061497"/>
            <a:ext cx="28035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58% </a:t>
            </a:r>
            <a:br>
              <a:rPr kumimoji="0" lang="en-US" sz="48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are age 34 and younger</a:t>
            </a:r>
          </a:p>
        </p:txBody>
      </p:sp>
      <p:pic>
        <p:nvPicPr>
          <p:cNvPr id="28" name="Picture 27" descr="A hand holding a paper money&#10;&#10;Description automatically generated">
            <a:extLst>
              <a:ext uri="{FF2B5EF4-FFF2-40B4-BE49-F238E27FC236}">
                <a16:creationId xmlns:a16="http://schemas.microsoft.com/office/drawing/2014/main" id="{9F6140A0-ED1C-03FF-D5AA-2933B22938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15" y="2280539"/>
            <a:ext cx="1618594" cy="1618594"/>
          </a:xfrm>
          <a:prstGeom prst="rect">
            <a:avLst/>
          </a:prstGeom>
        </p:spPr>
      </p:pic>
      <p:pic>
        <p:nvPicPr>
          <p:cNvPr id="30" name="Picture 29" descr="A group of people standing on a planet&#10;&#10;Description automatically generated">
            <a:extLst>
              <a:ext uri="{FF2B5EF4-FFF2-40B4-BE49-F238E27FC236}">
                <a16:creationId xmlns:a16="http://schemas.microsoft.com/office/drawing/2014/main" id="{34B7CB62-9CFB-732B-07EE-A04FA58709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710" y="2352547"/>
            <a:ext cx="1618594" cy="1618594"/>
          </a:xfrm>
          <a:prstGeom prst="rect">
            <a:avLst/>
          </a:prstGeom>
        </p:spPr>
      </p:pic>
      <p:pic>
        <p:nvPicPr>
          <p:cNvPr id="34" name="Picture 33" descr="A group of people with a heart above them&#10;&#10;Description automatically generated">
            <a:extLst>
              <a:ext uri="{FF2B5EF4-FFF2-40B4-BE49-F238E27FC236}">
                <a16:creationId xmlns:a16="http://schemas.microsoft.com/office/drawing/2014/main" id="{4C66F0CE-C53A-88A4-5C96-8AA01F13259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389" y="2278370"/>
            <a:ext cx="1783399" cy="1783399"/>
          </a:xfrm>
          <a:prstGeom prst="rect">
            <a:avLst/>
          </a:prstGeom>
        </p:spPr>
      </p:pic>
      <p:pic>
        <p:nvPicPr>
          <p:cNvPr id="36" name="Picture 35" descr="A person and person with blue hair&#10;&#10;Description automatically generated">
            <a:extLst>
              <a:ext uri="{FF2B5EF4-FFF2-40B4-BE49-F238E27FC236}">
                <a16:creationId xmlns:a16="http://schemas.microsoft.com/office/drawing/2014/main" id="{73319C79-C0D3-CB9D-DF5B-5D9354F97A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079" y="2366366"/>
            <a:ext cx="1878706" cy="1878706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26AA5C26-F407-2E72-2636-E620107599A9}"/>
              </a:ext>
            </a:extLst>
          </p:cNvPr>
          <p:cNvSpPr/>
          <p:nvPr/>
        </p:nvSpPr>
        <p:spPr>
          <a:xfrm>
            <a:off x="66972" y="507328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The Hispanic community has an abundance of buying power and diversity even within their own segment</a:t>
            </a:r>
          </a:p>
        </p:txBody>
      </p:sp>
    </p:spTree>
    <p:extLst>
      <p:ext uri="{BB962C8B-B14F-4D97-AF65-F5344CB8AC3E}">
        <p14:creationId xmlns:p14="http://schemas.microsoft.com/office/powerpoint/2010/main" val="2357264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443BEB8-00E4-4A8E-8B1E-21435CFAF9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A46E02-B7FB-42ED-9938-B1DD84228E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7B65EC-F512-4151-933D-31D86E2B89CE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14</cp:revision>
  <dcterms:created xsi:type="dcterms:W3CDTF">2024-05-01T14:39:59Z</dcterms:created>
  <dcterms:modified xsi:type="dcterms:W3CDTF">2024-05-01T22:58:08Z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