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32712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231BED-2F25-4614-85DB-5E31487E25B5}" v="2" dt="2024-05-01T22:58:31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B231BED-2F25-4614-85DB-5E31487E25B5}"/>
    <pc:docChg chg="addSld delSld modSld">
      <pc:chgData name="Dylan Breger" userId="9b3da09f-10fe-42ec-9aa5-9fa2a3e9cc20" providerId="ADAL" clId="{CB231BED-2F25-4614-85DB-5E31487E25B5}" dt="2024-05-01T22:58:33.562" v="3" actId="47"/>
      <pc:docMkLst>
        <pc:docMk/>
      </pc:docMkLst>
      <pc:sldChg chg="add del">
        <pc:chgData name="Dylan Breger" userId="9b3da09f-10fe-42ec-9aa5-9fa2a3e9cc20" providerId="ADAL" clId="{CB231BED-2F25-4614-85DB-5E31487E25B5}" dt="2024-05-01T22:58:33.562" v="3" actId="47"/>
        <pc:sldMkLst>
          <pc:docMk/>
          <pc:sldMk cId="1480182237" sldId="2147327121"/>
        </pc:sldMkLst>
      </pc:sldChg>
      <pc:sldChg chg="add del">
        <pc:chgData name="Dylan Breger" userId="9b3da09f-10fe-42ec-9aa5-9fa2a3e9cc20" providerId="ADAL" clId="{CB231BED-2F25-4614-85DB-5E31487E25B5}" dt="2024-05-01T22:58:31.834" v="2"/>
        <pc:sldMkLst>
          <pc:docMk/>
          <pc:sldMk cId="3561328286" sldId="214732712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892023123619245"/>
          <c:y val="3.7640062390356818E-2"/>
          <c:w val="0.51948469687483634"/>
          <c:h val="0.924719875219286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2B0-47D6-9EB8-79A598E7306B}"/>
              </c:ext>
            </c:extLst>
          </c:dPt>
          <c:dPt>
            <c:idx val="1"/>
            <c:invertIfNegative val="0"/>
            <c:bubble3D val="0"/>
            <c:spPr>
              <a:solidFill>
                <a:srgbClr val="1F1A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2B0-47D6-9EB8-79A598E730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Local TV news is a reliable source</c:v>
                </c:pt>
                <c:pt idx="1">
                  <c:v>I don't trust news on social media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0.69</c:v>
                </c:pt>
                <c:pt idx="1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B0-47D6-9EB8-79A598E73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26957472"/>
        <c:axId val="726956992"/>
      </c:barChart>
      <c:catAx>
        <c:axId val="726957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726956992"/>
        <c:crosses val="autoZero"/>
        <c:auto val="1"/>
        <c:lblAlgn val="ctr"/>
        <c:lblOffset val="100"/>
        <c:noMultiLvlLbl val="0"/>
      </c:catAx>
      <c:valAx>
        <c:axId val="726956992"/>
        <c:scaling>
          <c:orientation val="minMax"/>
          <c:min val="0"/>
        </c:scaling>
        <c:delete val="1"/>
        <c:axPos val="b"/>
        <c:numFmt formatCode="0%" sourceLinked="1"/>
        <c:majorTickMark val="out"/>
        <c:minorTickMark val="none"/>
        <c:tickLblPos val="nextTo"/>
        <c:crossAx val="72695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D3C8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47B-4E1E-9476-F73FD98585C6}"/>
              </c:ext>
            </c:extLst>
          </c:dPt>
          <c:dPt>
            <c:idx val="1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47B-4E1E-9476-F73FD98585C6}"/>
              </c:ext>
            </c:extLst>
          </c:dPt>
          <c:dPt>
            <c:idx val="2"/>
            <c:invertIfNegative val="0"/>
            <c:bubble3D val="0"/>
            <c:spPr>
              <a:solidFill>
                <a:srgbClr val="1F1A6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47B-4E1E-9476-F73FD98585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I get all of my news from TV programming</c:v>
                </c:pt>
                <c:pt idx="1">
                  <c:v>I pay close attention to the national news</c:v>
                </c:pt>
                <c:pt idx="2">
                  <c:v>I pay close attention to local news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0.47</c:v>
                </c:pt>
                <c:pt idx="1">
                  <c:v>0.67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7B-4E1E-9476-F73FD98585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26957472"/>
        <c:axId val="726956992"/>
      </c:barChart>
      <c:catAx>
        <c:axId val="726957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726956992"/>
        <c:crosses val="autoZero"/>
        <c:auto val="1"/>
        <c:lblAlgn val="ctr"/>
        <c:lblOffset val="100"/>
        <c:noMultiLvlLbl val="0"/>
      </c:catAx>
      <c:valAx>
        <c:axId val="72695699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72695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CE9FD-744D-4CD3-955B-CE9AC8CC1275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1ECE1-78BA-4CEF-A093-1E880DB02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7" y="633579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Nielsen, 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 Audiences in Focus</a:t>
            </a: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2023. Scarborough, USA+; 2022 Release 2, A18+.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multicultural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96F863-E666-4423-2913-5CB5D17DA5F9}"/>
              </a:ext>
            </a:extLst>
          </p:cNvPr>
          <p:cNvSpPr txBox="1"/>
          <p:nvPr/>
        </p:nvSpPr>
        <p:spPr>
          <a:xfrm>
            <a:off x="1" y="1730094"/>
            <a:ext cx="122014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Trust in news sources among…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A72D7A-CDBD-5186-1593-A10401BFA24E}"/>
              </a:ext>
            </a:extLst>
          </p:cNvPr>
          <p:cNvSpPr/>
          <p:nvPr/>
        </p:nvSpPr>
        <p:spPr>
          <a:xfrm>
            <a:off x="-2" y="1"/>
            <a:ext cx="2490283" cy="272723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Hispanic: Trust in News Sources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AA5C26-F407-2E72-2636-E620107599A9}"/>
              </a:ext>
            </a:extLst>
          </p:cNvPr>
          <p:cNvSpPr/>
          <p:nvPr/>
        </p:nvSpPr>
        <p:spPr>
          <a:xfrm>
            <a:off x="66972" y="507328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Hispanics, born in and outside the U.S., exhibit a greater degree of trust in news delivered via both local and national TV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E51778-362B-34D7-1FAF-AB8D95FF8DE6}"/>
              </a:ext>
            </a:extLst>
          </p:cNvPr>
          <p:cNvSpPr txBox="1"/>
          <p:nvPr/>
        </p:nvSpPr>
        <p:spPr>
          <a:xfrm>
            <a:off x="1" y="205117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…Hispanics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EA41B4-1C96-446D-F856-7F76AC82E3E1}"/>
              </a:ext>
            </a:extLst>
          </p:cNvPr>
          <p:cNvSpPr txBox="1"/>
          <p:nvPr/>
        </p:nvSpPr>
        <p:spPr>
          <a:xfrm>
            <a:off x="6096001" y="2051170"/>
            <a:ext cx="609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…Hispanics born outside of the U.S.</a:t>
            </a: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270D0C2-3166-6E84-DB8F-487359BD88C1}"/>
              </a:ext>
            </a:extLst>
          </p:cNvPr>
          <p:cNvGraphicFramePr/>
          <p:nvPr/>
        </p:nvGraphicFramePr>
        <p:xfrm>
          <a:off x="66972" y="2389724"/>
          <a:ext cx="5801168" cy="3711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92BA30D4-E213-9F15-C3EA-4077B82ECC11}"/>
              </a:ext>
            </a:extLst>
          </p:cNvPr>
          <p:cNvGraphicFramePr/>
          <p:nvPr/>
        </p:nvGraphicFramePr>
        <p:xfrm>
          <a:off x="6323862" y="2389723"/>
          <a:ext cx="5801168" cy="3711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E13BD0-C4A0-ED62-B84B-0D2D7AB09357}"/>
              </a:ext>
            </a:extLst>
          </p:cNvPr>
          <p:cNvCxnSpPr>
            <a:stCxn id="6" idx="1"/>
          </p:cNvCxnSpPr>
          <p:nvPr/>
        </p:nvCxnSpPr>
        <p:spPr>
          <a:xfrm flipH="1">
            <a:off x="6096000" y="2205059"/>
            <a:ext cx="1" cy="3896135"/>
          </a:xfrm>
          <a:prstGeom prst="line">
            <a:avLst/>
          </a:prstGeom>
          <a:ln>
            <a:solidFill>
              <a:srgbClr val="4EBEA4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328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D72927-61CE-4E18-8C30-45DF6D444F3C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customXml/itemProps2.xml><?xml version="1.0" encoding="utf-8"?>
<ds:datastoreItem xmlns:ds="http://schemas.openxmlformats.org/officeDocument/2006/customXml" ds:itemID="{D95AC039-ABA7-4354-858A-069D60F1301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179CBE-9431-4D87-BFBF-6F9432145A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15</cp:revision>
  <dcterms:created xsi:type="dcterms:W3CDTF">2024-05-01T14:39:59Z</dcterms:created>
  <dcterms:modified xsi:type="dcterms:W3CDTF">2024-05-01T22:58:40Z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