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14732712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231BED-2F25-4614-85DB-5E31487E25B5}" v="2" dt="2024-05-01T22:58:31.8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38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CB231BED-2F25-4614-85DB-5E31487E25B5}"/>
    <pc:docChg chg="addSld delSld modSld">
      <pc:chgData name="Dylan Breger" userId="9b3da09f-10fe-42ec-9aa5-9fa2a3e9cc20" providerId="ADAL" clId="{CB231BED-2F25-4614-85DB-5E31487E25B5}" dt="2024-05-01T22:58:33.562" v="3" actId="47"/>
      <pc:docMkLst>
        <pc:docMk/>
      </pc:docMkLst>
      <pc:sldChg chg="add del">
        <pc:chgData name="Dylan Breger" userId="9b3da09f-10fe-42ec-9aa5-9fa2a3e9cc20" providerId="ADAL" clId="{CB231BED-2F25-4614-85DB-5E31487E25B5}" dt="2024-05-01T22:58:33.562" v="3" actId="47"/>
        <pc:sldMkLst>
          <pc:docMk/>
          <pc:sldMk cId="1480182237" sldId="2147327121"/>
        </pc:sldMkLst>
      </pc:sldChg>
      <pc:sldChg chg="add del">
        <pc:chgData name="Dylan Breger" userId="9b3da09f-10fe-42ec-9aa5-9fa2a3e9cc20" providerId="ADAL" clId="{CB231BED-2F25-4614-85DB-5E31487E25B5}" dt="2024-05-01T22:58:31.834" v="2"/>
        <pc:sldMkLst>
          <pc:docMk/>
          <pc:sldMk cId="3561328286" sldId="214732712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892023123619245"/>
          <c:y val="3.7640062390356818E-2"/>
          <c:w val="0.51948469687483634"/>
          <c:h val="0.924719875219286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FF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2B0-47D6-9EB8-79A598E7306B}"/>
              </c:ext>
            </c:extLst>
          </c:dPt>
          <c:dPt>
            <c:idx val="1"/>
            <c:invertIfNegative val="0"/>
            <c:bubble3D val="0"/>
            <c:spPr>
              <a:solidFill>
                <a:srgbClr val="1F1A6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2B0-47D6-9EB8-79A598E730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1F1A62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Local TV news is a reliable source</c:v>
                </c:pt>
                <c:pt idx="1">
                  <c:v>I don't trust news on social media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0.69</c:v>
                </c:pt>
                <c:pt idx="1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B0-47D6-9EB8-79A598E730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26957472"/>
        <c:axId val="726956992"/>
      </c:barChart>
      <c:catAx>
        <c:axId val="726957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F1A6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1F1A62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726956992"/>
        <c:crosses val="autoZero"/>
        <c:auto val="1"/>
        <c:lblAlgn val="ctr"/>
        <c:lblOffset val="100"/>
        <c:noMultiLvlLbl val="0"/>
      </c:catAx>
      <c:valAx>
        <c:axId val="726956992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72695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1F1A62"/>
          </a:solidFill>
          <a:latin typeface="Helvetica" panose="020B0403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D3C8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47B-4E1E-9476-F73FD98585C6}"/>
              </c:ext>
            </c:extLst>
          </c:dPt>
          <c:dPt>
            <c:idx val="1"/>
            <c:invertIfNegative val="0"/>
            <c:bubble3D val="0"/>
            <c:spPr>
              <a:solidFill>
                <a:srgbClr val="00BFF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47B-4E1E-9476-F73FD98585C6}"/>
              </c:ext>
            </c:extLst>
          </c:dPt>
          <c:dPt>
            <c:idx val="2"/>
            <c:invertIfNegative val="0"/>
            <c:bubble3D val="0"/>
            <c:spPr>
              <a:solidFill>
                <a:srgbClr val="1F1A6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47B-4E1E-9476-F73FD98585C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1F1A62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I get all of my news from TV programming</c:v>
                </c:pt>
                <c:pt idx="1">
                  <c:v>I pay close attention to the national news</c:v>
                </c:pt>
                <c:pt idx="2">
                  <c:v>I pay close attention to local news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0.47</c:v>
                </c:pt>
                <c:pt idx="1">
                  <c:v>0.67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7B-4E1E-9476-F73FD98585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26957472"/>
        <c:axId val="726956992"/>
      </c:barChart>
      <c:catAx>
        <c:axId val="726957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F1A6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1F1A62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726956992"/>
        <c:crosses val="autoZero"/>
        <c:auto val="1"/>
        <c:lblAlgn val="ctr"/>
        <c:lblOffset val="100"/>
        <c:noMultiLvlLbl val="0"/>
      </c:catAx>
      <c:valAx>
        <c:axId val="72695699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72695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1F1A62"/>
          </a:solidFill>
          <a:latin typeface="Helvetica" panose="020B0403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CE9FD-744D-4CD3-955B-CE9AC8CC1275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1ECE1-78BA-4CEF-A093-1E880DB02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4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9805E-EBCF-9312-CE71-139CFBEF3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AB7BDB-8BD6-AF90-7646-F5B1AD5BC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E1EF3-B89B-79E8-AFB9-8037F1807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E465B-301F-796C-657B-A30A25A8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991E9-ED51-9A79-6919-936CCC723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A0B89-A872-5841-1696-9681238AC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896420-565A-BE1D-81E5-2BA671CC1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18362-1F02-BD99-9EBB-A8B20363E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1B4C8-A293-9331-F8B1-E60E7CF65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B27BB-768A-1C01-40B7-95B2655FE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3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4F20F8-7B69-FA68-0B85-43F7E2FE32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6B99C9-E340-D88E-16F1-22D44AF94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7F19E-2D5B-A9A5-2C8E-67FC95052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99A2F-7497-178C-4908-6C479F283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D349C-915F-1ECE-D645-CC882F3D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1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F099D-F36F-5AEC-E4DA-A36138287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4B117-C9D6-50D1-88C3-D6B188EC7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40A8C-52CC-714A-61F6-AF2E2C126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B49BE-B820-E3A9-2656-DA1A8682F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69C6A-ABFA-FBE4-DC1F-75B6DB02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1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313BB-1037-9FAA-3787-77BE89E3A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829FD-710D-7552-4D35-D3E6DCA42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63317-F996-198A-CB35-86FDAE1E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76E8B-565F-9896-E65F-AD73A812B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04ED8-869B-140D-A9F4-0A08D13C0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6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B0D58-F1F7-F59D-5EED-28CEC6CAC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AB7E9-A357-16C2-5894-1184E332E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E7ADA-A844-AEF6-C8CC-17434EB5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46532-B81C-6D51-C778-715FD8CB1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29277-027B-CE93-1B34-4469176DC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22C15-1370-B13A-3BD7-3CB58F425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F1732-BC38-B84A-F5C9-4B7B07B97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440BC-F7DC-2406-A1C1-A53525CA9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AF278-7581-16A1-F587-AB140A108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21E5F3-0825-D95D-4306-921DED26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7466D9-505D-E222-904C-BC647EC4AA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97D1DB-D845-DEB4-2CB6-18BB00146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B3BF9A-E39B-5E6B-FBAF-1AAC17525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598851-F666-C81D-A53E-8D1346DB3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4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08A07-E898-8C8C-3225-B46E0DF5A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F3670C-65C2-0B4E-CA3B-43894831A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E28BC6-98BF-31FB-A6E1-1C6F4AC5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A077B0-4DE8-5CA2-7E46-02D91FEFF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7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B5FBEE-5C3C-D36D-5E11-5DA24F8B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75691E-70E3-2FF7-7F8E-E1003F8F1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CA5534-7A66-64A7-0B77-4AE228BD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7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85261-A23A-E31B-A904-BCA18E740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77923-CCDD-2369-888E-79B800425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3569C4-157B-B934-761A-37952556F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EECC2-561E-FD2B-1B6C-E46EEB881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2877C-D14D-D1F2-333E-5927F5683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E3031-23B3-508E-2130-07AAA72FB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7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E5CB9-7385-19D1-B3C2-12C6B4F21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222C15-3C91-974E-6D54-B941DF534A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F7F74-AAC9-75F8-BE3C-34ED7D96C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2DB29-736A-C40F-3FA5-F44294653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D2016-0081-9073-A0EC-094C137D4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B8F83-2C31-D193-69FC-E35A55DC7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9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91A0DF-53A9-A0EC-9B12-C113C3D75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6A834-8B17-C4CD-5A74-5A3946C36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1DF79-C1AB-2FAC-F91A-CEF25DA2A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B6D2F-79D8-A5E8-455B-BE6CC2572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3874B-E1F1-8FDE-67DB-39031ADB3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1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signi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4AEF74-ED62-75CC-B940-75E3FB7EDB5C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35F6EA-34E9-C6B7-F907-7701BB2AC862}"/>
              </a:ext>
            </a:extLst>
          </p:cNvPr>
          <p:cNvSpPr txBox="1"/>
          <p:nvPr/>
        </p:nvSpPr>
        <p:spPr>
          <a:xfrm>
            <a:off x="390617" y="6335799"/>
            <a:ext cx="115389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Nielsen, </a:t>
            </a:r>
            <a:r>
              <a:rPr kumimoji="0" lang="en-US" sz="700" b="0" i="1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Hispanic Audiences in Focus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, 2023. Scarborough, USA+; 2022 Release 2, A18+.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F8B73A-B75C-9792-9229-BAEB426A0A76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90D04-FAFC-AD6F-48A4-0F92C56B8544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multicultural insights</a:t>
            </a:r>
          </a:p>
        </p:txBody>
      </p:sp>
      <p:pic>
        <p:nvPicPr>
          <p:cNvPr id="10" name="Picture 2">
            <a:hlinkClick r:id="rId3"/>
            <a:extLst>
              <a:ext uri="{FF2B5EF4-FFF2-40B4-BE49-F238E27FC236}">
                <a16:creationId xmlns:a16="http://schemas.microsoft.com/office/drawing/2014/main" id="{C058D375-1746-76DF-C9FA-4FFAC183E8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0F559A-2C41-0CB0-5F35-A4178B7122A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96F863-E666-4423-2913-5CB5D17DA5F9}"/>
              </a:ext>
            </a:extLst>
          </p:cNvPr>
          <p:cNvSpPr txBox="1"/>
          <p:nvPr/>
        </p:nvSpPr>
        <p:spPr>
          <a:xfrm>
            <a:off x="1" y="1730094"/>
            <a:ext cx="122014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Trust in news sources among…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A72D7A-CDBD-5186-1593-A10401BFA24E}"/>
              </a:ext>
            </a:extLst>
          </p:cNvPr>
          <p:cNvSpPr/>
          <p:nvPr/>
        </p:nvSpPr>
        <p:spPr>
          <a:xfrm>
            <a:off x="-2" y="1"/>
            <a:ext cx="2490283" cy="272723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Hispanic: Trust in News Sources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6AA5C26-F407-2E72-2636-E620107599A9}"/>
              </a:ext>
            </a:extLst>
          </p:cNvPr>
          <p:cNvSpPr/>
          <p:nvPr/>
        </p:nvSpPr>
        <p:spPr>
          <a:xfrm>
            <a:off x="66972" y="507328"/>
            <a:ext cx="102391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Hispanics, born in and outside the U.S., exhibit a greater degree of trust in news delivered via both local and national TV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E51778-362B-34D7-1FAF-AB8D95FF8DE6}"/>
              </a:ext>
            </a:extLst>
          </p:cNvPr>
          <p:cNvSpPr txBox="1"/>
          <p:nvPr/>
        </p:nvSpPr>
        <p:spPr>
          <a:xfrm>
            <a:off x="1" y="2051170"/>
            <a:ext cx="60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…Hispanics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EA41B4-1C96-446D-F856-7F76AC82E3E1}"/>
              </a:ext>
            </a:extLst>
          </p:cNvPr>
          <p:cNvSpPr txBox="1"/>
          <p:nvPr/>
        </p:nvSpPr>
        <p:spPr>
          <a:xfrm>
            <a:off x="6096001" y="2051170"/>
            <a:ext cx="60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…Hispanics born outside of the U.S.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1270D0C2-3166-6E84-DB8F-487359BD88C1}"/>
              </a:ext>
            </a:extLst>
          </p:cNvPr>
          <p:cNvGraphicFramePr/>
          <p:nvPr/>
        </p:nvGraphicFramePr>
        <p:xfrm>
          <a:off x="66972" y="2389724"/>
          <a:ext cx="5801168" cy="3711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92BA30D4-E213-9F15-C3EA-4077B82ECC11}"/>
              </a:ext>
            </a:extLst>
          </p:cNvPr>
          <p:cNvGraphicFramePr/>
          <p:nvPr/>
        </p:nvGraphicFramePr>
        <p:xfrm>
          <a:off x="6323862" y="2389723"/>
          <a:ext cx="5801168" cy="3711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7E13BD0-C4A0-ED62-B84B-0D2D7AB09357}"/>
              </a:ext>
            </a:extLst>
          </p:cNvPr>
          <p:cNvCxnSpPr>
            <a:stCxn id="6" idx="1"/>
          </p:cNvCxnSpPr>
          <p:nvPr/>
        </p:nvCxnSpPr>
        <p:spPr>
          <a:xfrm flipH="1">
            <a:off x="6096000" y="2205059"/>
            <a:ext cx="1" cy="3896135"/>
          </a:xfrm>
          <a:prstGeom prst="line">
            <a:avLst/>
          </a:prstGeom>
          <a:ln>
            <a:solidFill>
              <a:srgbClr val="4EBEA4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328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D72927-61CE-4E18-8C30-45DF6D444F3C}">
  <ds:schemaRefs>
    <ds:schemaRef ds:uri="http://schemas.microsoft.com/office/2006/metadata/properties"/>
    <ds:schemaRef ds:uri="http://schemas.microsoft.com/office/infopath/2007/PartnerControls"/>
    <ds:schemaRef ds:uri="8ffbcc2d-a520-42b9-8ca7-e090664160a6"/>
    <ds:schemaRef ds:uri="97cdb7a3-d8d8-4d5a-8559-ae518cf29f49"/>
  </ds:schemaRefs>
</ds:datastoreItem>
</file>

<file path=customXml/itemProps2.xml><?xml version="1.0" encoding="utf-8"?>
<ds:datastoreItem xmlns:ds="http://schemas.openxmlformats.org/officeDocument/2006/customXml" ds:itemID="{D95AC039-ABA7-4354-858A-069D60F130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179CBE-9431-4D87-BFBF-6F9432145A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db7a3-d8d8-4d5a-8559-ae518cf29f49"/>
    <ds:schemaRef ds:uri="8ffbcc2d-a520-42b9-8ca7-e090664160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Dylan Breger</dc:creator>
  <cp:lastModifiedBy>Dylan Breger</cp:lastModifiedBy>
  <cp:revision>15</cp:revision>
  <dcterms:created xsi:type="dcterms:W3CDTF">2024-05-01T14:39:59Z</dcterms:created>
  <dcterms:modified xsi:type="dcterms:W3CDTF">2024-05-01T22:58:40Z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