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68465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BA947-646A-49D1-8FD2-194847383CC2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41662-3ED4-4136-8C22-9460C7234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20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B9F4D-73DF-72C1-6831-B6DF533A8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CBA6F2-B873-9A66-F137-B12DF0B4B3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2AD46E-FA9D-0966-307C-BB1F54CDC9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9BD36-4A68-A6AD-535D-34378CEF18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AACFB9-4676-4C0B-B187-FBB2AEA93B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414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22892-3963-932E-CAC5-D22396161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EC0B48-45C1-2F7F-6F06-78B21EC12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087DB-C506-AC1E-1B8B-8623860B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B0C79-587A-2091-3E66-CC35A9C5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21A3E-601E-95E1-A6B3-A4E65F3C1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8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F6B3C-8628-E1FA-2F7C-217A5AE9A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78C4B5-DF76-6751-A571-B4E56E301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56B1C-F189-46FA-A9B2-6E3F5FF6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9B983-B159-9B86-88BA-4FDF5A32D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D92CF-1F35-2E42-BA3C-53D9DF80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27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2B5B5C-8167-A66E-214D-952DFC4A2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FE085-2CDE-74D2-D757-AB01B06C2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64C8A-537E-1CDF-C862-BCA4A15B8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4A0B8-C51A-E3AA-C238-97EE9C44E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BF244-5945-FDD0-EDF5-ED651C6C1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83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V2"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72CB73-B7D0-4B5C-B373-6B80D38E06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8050" y="3199443"/>
            <a:ext cx="3975495" cy="1803400"/>
          </a:xfrm>
        </p:spPr>
        <p:txBody>
          <a:bodyPr/>
          <a:lstStyle>
            <a:lvl1pPr>
              <a:lnSpc>
                <a:spcPct val="100000"/>
              </a:lnSpc>
              <a:defRPr sz="3750">
                <a:solidFill>
                  <a:schemeClr val="bg1"/>
                </a:solidFill>
              </a:defRPr>
            </a:lvl1pPr>
          </a:lstStyle>
          <a:p>
            <a:r>
              <a:rPr lang="en-US"/>
              <a:t>Title goes here</a:t>
            </a:r>
            <a:br>
              <a:rPr lang="en-US"/>
            </a:br>
            <a:r>
              <a:rPr lang="en-US"/>
              <a:t>second title line</a:t>
            </a:r>
            <a:br>
              <a:rPr lang="en-US"/>
            </a:br>
            <a:r>
              <a:rPr lang="en-US"/>
              <a:t>third line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01EB64D6-155D-4985-AC55-BA92A00A6493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>
          <a:xfrm>
            <a:off x="4864318" y="0"/>
            <a:ext cx="7327683" cy="6858000"/>
          </a:xfrm>
        </p:spPr>
        <p:txBody>
          <a:bodyPr anchor="ctr"/>
          <a:lstStyle>
            <a:lvl1pPr marL="0" indent="0" algn="ctr">
              <a:buNone/>
              <a:defRPr>
                <a:highlight>
                  <a:srgbClr val="FFFF00"/>
                </a:highlight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40AF7A32-2B20-4C16-BCAE-4141FBBD7522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88050" y="2785750"/>
            <a:ext cx="1909268" cy="3159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GB"/>
              <a:t>DATE GOES HERE</a:t>
            </a:r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8F192F2-B546-4826-B294-F211C3519C59}"/>
              </a:ext>
            </a:extLst>
          </p:cNvPr>
          <p:cNvGrpSpPr/>
          <p:nvPr userDrawn="1"/>
        </p:nvGrpSpPr>
        <p:grpSpPr>
          <a:xfrm>
            <a:off x="530696" y="5689601"/>
            <a:ext cx="2180462" cy="904633"/>
            <a:chOff x="2777007" y="5689600"/>
            <a:chExt cx="2107496" cy="904633"/>
          </a:xfrm>
        </p:grpSpPr>
        <p:pic>
          <p:nvPicPr>
            <p:cNvPr id="15" name="Picture 14" descr="Logo&#10;&#10;Description automatically generated with medium confidence">
              <a:extLst>
                <a:ext uri="{FF2B5EF4-FFF2-40B4-BE49-F238E27FC236}">
                  <a16:creationId xmlns:a16="http://schemas.microsoft.com/office/drawing/2014/main" id="{83FD563D-15A4-4249-8A4F-D144B04BF9A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77185" y="5689600"/>
              <a:ext cx="907318" cy="904633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6E623F0-2880-418B-B1FC-A7527A707898}"/>
                </a:ext>
              </a:extLst>
            </p:cNvPr>
            <p:cNvGrpSpPr/>
            <p:nvPr userDrawn="1"/>
          </p:nvGrpSpPr>
          <p:grpSpPr>
            <a:xfrm>
              <a:off x="2777007" y="5866153"/>
              <a:ext cx="1179028" cy="522582"/>
              <a:chOff x="2378209" y="5233339"/>
              <a:chExt cx="1179028" cy="522582"/>
            </a:xfrm>
            <a:solidFill>
              <a:schemeClr val="bg2"/>
            </a:solidFill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6D80F0B0-7D2E-427E-A8EE-F1A24FDE178F}"/>
                  </a:ext>
                </a:extLst>
              </p:cNvPr>
              <p:cNvSpPr/>
              <p:nvPr/>
            </p:nvSpPr>
            <p:spPr>
              <a:xfrm>
                <a:off x="3170424" y="5236541"/>
                <a:ext cx="386813" cy="516178"/>
              </a:xfrm>
              <a:custGeom>
                <a:avLst/>
                <a:gdLst>
                  <a:gd name="connsiteX0" fmla="*/ 0 w 386813"/>
                  <a:gd name="connsiteY0" fmla="*/ 0 h 516178"/>
                  <a:gd name="connsiteX1" fmla="*/ 206856 w 386813"/>
                  <a:gd name="connsiteY1" fmla="*/ 0 h 516178"/>
                  <a:gd name="connsiteX2" fmla="*/ 284346 w 386813"/>
                  <a:gd name="connsiteY2" fmla="*/ 11528 h 516178"/>
                  <a:gd name="connsiteX3" fmla="*/ 334299 w 386813"/>
                  <a:gd name="connsiteY3" fmla="*/ 41627 h 516178"/>
                  <a:gd name="connsiteX4" fmla="*/ 361197 w 386813"/>
                  <a:gd name="connsiteY4" fmla="*/ 84535 h 516178"/>
                  <a:gd name="connsiteX5" fmla="*/ 369522 w 386813"/>
                  <a:gd name="connsiteY5" fmla="*/ 133207 h 516178"/>
                  <a:gd name="connsiteX6" fmla="*/ 362478 w 386813"/>
                  <a:gd name="connsiteY6" fmla="*/ 172913 h 516178"/>
                  <a:gd name="connsiteX7" fmla="*/ 341984 w 386813"/>
                  <a:gd name="connsiteY7" fmla="*/ 206215 h 516178"/>
                  <a:gd name="connsiteX8" fmla="*/ 309963 w 386813"/>
                  <a:gd name="connsiteY8" fmla="*/ 230551 h 516178"/>
                  <a:gd name="connsiteX9" fmla="*/ 268976 w 386813"/>
                  <a:gd name="connsiteY9" fmla="*/ 243359 h 516178"/>
                  <a:gd name="connsiteX10" fmla="*/ 270257 w 386813"/>
                  <a:gd name="connsiteY10" fmla="*/ 244640 h 516178"/>
                  <a:gd name="connsiteX11" fmla="*/ 293953 w 386813"/>
                  <a:gd name="connsiteY11" fmla="*/ 249123 h 516178"/>
                  <a:gd name="connsiteX12" fmla="*/ 333659 w 386813"/>
                  <a:gd name="connsiteY12" fmla="*/ 268336 h 516178"/>
                  <a:gd name="connsiteX13" fmla="*/ 370803 w 386813"/>
                  <a:gd name="connsiteY13" fmla="*/ 307401 h 516178"/>
                  <a:gd name="connsiteX14" fmla="*/ 386814 w 386813"/>
                  <a:gd name="connsiteY14" fmla="*/ 371443 h 516178"/>
                  <a:gd name="connsiteX15" fmla="*/ 374005 w 386813"/>
                  <a:gd name="connsiteY15" fmla="*/ 433564 h 516178"/>
                  <a:gd name="connsiteX16" fmla="*/ 337501 w 386813"/>
                  <a:gd name="connsiteY16" fmla="*/ 479034 h 516178"/>
                  <a:gd name="connsiteX17" fmla="*/ 280504 w 386813"/>
                  <a:gd name="connsiteY17" fmla="*/ 506572 h 516178"/>
                  <a:gd name="connsiteX18" fmla="*/ 206856 w 386813"/>
                  <a:gd name="connsiteY18" fmla="*/ 516178 h 516178"/>
                  <a:gd name="connsiteX19" fmla="*/ 0 w 386813"/>
                  <a:gd name="connsiteY19" fmla="*/ 516178 h 516178"/>
                  <a:gd name="connsiteX20" fmla="*/ 0 w 386813"/>
                  <a:gd name="connsiteY20" fmla="*/ 0 h 516178"/>
                  <a:gd name="connsiteX21" fmla="*/ 206215 w 386813"/>
                  <a:gd name="connsiteY21" fmla="*/ 234394 h 516178"/>
                  <a:gd name="connsiteX22" fmla="*/ 304840 w 386813"/>
                  <a:gd name="connsiteY22" fmla="*/ 204934 h 516178"/>
                  <a:gd name="connsiteX23" fmla="*/ 337501 w 386813"/>
                  <a:gd name="connsiteY23" fmla="*/ 128084 h 516178"/>
                  <a:gd name="connsiteX24" fmla="*/ 326614 w 386813"/>
                  <a:gd name="connsiteY24" fmla="*/ 80693 h 516178"/>
                  <a:gd name="connsiteX25" fmla="*/ 297795 w 386813"/>
                  <a:gd name="connsiteY25" fmla="*/ 49312 h 516178"/>
                  <a:gd name="connsiteX26" fmla="*/ 256168 w 386813"/>
                  <a:gd name="connsiteY26" fmla="*/ 32021 h 516178"/>
                  <a:gd name="connsiteX27" fmla="*/ 206856 w 386813"/>
                  <a:gd name="connsiteY27" fmla="*/ 26898 h 516178"/>
                  <a:gd name="connsiteX28" fmla="*/ 32021 w 386813"/>
                  <a:gd name="connsiteY28" fmla="*/ 26898 h 516178"/>
                  <a:gd name="connsiteX29" fmla="*/ 32021 w 386813"/>
                  <a:gd name="connsiteY29" fmla="*/ 233753 h 516178"/>
                  <a:gd name="connsiteX30" fmla="*/ 206215 w 386813"/>
                  <a:gd name="connsiteY30" fmla="*/ 233753 h 516178"/>
                  <a:gd name="connsiteX31" fmla="*/ 206215 w 386813"/>
                  <a:gd name="connsiteY31" fmla="*/ 488640 h 516178"/>
                  <a:gd name="connsiteX32" fmla="*/ 315087 w 386813"/>
                  <a:gd name="connsiteY32" fmla="*/ 459181 h 516178"/>
                  <a:gd name="connsiteX33" fmla="*/ 354793 w 386813"/>
                  <a:gd name="connsiteY33" fmla="*/ 371443 h 516178"/>
                  <a:gd name="connsiteX34" fmla="*/ 341344 w 386813"/>
                  <a:gd name="connsiteY34" fmla="*/ 317008 h 516178"/>
                  <a:gd name="connsiteX35" fmla="*/ 306121 w 386813"/>
                  <a:gd name="connsiteY35" fmla="*/ 283065 h 516178"/>
                  <a:gd name="connsiteX36" fmla="*/ 258089 w 386813"/>
                  <a:gd name="connsiteY36" fmla="*/ 265774 h 516178"/>
                  <a:gd name="connsiteX37" fmla="*/ 206215 w 386813"/>
                  <a:gd name="connsiteY37" fmla="*/ 261291 h 516178"/>
                  <a:gd name="connsiteX38" fmla="*/ 31381 w 386813"/>
                  <a:gd name="connsiteY38" fmla="*/ 261291 h 516178"/>
                  <a:gd name="connsiteX39" fmla="*/ 31381 w 386813"/>
                  <a:gd name="connsiteY39" fmla="*/ 488640 h 516178"/>
                  <a:gd name="connsiteX40" fmla="*/ 206215 w 386813"/>
                  <a:gd name="connsiteY40" fmla="*/ 488640 h 516178"/>
                  <a:gd name="connsiteX41" fmla="*/ 206215 w 386813"/>
                  <a:gd name="connsiteY41" fmla="*/ 488640 h 516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386813" h="516178">
                    <a:moveTo>
                      <a:pt x="0" y="0"/>
                    </a:moveTo>
                    <a:lnTo>
                      <a:pt x="206856" y="0"/>
                    </a:lnTo>
                    <a:cubicBezTo>
                      <a:pt x="237596" y="0"/>
                      <a:pt x="263213" y="3843"/>
                      <a:pt x="284346" y="11528"/>
                    </a:cubicBezTo>
                    <a:cubicBezTo>
                      <a:pt x="304840" y="19213"/>
                      <a:pt x="321491" y="29459"/>
                      <a:pt x="334299" y="41627"/>
                    </a:cubicBezTo>
                    <a:cubicBezTo>
                      <a:pt x="347108" y="54436"/>
                      <a:pt x="356074" y="68525"/>
                      <a:pt x="361197" y="84535"/>
                    </a:cubicBezTo>
                    <a:cubicBezTo>
                      <a:pt x="366961" y="100546"/>
                      <a:pt x="369522" y="117197"/>
                      <a:pt x="369522" y="133207"/>
                    </a:cubicBezTo>
                    <a:cubicBezTo>
                      <a:pt x="369522" y="147296"/>
                      <a:pt x="366961" y="160745"/>
                      <a:pt x="362478" y="172913"/>
                    </a:cubicBezTo>
                    <a:cubicBezTo>
                      <a:pt x="357354" y="185722"/>
                      <a:pt x="350950" y="196609"/>
                      <a:pt x="341984" y="206215"/>
                    </a:cubicBezTo>
                    <a:cubicBezTo>
                      <a:pt x="333018" y="215821"/>
                      <a:pt x="322131" y="224147"/>
                      <a:pt x="309963" y="230551"/>
                    </a:cubicBezTo>
                    <a:cubicBezTo>
                      <a:pt x="297795" y="236955"/>
                      <a:pt x="284346" y="241438"/>
                      <a:pt x="268976" y="243359"/>
                    </a:cubicBezTo>
                    <a:lnTo>
                      <a:pt x="270257" y="244640"/>
                    </a:lnTo>
                    <a:cubicBezTo>
                      <a:pt x="273459" y="244000"/>
                      <a:pt x="281785" y="245921"/>
                      <a:pt x="293953" y="249123"/>
                    </a:cubicBezTo>
                    <a:cubicBezTo>
                      <a:pt x="306761" y="252325"/>
                      <a:pt x="319570" y="258729"/>
                      <a:pt x="333659" y="268336"/>
                    </a:cubicBezTo>
                    <a:cubicBezTo>
                      <a:pt x="347108" y="277942"/>
                      <a:pt x="359916" y="290750"/>
                      <a:pt x="370803" y="307401"/>
                    </a:cubicBezTo>
                    <a:cubicBezTo>
                      <a:pt x="381690" y="324052"/>
                      <a:pt x="386814" y="345186"/>
                      <a:pt x="386814" y="371443"/>
                    </a:cubicBezTo>
                    <a:cubicBezTo>
                      <a:pt x="386814" y="395139"/>
                      <a:pt x="382331" y="415632"/>
                      <a:pt x="374005" y="433564"/>
                    </a:cubicBezTo>
                    <a:cubicBezTo>
                      <a:pt x="365039" y="451496"/>
                      <a:pt x="352871" y="466225"/>
                      <a:pt x="337501" y="479034"/>
                    </a:cubicBezTo>
                    <a:cubicBezTo>
                      <a:pt x="322131" y="491842"/>
                      <a:pt x="302919" y="500808"/>
                      <a:pt x="280504" y="506572"/>
                    </a:cubicBezTo>
                    <a:cubicBezTo>
                      <a:pt x="258089" y="512976"/>
                      <a:pt x="233753" y="516178"/>
                      <a:pt x="206856" y="516178"/>
                    </a:cubicBezTo>
                    <a:lnTo>
                      <a:pt x="0" y="516178"/>
                    </a:lnTo>
                    <a:lnTo>
                      <a:pt x="0" y="0"/>
                    </a:lnTo>
                    <a:close/>
                    <a:moveTo>
                      <a:pt x="206215" y="234394"/>
                    </a:moveTo>
                    <a:cubicBezTo>
                      <a:pt x="250404" y="234394"/>
                      <a:pt x="283066" y="224787"/>
                      <a:pt x="304840" y="204934"/>
                    </a:cubicBezTo>
                    <a:cubicBezTo>
                      <a:pt x="326614" y="185081"/>
                      <a:pt x="337501" y="159464"/>
                      <a:pt x="337501" y="128084"/>
                    </a:cubicBezTo>
                    <a:cubicBezTo>
                      <a:pt x="337501" y="109512"/>
                      <a:pt x="333659" y="93501"/>
                      <a:pt x="326614" y="80693"/>
                    </a:cubicBezTo>
                    <a:cubicBezTo>
                      <a:pt x="319570" y="67884"/>
                      <a:pt x="309963" y="57638"/>
                      <a:pt x="297795" y="49312"/>
                    </a:cubicBezTo>
                    <a:cubicBezTo>
                      <a:pt x="285627" y="41627"/>
                      <a:pt x="272179" y="35863"/>
                      <a:pt x="256168" y="32021"/>
                    </a:cubicBezTo>
                    <a:cubicBezTo>
                      <a:pt x="240798" y="28819"/>
                      <a:pt x="224147" y="26898"/>
                      <a:pt x="206856" y="26898"/>
                    </a:cubicBezTo>
                    <a:lnTo>
                      <a:pt x="32021" y="26898"/>
                    </a:lnTo>
                    <a:lnTo>
                      <a:pt x="32021" y="233753"/>
                    </a:lnTo>
                    <a:lnTo>
                      <a:pt x="206215" y="233753"/>
                    </a:lnTo>
                    <a:close/>
                    <a:moveTo>
                      <a:pt x="206215" y="488640"/>
                    </a:moveTo>
                    <a:cubicBezTo>
                      <a:pt x="252325" y="488640"/>
                      <a:pt x="288829" y="479034"/>
                      <a:pt x="315087" y="459181"/>
                    </a:cubicBezTo>
                    <a:cubicBezTo>
                      <a:pt x="341344" y="439328"/>
                      <a:pt x="354793" y="410509"/>
                      <a:pt x="354793" y="371443"/>
                    </a:cubicBezTo>
                    <a:cubicBezTo>
                      <a:pt x="354793" y="349029"/>
                      <a:pt x="350310" y="331097"/>
                      <a:pt x="341344" y="317008"/>
                    </a:cubicBezTo>
                    <a:cubicBezTo>
                      <a:pt x="332378" y="302918"/>
                      <a:pt x="320210" y="291391"/>
                      <a:pt x="306121" y="283065"/>
                    </a:cubicBezTo>
                    <a:cubicBezTo>
                      <a:pt x="292032" y="274740"/>
                      <a:pt x="276021" y="268976"/>
                      <a:pt x="258089" y="265774"/>
                    </a:cubicBezTo>
                    <a:cubicBezTo>
                      <a:pt x="240158" y="262572"/>
                      <a:pt x="223507" y="261291"/>
                      <a:pt x="206215" y="261291"/>
                    </a:cubicBezTo>
                    <a:lnTo>
                      <a:pt x="31381" y="261291"/>
                    </a:lnTo>
                    <a:lnTo>
                      <a:pt x="31381" y="488640"/>
                    </a:lnTo>
                    <a:lnTo>
                      <a:pt x="206215" y="488640"/>
                    </a:lnTo>
                    <a:lnTo>
                      <a:pt x="206215" y="488640"/>
                    </a:lnTo>
                    <a:close/>
                  </a:path>
                </a:pathLst>
              </a:custGeom>
              <a:grpFill/>
              <a:ln w="7373" cap="flat">
                <a:solidFill>
                  <a:schemeClr val="bg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80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4C8656D2-0BCD-4D9E-8F00-7780B7131796}"/>
                  </a:ext>
                </a:extLst>
              </p:cNvPr>
              <p:cNvSpPr/>
              <p:nvPr/>
            </p:nvSpPr>
            <p:spPr>
              <a:xfrm>
                <a:off x="2378209" y="5233339"/>
                <a:ext cx="455979" cy="522582"/>
              </a:xfrm>
              <a:custGeom>
                <a:avLst/>
                <a:gdLst>
                  <a:gd name="connsiteX0" fmla="*/ 258089 w 455979"/>
                  <a:gd name="connsiteY0" fmla="*/ 522582 h 522582"/>
                  <a:gd name="connsiteX1" fmla="*/ 210058 w 455979"/>
                  <a:gd name="connsiteY1" fmla="*/ 522582 h 522582"/>
                  <a:gd name="connsiteX2" fmla="*/ 0 w 455979"/>
                  <a:gd name="connsiteY2" fmla="*/ 0 h 522582"/>
                  <a:gd name="connsiteX3" fmla="*/ 44829 w 455979"/>
                  <a:gd name="connsiteY3" fmla="*/ 0 h 522582"/>
                  <a:gd name="connsiteX4" fmla="*/ 233753 w 455979"/>
                  <a:gd name="connsiteY4" fmla="*/ 478393 h 522582"/>
                  <a:gd name="connsiteX5" fmla="*/ 235675 w 455979"/>
                  <a:gd name="connsiteY5" fmla="*/ 478393 h 522582"/>
                  <a:gd name="connsiteX6" fmla="*/ 413071 w 455979"/>
                  <a:gd name="connsiteY6" fmla="*/ 0 h 522582"/>
                  <a:gd name="connsiteX7" fmla="*/ 455979 w 455979"/>
                  <a:gd name="connsiteY7" fmla="*/ 0 h 522582"/>
                  <a:gd name="connsiteX8" fmla="*/ 258089 w 455979"/>
                  <a:gd name="connsiteY8" fmla="*/ 522582 h 522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55979" h="522582">
                    <a:moveTo>
                      <a:pt x="258089" y="522582"/>
                    </a:moveTo>
                    <a:lnTo>
                      <a:pt x="210058" y="522582"/>
                    </a:lnTo>
                    <a:lnTo>
                      <a:pt x="0" y="0"/>
                    </a:lnTo>
                    <a:lnTo>
                      <a:pt x="44829" y="0"/>
                    </a:lnTo>
                    <a:lnTo>
                      <a:pt x="233753" y="478393"/>
                    </a:lnTo>
                    <a:lnTo>
                      <a:pt x="235675" y="478393"/>
                    </a:lnTo>
                    <a:lnTo>
                      <a:pt x="413071" y="0"/>
                    </a:lnTo>
                    <a:lnTo>
                      <a:pt x="455979" y="0"/>
                    </a:lnTo>
                    <a:lnTo>
                      <a:pt x="258089" y="522582"/>
                    </a:lnTo>
                    <a:close/>
                  </a:path>
                </a:pathLst>
              </a:custGeom>
              <a:grpFill/>
              <a:ln w="6384" cap="flat">
                <a:solidFill>
                  <a:schemeClr val="bg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8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C5135115-035E-4731-A0DD-DB53C55C4BEB}"/>
                  </a:ext>
                </a:extLst>
              </p:cNvPr>
              <p:cNvSpPr/>
              <p:nvPr/>
            </p:nvSpPr>
            <p:spPr>
              <a:xfrm>
                <a:off x="2693936" y="5233339"/>
                <a:ext cx="455338" cy="522582"/>
              </a:xfrm>
              <a:custGeom>
                <a:avLst/>
                <a:gdLst>
                  <a:gd name="connsiteX0" fmla="*/ 455339 w 455338"/>
                  <a:gd name="connsiteY0" fmla="*/ 522582 h 522582"/>
                  <a:gd name="connsiteX1" fmla="*/ 412430 w 455338"/>
                  <a:gd name="connsiteY1" fmla="*/ 522582 h 522582"/>
                  <a:gd name="connsiteX2" fmla="*/ 235675 w 455338"/>
                  <a:gd name="connsiteY2" fmla="*/ 44829 h 522582"/>
                  <a:gd name="connsiteX3" fmla="*/ 233753 w 455338"/>
                  <a:gd name="connsiteY3" fmla="*/ 44829 h 522582"/>
                  <a:gd name="connsiteX4" fmla="*/ 44829 w 455338"/>
                  <a:gd name="connsiteY4" fmla="*/ 522582 h 522582"/>
                  <a:gd name="connsiteX5" fmla="*/ 0 w 455338"/>
                  <a:gd name="connsiteY5" fmla="*/ 522582 h 522582"/>
                  <a:gd name="connsiteX6" fmla="*/ 210698 w 455338"/>
                  <a:gd name="connsiteY6" fmla="*/ 0 h 522582"/>
                  <a:gd name="connsiteX7" fmla="*/ 258730 w 455338"/>
                  <a:gd name="connsiteY7" fmla="*/ 0 h 522582"/>
                  <a:gd name="connsiteX8" fmla="*/ 455339 w 455338"/>
                  <a:gd name="connsiteY8" fmla="*/ 522582 h 522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55338" h="522582">
                    <a:moveTo>
                      <a:pt x="455339" y="522582"/>
                    </a:moveTo>
                    <a:lnTo>
                      <a:pt x="412430" y="522582"/>
                    </a:lnTo>
                    <a:lnTo>
                      <a:pt x="235675" y="44829"/>
                    </a:lnTo>
                    <a:lnTo>
                      <a:pt x="233753" y="44829"/>
                    </a:lnTo>
                    <a:lnTo>
                      <a:pt x="44829" y="522582"/>
                    </a:lnTo>
                    <a:lnTo>
                      <a:pt x="0" y="522582"/>
                    </a:lnTo>
                    <a:lnTo>
                      <a:pt x="210698" y="0"/>
                    </a:lnTo>
                    <a:lnTo>
                      <a:pt x="258730" y="0"/>
                    </a:lnTo>
                    <a:lnTo>
                      <a:pt x="455339" y="522582"/>
                    </a:lnTo>
                    <a:close/>
                  </a:path>
                </a:pathLst>
              </a:custGeom>
              <a:grpFill/>
              <a:ln w="6384" cap="flat">
                <a:solidFill>
                  <a:schemeClr val="bg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8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31CED2B-ADE8-4C17-A013-0B7D47F71F36}"/>
                  </a:ext>
                </a:extLst>
              </p:cNvPr>
              <p:cNvSpPr/>
              <p:nvPr userDrawn="1"/>
            </p:nvSpPr>
            <p:spPr>
              <a:xfrm>
                <a:off x="2877096" y="5532415"/>
                <a:ext cx="109511" cy="96703"/>
              </a:xfrm>
              <a:custGeom>
                <a:avLst/>
                <a:gdLst>
                  <a:gd name="connsiteX0" fmla="*/ 0 w 109511"/>
                  <a:gd name="connsiteY0" fmla="*/ 0 h 96703"/>
                  <a:gd name="connsiteX1" fmla="*/ 109512 w 109511"/>
                  <a:gd name="connsiteY1" fmla="*/ 48031 h 96703"/>
                  <a:gd name="connsiteX2" fmla="*/ 0 w 109511"/>
                  <a:gd name="connsiteY2" fmla="*/ 96703 h 96703"/>
                  <a:gd name="connsiteX3" fmla="*/ 0 w 109511"/>
                  <a:gd name="connsiteY3" fmla="*/ 0 h 96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511" h="96703">
                    <a:moveTo>
                      <a:pt x="0" y="0"/>
                    </a:moveTo>
                    <a:lnTo>
                      <a:pt x="109512" y="48031"/>
                    </a:lnTo>
                    <a:lnTo>
                      <a:pt x="0" y="96703"/>
                    </a:lnTo>
                    <a:cubicBezTo>
                      <a:pt x="0" y="96703"/>
                      <a:pt x="0" y="640"/>
                      <a:pt x="0" y="0"/>
                    </a:cubicBezTo>
                  </a:path>
                </a:pathLst>
              </a:custGeom>
              <a:solidFill>
                <a:schemeClr val="accent2"/>
              </a:solidFill>
              <a:ln w="63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8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1531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2C2DB-2BE3-9F69-1E19-100FF148A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1D4E2-5E85-F772-9666-7F2BEF67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04C93-5421-2187-3B81-A2C74DE74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7F885-7A4F-1FFF-B5FB-671B859C6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7547F-2A46-5CE3-0198-2DE551BC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67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2C576-170C-3C05-1145-E885F8869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8BF4C-F003-64EF-1763-7C7A8424C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93E41-C0EA-BF1E-5B5A-A770CEFA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3DB76-6F52-B6D0-70E7-F8461B4EA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52288-C7DF-9A14-8736-D6856448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2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B5205-7CA0-A486-019F-A993E4A40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9FA39-479C-B22E-7D01-2882E9880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4006F-7C3C-FFEB-84D6-C468D5FC3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2AAFD-CC2A-EBFF-16FF-DC26A6221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F66F9-21DF-201F-EFB8-A0FB34E5C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18729-8AED-22E4-6A7E-0F28E5712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4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D1B62-B429-4C23-02F8-A40DF9D9F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95705-72D5-C15E-6540-631F5C5F9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8612F-1F13-52BD-AE1E-978699633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93790A-FF7C-A528-8F0C-D70BC9B143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AEF71-D218-B6E8-DE2F-64EBB34FEE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203275-EF89-3BBC-F3E8-AB4D15FA2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0CB9E5-2320-BDEF-6FB4-21F42A3AA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C50A11-9842-CDE6-57C9-13A9E7FA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74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1CDF4-5C07-DA4C-CEA6-9C10E98D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09E8C-FBB4-204C-9144-7C5285A68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150222-CB1D-CA14-2514-4C5A7261E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0661F-6F0F-3C4C-DEA7-3E3DEEF0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59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7CB3BB-D2B4-4FB4-B5E7-76E935F5B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AD340-DF42-A777-BB3B-322EEC90A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1138D-1CD8-52BB-0E8E-4C9D7EA6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2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D1062-984B-C475-FF18-E8A3C18A6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C2C24-AA7B-CEC4-8B36-3AD03E7CD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702A7D-6B45-674A-812A-E1D8CCEAB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6958C0-D16C-6294-22AA-0564D6B06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2A660-B670-AAE0-F2B2-F6C2D4CB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63807-DCC5-4F35-B639-46A9145E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28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7DF7D-8E43-7023-CE4C-0EDEF1984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E8E7-FAB1-9E2E-9613-1422020B4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7669D-500C-7696-0AF5-412872085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16723-BCD5-7126-BE3F-571A136EB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1C56F-279F-332E-B66F-D00264DAA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1EE55-8AB2-7AF3-133A-2727AE29F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2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0519F5-F3A9-DCE7-3843-F63E67398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9501A-F54C-A259-08C9-5C9D83A56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64900-0AE0-F02F-C0C3-A4A997399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853C-0ABA-4CA4-8950-F4B459562918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5A6C1-47FE-9051-D236-C0601343D6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77296-C15E-8B81-1621-7BCE226A46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0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hyperlink" Target="https://www.teenvogue.com/story/american-eagle-outer-banks-collab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92288D-C5D8-C0F4-0819-0E8599682A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9C0EEBC-645C-CA91-33A3-E1B007B3329D}"/>
              </a:ext>
            </a:extLst>
          </p:cNvPr>
          <p:cNvSpPr/>
          <p:nvPr/>
        </p:nvSpPr>
        <p:spPr>
          <a:xfrm>
            <a:off x="6518689" y="1671761"/>
            <a:ext cx="5673312" cy="4158478"/>
          </a:xfrm>
          <a:prstGeom prst="rect">
            <a:avLst/>
          </a:prstGeom>
          <a:solidFill>
            <a:srgbClr val="E2E8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3A071BE-CF3A-226D-5EDA-9AFD0797211E}"/>
              </a:ext>
            </a:extLst>
          </p:cNvPr>
          <p:cNvSpPr>
            <a:spLocks/>
          </p:cNvSpPr>
          <p:nvPr/>
        </p:nvSpPr>
        <p:spPr>
          <a:xfrm>
            <a:off x="9788398" y="2497854"/>
            <a:ext cx="1691925" cy="3157813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299CADE-D387-FBFE-F0E8-BA0C084AF7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87066C2F-2796-E8A9-AE2F-89F8D0E29973}"/>
              </a:ext>
            </a:extLst>
          </p:cNvPr>
          <p:cNvSpPr txBox="1">
            <a:spLocks/>
          </p:cNvSpPr>
          <p:nvPr/>
        </p:nvSpPr>
        <p:spPr>
          <a:xfrm>
            <a:off x="503714" y="6589969"/>
            <a:ext cx="724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Helvetica" pitchFamily="2" charset="0"/>
              </a:defRPr>
            </a:lvl1pPr>
            <a:lvl2pPr marL="454888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9743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4621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9494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4369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29242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84118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38991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PAGE </a:t>
            </a:r>
            <a:fld id="{FC623D9C-B141-0E44-9A0E-426DA6A043B9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4A328F-4B92-C68A-40C5-6BAF54590DB0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6A0752-D0AB-F4C3-10B1-5BFFB8CE77CE}"/>
              </a:ext>
            </a:extLst>
          </p:cNvPr>
          <p:cNvSpPr txBox="1"/>
          <p:nvPr/>
        </p:nvSpPr>
        <p:spPr>
          <a:xfrm>
            <a:off x="472837" y="6176871"/>
            <a:ext cx="11687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VAB custom research fielded by Hub Entertainment Research as part of the 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2023 Video Redefined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report. Data sourced from Hub’s survey of 1,900 consumers, ages 13-74. P13-24 respondents = 620 (unweighted). Data collected December 2023. Q3: Which of the following actions have you taken as a result of watching something on the following platforms?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3E9778-41F8-9395-F54B-C6928CE84745}"/>
              </a:ext>
            </a:extLst>
          </p:cNvPr>
          <p:cNvSpPr/>
          <p:nvPr/>
        </p:nvSpPr>
        <p:spPr>
          <a:xfrm>
            <a:off x="183330" y="392038"/>
            <a:ext cx="1182060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Helvetica" panose="020B0403020202020204" pitchFamily="34" charset="0"/>
              </a:rPr>
              <a:t>Apparel: </a:t>
            </a:r>
            <a:r>
              <a:rPr kumimoji="0" lang="en-US" sz="2600" b="1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Helvetica" panose="020B0403020202020204" pitchFamily="34" charset="0"/>
              </a:rPr>
              <a:t>Gen Z shoppers are more influenced to buy clothing from TV and streaming shows like </a:t>
            </a:r>
            <a:r>
              <a:rPr kumimoji="0" lang="en-US" sz="2600" b="1" i="1" u="none" strike="noStrike" kern="100" cap="none" spc="0" normalizeH="0" baseline="0" noProof="0" dirty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Helvetica" panose="020B0403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Outer Banks</a:t>
            </a:r>
            <a:r>
              <a:rPr kumimoji="0" lang="en-US" sz="2600" b="1" i="1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Helvetica" panose="020B0403020202020204" pitchFamily="34" charset="0"/>
              </a:rPr>
              <a:t> </a:t>
            </a:r>
            <a:r>
              <a:rPr kumimoji="0" lang="en-US" sz="2600" b="1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Helvetica" panose="020B0403020202020204" pitchFamily="34" charset="0"/>
              </a:rPr>
              <a:t>than by social media influencers</a:t>
            </a:r>
            <a:endParaRPr kumimoji="0" lang="en-US" sz="2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403020202020204" pitchFamily="34" charset="0"/>
              <a:ea typeface="Calibri" panose="020F0502020204030204" pitchFamily="34" charset="0"/>
              <a:cs typeface="Helvetica" panose="020B0403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65FB0C-52F0-0D3A-DB6F-FBE201879956}"/>
              </a:ext>
            </a:extLst>
          </p:cNvPr>
          <p:cNvSpPr/>
          <p:nvPr/>
        </p:nvSpPr>
        <p:spPr>
          <a:xfrm>
            <a:off x="0" y="1"/>
            <a:ext cx="2441643" cy="287914"/>
          </a:xfrm>
          <a:prstGeom prst="rect">
            <a:avLst/>
          </a:prstGeom>
          <a:solidFill>
            <a:srgbClr val="4EBEA4"/>
          </a:solidFill>
          <a:ln>
            <a:solidFill>
              <a:srgbClr val="4EBE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Influences Personal Style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336678-B48E-0F0E-7132-7BFC52C1559C}"/>
              </a:ext>
            </a:extLst>
          </p:cNvPr>
          <p:cNvSpPr txBox="1"/>
          <p:nvPr/>
        </p:nvSpPr>
        <p:spPr>
          <a:xfrm>
            <a:off x="9160184" y="1974634"/>
            <a:ext cx="29483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TV / Streaming vs. Social Media*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more likely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6A54A9A-BF5A-1BE8-E28E-2C5B5CBB7074}"/>
              </a:ext>
            </a:extLst>
          </p:cNvPr>
          <p:cNvCxnSpPr>
            <a:cxnSpLocks/>
          </p:cNvCxnSpPr>
          <p:nvPr/>
        </p:nvCxnSpPr>
        <p:spPr>
          <a:xfrm>
            <a:off x="9788398" y="3138261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6526F30-8D9E-3D4C-D767-6241E1DB7997}"/>
              </a:ext>
            </a:extLst>
          </p:cNvPr>
          <p:cNvCxnSpPr>
            <a:cxnSpLocks/>
          </p:cNvCxnSpPr>
          <p:nvPr/>
        </p:nvCxnSpPr>
        <p:spPr>
          <a:xfrm>
            <a:off x="9788398" y="3797610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E709267-09A1-8B67-B1CF-9B09D34C5ECF}"/>
              </a:ext>
            </a:extLst>
          </p:cNvPr>
          <p:cNvCxnSpPr>
            <a:cxnSpLocks/>
          </p:cNvCxnSpPr>
          <p:nvPr/>
        </p:nvCxnSpPr>
        <p:spPr>
          <a:xfrm>
            <a:off x="9788398" y="4433672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6F2799E-AC99-D757-0F60-A0FA387843D7}"/>
              </a:ext>
            </a:extLst>
          </p:cNvPr>
          <p:cNvCxnSpPr>
            <a:cxnSpLocks/>
          </p:cNvCxnSpPr>
          <p:nvPr/>
        </p:nvCxnSpPr>
        <p:spPr>
          <a:xfrm>
            <a:off x="9788398" y="5093021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4BEA472-9DB4-F78A-9C48-BE37842F5BA5}"/>
              </a:ext>
            </a:extLst>
          </p:cNvPr>
          <p:cNvSpPr txBox="1"/>
          <p:nvPr/>
        </p:nvSpPr>
        <p:spPr>
          <a:xfrm>
            <a:off x="6517138" y="1847314"/>
            <a:ext cx="261532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of P13-24 who have </a:t>
            </a:r>
            <a:r>
              <a:rPr kumimoji="0" lang="en-US" sz="1050" b="0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purchased clothing similar to what an actor / character / personality wore</a:t>
            </a: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b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from the following platforms 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4D06AB5-72D3-3054-4D37-8051494DFC94}"/>
              </a:ext>
            </a:extLst>
          </p:cNvPr>
          <p:cNvCxnSpPr/>
          <p:nvPr/>
        </p:nvCxnSpPr>
        <p:spPr>
          <a:xfrm>
            <a:off x="9134751" y="1941173"/>
            <a:ext cx="0" cy="35771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person holding a blanket&#10;&#10;Description automatically generated">
            <a:extLst>
              <a:ext uri="{FF2B5EF4-FFF2-40B4-BE49-F238E27FC236}">
                <a16:creationId xmlns:a16="http://schemas.microsoft.com/office/drawing/2014/main" id="{E4A7D1E8-A640-57FC-23EC-DC73237445C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6" y="1671762"/>
            <a:ext cx="6525749" cy="415847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21D497C-6891-709A-38FE-D6CEEEBAB0DD}"/>
              </a:ext>
            </a:extLst>
          </p:cNvPr>
          <p:cNvSpPr>
            <a:spLocks/>
          </p:cNvSpPr>
          <p:nvPr/>
        </p:nvSpPr>
        <p:spPr>
          <a:xfrm>
            <a:off x="0" y="1671762"/>
            <a:ext cx="6533740" cy="4158478"/>
          </a:xfrm>
          <a:prstGeom prst="rect">
            <a:avLst/>
          </a:prstGeom>
          <a:solidFill>
            <a:srgbClr val="4EBEA4">
              <a:alpha val="7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EA39B2F-AA9F-E646-B5D3-1083ACDE0184}"/>
              </a:ext>
            </a:extLst>
          </p:cNvPr>
          <p:cNvSpPr txBox="1"/>
          <p:nvPr/>
        </p:nvSpPr>
        <p:spPr>
          <a:xfrm>
            <a:off x="751484" y="3350892"/>
            <a:ext cx="49992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Gen Z say they have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‘purchased clothing similar to what an actor / character / personality wore’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in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TV or streaming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content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7D0FB76-9494-40B7-DCB1-5055276F9E93}"/>
              </a:ext>
            </a:extLst>
          </p:cNvPr>
          <p:cNvSpPr txBox="1"/>
          <p:nvPr/>
        </p:nvSpPr>
        <p:spPr>
          <a:xfrm>
            <a:off x="2120448" y="2027453"/>
            <a:ext cx="2261369" cy="132343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24%</a:t>
            </a:r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F03F004-A897-5267-A55D-72670A00F9B6}"/>
              </a:ext>
            </a:extLst>
          </p:cNvPr>
          <p:cNvSpPr txBox="1"/>
          <p:nvPr/>
        </p:nvSpPr>
        <p:spPr>
          <a:xfrm>
            <a:off x="6107467" y="3553699"/>
            <a:ext cx="655037" cy="400110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VS.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216677D-38C5-4051-ADE7-175D4CA7DA0A}"/>
              </a:ext>
            </a:extLst>
          </p:cNvPr>
          <p:cNvSpPr txBox="1"/>
          <p:nvPr/>
        </p:nvSpPr>
        <p:spPr>
          <a:xfrm>
            <a:off x="183329" y="5834680"/>
            <a:ext cx="11921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*How to read: </a:t>
            </a:r>
            <a:r>
              <a:rPr kumimoji="0" lang="en-US" sz="1200" b="0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P13-24 viewers are </a:t>
            </a:r>
            <a:r>
              <a:rPr kumimoji="0" lang="en-US" sz="12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33% more likely </a:t>
            </a:r>
            <a:r>
              <a:rPr kumimoji="0" lang="en-US" sz="1200" b="0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to purchase clothing similar to what a character / actor / personality from premium video content wore vs. TikTok content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EB7100-5F0F-01E9-8782-3D9D456CAE43}"/>
              </a:ext>
            </a:extLst>
          </p:cNvPr>
          <p:cNvSpPr txBox="1"/>
          <p:nvPr/>
        </p:nvSpPr>
        <p:spPr>
          <a:xfrm>
            <a:off x="9873874" y="2532878"/>
            <a:ext cx="15445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+33%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4EB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93B414-4F99-2AA8-7F9D-6FFB747DC690}"/>
              </a:ext>
            </a:extLst>
          </p:cNvPr>
          <p:cNvSpPr txBox="1"/>
          <p:nvPr/>
        </p:nvSpPr>
        <p:spPr>
          <a:xfrm>
            <a:off x="9873874" y="3169076"/>
            <a:ext cx="1544545" cy="608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+76%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4EB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4E0C-D561-516B-3BA0-BAB05ADB96D9}"/>
              </a:ext>
            </a:extLst>
          </p:cNvPr>
          <p:cNvSpPr txBox="1"/>
          <p:nvPr/>
        </p:nvSpPr>
        <p:spPr>
          <a:xfrm>
            <a:off x="9804004" y="3828425"/>
            <a:ext cx="16144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+15%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4EB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97418E-F6A7-1DE3-B045-936A55688DE7}"/>
              </a:ext>
            </a:extLst>
          </p:cNvPr>
          <p:cNvSpPr txBox="1"/>
          <p:nvPr/>
        </p:nvSpPr>
        <p:spPr>
          <a:xfrm>
            <a:off x="9873874" y="4464487"/>
            <a:ext cx="1544545" cy="608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+83%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4EB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E612CB-BA7B-CB0B-472E-B012A0F144CC}"/>
              </a:ext>
            </a:extLst>
          </p:cNvPr>
          <p:cNvSpPr txBox="1"/>
          <p:nvPr/>
        </p:nvSpPr>
        <p:spPr>
          <a:xfrm>
            <a:off x="9873874" y="5100687"/>
            <a:ext cx="15445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+51%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4EB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CF795B57-0A4E-7DFE-6BC2-8ED00B4C5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9570" y="2698120"/>
            <a:ext cx="871855" cy="25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2E44AFE-E037-C352-C6A1-6C55F4F2FC55}"/>
              </a:ext>
            </a:extLst>
          </p:cNvPr>
          <p:cNvSpPr txBox="1"/>
          <p:nvPr/>
        </p:nvSpPr>
        <p:spPr>
          <a:xfrm>
            <a:off x="7859153" y="2625210"/>
            <a:ext cx="7205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18%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 descr="Snapchat SVG Vector Logos - Vector Logo Zone">
            <a:extLst>
              <a:ext uri="{FF2B5EF4-FFF2-40B4-BE49-F238E27FC236}">
                <a16:creationId xmlns:a16="http://schemas.microsoft.com/office/drawing/2014/main" id="{E2FC6C4B-347F-E39B-84D8-9F9B69885F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59570" y="3327580"/>
            <a:ext cx="959039" cy="29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902C579-C355-E7F0-EC41-9E156D99BB22}"/>
              </a:ext>
            </a:extLst>
          </p:cNvPr>
          <p:cNvSpPr txBox="1"/>
          <p:nvPr/>
        </p:nvSpPr>
        <p:spPr>
          <a:xfrm>
            <a:off x="7859153" y="3273052"/>
            <a:ext cx="7205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14%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D12FE03-C4FA-BA4E-36E7-78791E35C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9570" y="3954796"/>
            <a:ext cx="929979" cy="33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E512B880-63CE-65A4-DBBB-6628FA085171}"/>
              </a:ext>
            </a:extLst>
          </p:cNvPr>
          <p:cNvSpPr txBox="1"/>
          <p:nvPr/>
        </p:nvSpPr>
        <p:spPr>
          <a:xfrm>
            <a:off x="7859153" y="3920757"/>
            <a:ext cx="7205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21%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9" name="Picture 28" descr="Facebook Logo and symbol, meaning, history, PNG, brand">
            <a:extLst>
              <a:ext uri="{FF2B5EF4-FFF2-40B4-BE49-F238E27FC236}">
                <a16:creationId xmlns:a16="http://schemas.microsoft.com/office/drawing/2014/main" id="{FA190662-1B31-9EAD-9D27-119A66659C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692" b="28304"/>
          <a:stretch/>
        </p:blipFill>
        <p:spPr bwMode="auto">
          <a:xfrm>
            <a:off x="6959570" y="4666263"/>
            <a:ext cx="845435" cy="20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893FAE56-AC91-352B-399C-14DD8E43E809}"/>
              </a:ext>
            </a:extLst>
          </p:cNvPr>
          <p:cNvSpPr txBox="1"/>
          <p:nvPr/>
        </p:nvSpPr>
        <p:spPr>
          <a:xfrm>
            <a:off x="7859153" y="4568463"/>
            <a:ext cx="7205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13%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2" name="Picture 4" descr="The YouTube logo: a history | Creative Bloq">
            <a:extLst>
              <a:ext uri="{FF2B5EF4-FFF2-40B4-BE49-F238E27FC236}">
                <a16:creationId xmlns:a16="http://schemas.microsoft.com/office/drawing/2014/main" id="{CF633679-B97A-8E01-FD0F-A0D48A0F51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59570" y="5286828"/>
            <a:ext cx="920289" cy="197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8B2AE9E-D709-29C4-3FA8-4B3E68A36B39}"/>
              </a:ext>
            </a:extLst>
          </p:cNvPr>
          <p:cNvSpPr txBox="1"/>
          <p:nvPr/>
        </p:nvSpPr>
        <p:spPr>
          <a:xfrm>
            <a:off x="7859153" y="5185392"/>
            <a:ext cx="7205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16%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F41E56C-A883-80BC-0BE6-4785561FFB4E}"/>
              </a:ext>
            </a:extLst>
          </p:cNvPr>
          <p:cNvCxnSpPr>
            <a:cxnSpLocks/>
          </p:cNvCxnSpPr>
          <p:nvPr/>
        </p:nvCxnSpPr>
        <p:spPr>
          <a:xfrm>
            <a:off x="6923669" y="3138261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060059F-EC0F-13E3-AFB0-056BFF35B29C}"/>
              </a:ext>
            </a:extLst>
          </p:cNvPr>
          <p:cNvCxnSpPr>
            <a:cxnSpLocks/>
          </p:cNvCxnSpPr>
          <p:nvPr/>
        </p:nvCxnSpPr>
        <p:spPr>
          <a:xfrm>
            <a:off x="6923669" y="3797610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D474ECC-AE1F-E5A9-E668-42873F9E276D}"/>
              </a:ext>
            </a:extLst>
          </p:cNvPr>
          <p:cNvCxnSpPr>
            <a:cxnSpLocks/>
          </p:cNvCxnSpPr>
          <p:nvPr/>
        </p:nvCxnSpPr>
        <p:spPr>
          <a:xfrm>
            <a:off x="6923669" y="4433672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B72F59E-1F49-151B-5E2A-70C9669CAF3A}"/>
              </a:ext>
            </a:extLst>
          </p:cNvPr>
          <p:cNvCxnSpPr>
            <a:cxnSpLocks/>
          </p:cNvCxnSpPr>
          <p:nvPr/>
        </p:nvCxnSpPr>
        <p:spPr>
          <a:xfrm>
            <a:off x="6923669" y="5093021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674552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Helvetica</vt:lpstr>
      <vt:lpstr>Helvetica Light</vt:lpstr>
      <vt:lpstr>4_Office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Marianne Vita</dc:creator>
  <cp:lastModifiedBy>Marianne Vita</cp:lastModifiedBy>
  <cp:revision>1</cp:revision>
  <dcterms:created xsi:type="dcterms:W3CDTF">2024-05-10T16:51:32Z</dcterms:created>
  <dcterms:modified xsi:type="dcterms:W3CDTF">2024-05-10T16:51:43Z</dcterms:modified>
</cp:coreProperties>
</file>