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147376532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46FC82F-A7BB-45E3-8870-BDC9B02EBF57}" v="1" dt="2024-10-09T20:51:25.35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79" d="100"/>
          <a:sy n="79" d="100"/>
        </p:scale>
        <p:origin x="821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11" Type="http://schemas.openxmlformats.org/officeDocument/2006/relationships/customXml" Target="../customXml/item3.xml"/><Relationship Id="rId5" Type="http://schemas.openxmlformats.org/officeDocument/2006/relationships/theme" Target="theme/theme1.xml"/><Relationship Id="rId10" Type="http://schemas.openxmlformats.org/officeDocument/2006/relationships/customXml" Target="../customXml/item2.xml"/><Relationship Id="rId4" Type="http://schemas.openxmlformats.org/officeDocument/2006/relationships/viewProps" Target="viewProps.xml"/><Relationship Id="rId9" Type="http://schemas.openxmlformats.org/officeDocument/2006/relationships/customXml" Target="../customXml/item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ylan Breger" userId="9b3da09f-10fe-42ec-9aa5-9fa2a3e9cc20" providerId="ADAL" clId="{946FC82F-A7BB-45E3-8870-BDC9B02EBF57}"/>
    <pc:docChg chg="custSel addSld delSld modSld">
      <pc:chgData name="Dylan Breger" userId="9b3da09f-10fe-42ec-9aa5-9fa2a3e9cc20" providerId="ADAL" clId="{946FC82F-A7BB-45E3-8870-BDC9B02EBF57}" dt="2024-10-09T20:51:28.901" v="7" actId="47"/>
      <pc:docMkLst>
        <pc:docMk/>
      </pc:docMkLst>
      <pc:sldChg chg="addSp delSp modSp new del mod">
        <pc:chgData name="Dylan Breger" userId="9b3da09f-10fe-42ec-9aa5-9fa2a3e9cc20" providerId="ADAL" clId="{946FC82F-A7BB-45E3-8870-BDC9B02EBF57}" dt="2024-10-09T20:51:28.901" v="7" actId="47"/>
        <pc:sldMkLst>
          <pc:docMk/>
          <pc:sldMk cId="4209388971" sldId="256"/>
        </pc:sldMkLst>
        <pc:spChg chg="del mod">
          <ac:chgData name="Dylan Breger" userId="9b3da09f-10fe-42ec-9aa5-9fa2a3e9cc20" providerId="ADAL" clId="{946FC82F-A7BB-45E3-8870-BDC9B02EBF57}" dt="2024-10-09T20:51:19.916" v="4" actId="478"/>
          <ac:spMkLst>
            <pc:docMk/>
            <pc:sldMk cId="4209388971" sldId="256"/>
            <ac:spMk id="2" creationId="{3CA75505-D626-B68C-57A8-F1C6FC0F84C5}"/>
          </ac:spMkLst>
        </pc:spChg>
        <pc:spChg chg="del">
          <ac:chgData name="Dylan Breger" userId="9b3da09f-10fe-42ec-9aa5-9fa2a3e9cc20" providerId="ADAL" clId="{946FC82F-A7BB-45E3-8870-BDC9B02EBF57}" dt="2024-10-09T20:51:21.319" v="5" actId="478"/>
          <ac:spMkLst>
            <pc:docMk/>
            <pc:sldMk cId="4209388971" sldId="256"/>
            <ac:spMk id="3" creationId="{7F8DE65D-7DB8-62C7-E95A-C25F02A6DD6B}"/>
          </ac:spMkLst>
        </pc:spChg>
        <pc:spChg chg="add del">
          <ac:chgData name="Dylan Breger" userId="9b3da09f-10fe-42ec-9aa5-9fa2a3e9cc20" providerId="ADAL" clId="{946FC82F-A7BB-45E3-8870-BDC9B02EBF57}" dt="2024-10-09T20:51:21.319" v="5" actId="478"/>
          <ac:spMkLst>
            <pc:docMk/>
            <pc:sldMk cId="4209388971" sldId="256"/>
            <ac:spMk id="5" creationId="{BD15E8BC-F990-386D-59CE-9659B25D0E09}"/>
          </ac:spMkLst>
        </pc:spChg>
      </pc:sldChg>
      <pc:sldChg chg="add">
        <pc:chgData name="Dylan Breger" userId="9b3da09f-10fe-42ec-9aa5-9fa2a3e9cc20" providerId="ADAL" clId="{946FC82F-A7BB-45E3-8870-BDC9B02EBF57}" dt="2024-10-09T20:51:25.352" v="6"/>
        <pc:sldMkLst>
          <pc:docMk/>
          <pc:sldMk cId="4101312689" sldId="2147376532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632C24-C93B-BB30-B53B-B3CE340E11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F92E131-66C4-0D1C-9F34-71588E8F2C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B29EF9-AD74-0875-0D0D-52F4EEAEC9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092D2-C7F1-4CC5-933A-623610C6E8B8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C3B5AA-33C9-0D23-46CB-58133F1572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7C4EC4-33E6-91E0-ACFD-C61FF47B02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A51D2-76F2-42E6-8EE0-0A8D855E55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95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9153B5-A86C-48A1-884F-EE2020EC9D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57B529-FAE4-5309-A55C-6A2679E245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ECAE11-F3E0-07A8-DD9E-BBF007EE1E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092D2-C7F1-4CC5-933A-623610C6E8B8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00EBFD-5115-484F-27E8-540D880B64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8CC837-4CC4-E7DB-9D8C-8E86125B9A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A51D2-76F2-42E6-8EE0-0A8D855E55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236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829DB56-D172-1474-7A0C-3A247493035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03FEB37-0FCF-F4CA-54C3-560EB15C48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67F2AF-CEC8-709C-03BA-AF69FEE04F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092D2-C7F1-4CC5-933A-623610C6E8B8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1F0E94-998F-70AA-A783-7F225B1B68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640A5E-52AA-3FED-A14E-B4E6CB6D73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A51D2-76F2-42E6-8EE0-0A8D855E55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3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8402A8-78D6-F623-40B8-4BF67475E7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926716-B16D-1F4C-FFD7-39FA0737B2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7C1FB9-E346-B30B-A1E3-FDD272DFFA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092D2-C7F1-4CC5-933A-623610C6E8B8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514C29-AC0E-5A32-534B-AE40F50D0F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2129DE-836C-4241-19AF-FAAE14C022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A51D2-76F2-42E6-8EE0-0A8D855E55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137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A6B02E-2429-D9C4-5D11-29CB451ED5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7194DA-7956-CA26-A30A-9A768E6265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5DC818-88D4-842A-23C8-4429D41602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092D2-C7F1-4CC5-933A-623610C6E8B8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C40AEF-5752-A693-909B-0612150428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47F749-50CB-AC81-C781-23153D2DFE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A51D2-76F2-42E6-8EE0-0A8D855E55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802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F058FD-D733-B0B5-CBAA-C50CF48A95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D222D6-649D-B288-EECD-14A17C118C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93C953-F0C9-FD5B-9E67-12912DE0B4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A12A08-9F4D-8DC3-5095-F99E18E121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092D2-C7F1-4CC5-933A-623610C6E8B8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C03D6D-BE1B-9F8B-0AB5-8E3424DEF4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F3A2B2-A3BD-5E9E-6A60-8301462FB9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A51D2-76F2-42E6-8EE0-0A8D855E55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925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ADA081-73BD-515F-217E-AE37A77ABA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6426A8-D24C-DEDA-12D7-E7E81F5756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68014B-5F27-87FD-CE10-21CDCFBE4F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ED7E8BE-45F6-00D1-B1B5-73C4B189D00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CEC242C-879E-9BBD-D1F2-0D124C182D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76981C3-4195-F37C-4C7A-E90F8F9E20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092D2-C7F1-4CC5-933A-623610C6E8B8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5CAEFD4-6797-EB3F-44E2-A6156A23A3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3B68525-6C6F-20B8-F6FC-5E018D41C4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A51D2-76F2-42E6-8EE0-0A8D855E55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039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C836A-BA25-3C92-9506-DA1CF2A66B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FC14FA1-A466-85F4-BD42-53B72D21B9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092D2-C7F1-4CC5-933A-623610C6E8B8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36D7028-27EA-4B30-AE7B-14F3A5FE50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9C7EAA3-A1A8-0A98-7266-29AD5DDDAF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A51D2-76F2-42E6-8EE0-0A8D855E55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388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A9895EB-B413-1F2C-311A-7AE9D443E1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092D2-C7F1-4CC5-933A-623610C6E8B8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3F24327-1931-A444-1E5C-53378D302B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63E658-A100-6A4D-8293-2F026E074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A51D2-76F2-42E6-8EE0-0A8D855E55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738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FABCA-2A0D-CFFD-399F-F2CAA67B00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5631BA-8CA3-2D11-3DCC-AC9E07EC84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700844-C663-1BDA-F36B-EDC0E1BEF0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EC99CA-6F76-C74E-F7A2-32FD019718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092D2-C7F1-4CC5-933A-623610C6E8B8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CD70C3-E3D8-4DA0-ADAD-10133269B8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47603E-C78D-A29D-1A14-F6F3D5211D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A51D2-76F2-42E6-8EE0-0A8D855E55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196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6C078B-B292-C7AE-0285-6EB2ADE0BE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A69F5C3-B435-8505-C89D-EDC5B1A2C6B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9D290C-B628-7526-E5E0-7F9214659D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5F56D7-056B-2AA5-9504-1B4EDC2783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092D2-C7F1-4CC5-933A-623610C6E8B8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0365E3-7B66-BD34-25C5-4C045C4F9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21FECB-04B3-6074-933F-20327DD953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A51D2-76F2-42E6-8EE0-0A8D855E55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983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A5FA2EA-1BB1-92A9-92E0-EC98310DF3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1BD6D2-C348-9F93-F499-1E43EFB34B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E7F841-5749-9439-4B24-10B78B4148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FF092D2-C7F1-4CC5-933A-623610C6E8B8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B6357C-5CE6-923F-C9C9-B90EBA427A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2F55DB-B447-2487-6878-9C5EF6DDE6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DDA51D2-76F2-42E6-8EE0-0A8D855E55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353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thevab.com/signin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thevab.com/insights" TargetMode="External"/><Relationship Id="rId5" Type="http://schemas.openxmlformats.org/officeDocument/2006/relationships/image" Target="../media/image2.png"/><Relationship Id="rId4" Type="http://schemas.openxmlformats.org/officeDocument/2006/relationships/hyperlink" Target="https://www.ispot.tv/hub/what-brands-need-to-know-about-the-viewer-impact-of-political-advertisin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039F693-1CE0-5F20-72F1-9F4C9E5A7A6F}"/>
              </a:ext>
            </a:extLst>
          </p:cNvPr>
          <p:cNvSpPr txBox="1"/>
          <p:nvPr/>
        </p:nvSpPr>
        <p:spPr>
          <a:xfrm>
            <a:off x="10225088" y="26057"/>
            <a:ext cx="20097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ED3C8D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Scan or click to access more local advertising insights</a:t>
            </a:r>
          </a:p>
        </p:txBody>
      </p:sp>
      <p:pic>
        <p:nvPicPr>
          <p:cNvPr id="7" name="Picture 2">
            <a:hlinkClick r:id="rId2"/>
            <a:extLst>
              <a:ext uri="{FF2B5EF4-FFF2-40B4-BE49-F238E27FC236}">
                <a16:creationId xmlns:a16="http://schemas.microsoft.com/office/drawing/2014/main" id="{7455C706-E16D-CAD2-4633-687225E7020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8627" t="8925" r="8225" b="7734"/>
          <a:stretch/>
        </p:blipFill>
        <p:spPr bwMode="auto">
          <a:xfrm>
            <a:off x="10676741" y="521763"/>
            <a:ext cx="1106470" cy="1109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18614D13-83B1-F999-4EB5-01E8F26796ED}"/>
              </a:ext>
            </a:extLst>
          </p:cNvPr>
          <p:cNvSpPr/>
          <p:nvPr/>
        </p:nvSpPr>
        <p:spPr>
          <a:xfrm>
            <a:off x="10267952" y="0"/>
            <a:ext cx="1924048" cy="1671565"/>
          </a:xfrm>
          <a:prstGeom prst="rect">
            <a:avLst/>
          </a:prstGeom>
          <a:noFill/>
          <a:ln w="28575">
            <a:solidFill>
              <a:srgbClr val="ED3C8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0CD5BF6-0265-FB68-E573-5C5443E8BA6B}"/>
              </a:ext>
            </a:extLst>
          </p:cNvPr>
          <p:cNvSpPr txBox="1"/>
          <p:nvPr/>
        </p:nvSpPr>
        <p:spPr>
          <a:xfrm>
            <a:off x="436866" y="5990229"/>
            <a:ext cx="1177995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Source: iSpot.tv, </a:t>
            </a:r>
            <a:r>
              <a:rPr kumimoji="0" lang="en-US" sz="800" b="0" i="1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What Brands Need to Know About the Viewer Impact of Political Advertising</a:t>
            </a: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, 9/12/24.  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835B22BC-9A13-AB39-834E-A0ED1A7BEEF9}"/>
              </a:ext>
            </a:extLst>
          </p:cNvPr>
          <p:cNvSpPr txBox="1">
            <a:spLocks/>
          </p:cNvSpPr>
          <p:nvPr/>
        </p:nvSpPr>
        <p:spPr>
          <a:xfrm>
            <a:off x="5981" y="1657591"/>
            <a:ext cx="12164500" cy="612529"/>
          </a:xfrm>
          <a:prstGeom prst="rect">
            <a:avLst/>
          </a:prstGeom>
        </p:spPr>
        <p:txBody>
          <a:bodyPr/>
          <a:lstStyle>
            <a:lvl1pPr marL="874594" indent="-874594" algn="l" defTabSz="1166122" rtl="0" eaLnBrk="1" latinLnBrk="0" hangingPunct="1">
              <a:spcBef>
                <a:spcPct val="20000"/>
              </a:spcBef>
              <a:buFont typeface="Arial"/>
              <a:buChar char="•"/>
              <a:defRPr sz="81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94980" indent="-728826" algn="l" defTabSz="1166122" rtl="0" eaLnBrk="1" latinLnBrk="0" hangingPunct="1">
              <a:spcBef>
                <a:spcPct val="20000"/>
              </a:spcBef>
              <a:buFont typeface="Arial"/>
              <a:buChar char="–"/>
              <a:defRPr sz="71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915344" indent="-583062" algn="l" defTabSz="1166122" rtl="0" eaLnBrk="1" latinLnBrk="0" hangingPunct="1">
              <a:spcBef>
                <a:spcPct val="20000"/>
              </a:spcBef>
              <a:buFont typeface="Arial"/>
              <a:buChar char="•"/>
              <a:defRPr sz="61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081492" indent="-583062" algn="l" defTabSz="1166122" rtl="0" eaLnBrk="1" latinLnBrk="0" hangingPunct="1">
              <a:spcBef>
                <a:spcPct val="20000"/>
              </a:spcBef>
              <a:buFont typeface="Arial"/>
              <a:buChar char="–"/>
              <a:defRPr sz="5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247642" indent="-583062" algn="l" defTabSz="1166122" rtl="0" eaLnBrk="1" latinLnBrk="0" hangingPunct="1">
              <a:spcBef>
                <a:spcPct val="20000"/>
              </a:spcBef>
              <a:buFont typeface="Arial"/>
              <a:buChar char="»"/>
              <a:defRPr sz="5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6413780" indent="-583062" algn="l" defTabSz="1166122" rtl="0" eaLnBrk="1" latinLnBrk="0" hangingPunct="1">
              <a:spcBef>
                <a:spcPct val="20000"/>
              </a:spcBef>
              <a:buFont typeface="Arial"/>
              <a:buChar char="•"/>
              <a:defRPr sz="5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579922" indent="-583062" algn="l" defTabSz="1166122" rtl="0" eaLnBrk="1" latinLnBrk="0" hangingPunct="1">
              <a:spcBef>
                <a:spcPct val="20000"/>
              </a:spcBef>
              <a:buFont typeface="Arial"/>
              <a:buChar char="•"/>
              <a:defRPr sz="5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746062" indent="-583062" algn="l" defTabSz="1166122" rtl="0" eaLnBrk="1" latinLnBrk="0" hangingPunct="1">
              <a:spcBef>
                <a:spcPct val="20000"/>
              </a:spcBef>
              <a:buFont typeface="Arial"/>
              <a:buChar char="•"/>
              <a:defRPr sz="5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912202" indent="-583062" algn="l" defTabSz="1166122" rtl="0" eaLnBrk="1" latinLnBrk="0" hangingPunct="1">
              <a:spcBef>
                <a:spcPct val="20000"/>
              </a:spcBef>
              <a:buFont typeface="Arial"/>
              <a:buChar char="•"/>
              <a:defRPr sz="5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116612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800" b="1" i="0" u="sng" strike="noStrike" kern="1200" cap="none" spc="0" normalizeH="0" baseline="0" noProof="0" dirty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Viewer attention impact during the presence of political ads</a:t>
            </a:r>
          </a:p>
          <a:p>
            <a:pPr marL="0" marR="0" lvl="0" indent="0" algn="ctr" defTabSz="116612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% of respondents who agree with the following statements</a:t>
            </a:r>
          </a:p>
          <a:p>
            <a:pPr marL="0" marR="0" lvl="0" indent="0" algn="ctr" defTabSz="116612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1B1464"/>
              </a:solidFill>
              <a:effectLst/>
              <a:uLnTx/>
              <a:uFillTx/>
              <a:latin typeface="Helvetica" panose="020B0403020202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8BB4F26F-CBE4-C3A6-105E-37BFD0BED9CC}"/>
              </a:ext>
            </a:extLst>
          </p:cNvPr>
          <p:cNvGraphicFramePr>
            <a:graphicFrameLocks noGrp="1"/>
          </p:cNvGraphicFramePr>
          <p:nvPr/>
        </p:nvGraphicFramePr>
        <p:xfrm>
          <a:off x="239485" y="2411197"/>
          <a:ext cx="11683810" cy="35456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4424">
                  <a:extLst>
                    <a:ext uri="{9D8B030D-6E8A-4147-A177-3AD203B41FA5}">
                      <a16:colId xmlns:a16="http://schemas.microsoft.com/office/drawing/2014/main" val="1743149273"/>
                    </a:ext>
                  </a:extLst>
                </a:gridCol>
                <a:gridCol w="1989939">
                  <a:extLst>
                    <a:ext uri="{9D8B030D-6E8A-4147-A177-3AD203B41FA5}">
                      <a16:colId xmlns:a16="http://schemas.microsoft.com/office/drawing/2014/main" val="1651719716"/>
                    </a:ext>
                  </a:extLst>
                </a:gridCol>
                <a:gridCol w="1826380">
                  <a:extLst>
                    <a:ext uri="{9D8B030D-6E8A-4147-A177-3AD203B41FA5}">
                      <a16:colId xmlns:a16="http://schemas.microsoft.com/office/drawing/2014/main" val="1962659328"/>
                    </a:ext>
                  </a:extLst>
                </a:gridCol>
                <a:gridCol w="2172367">
                  <a:extLst>
                    <a:ext uri="{9D8B030D-6E8A-4147-A177-3AD203B41FA5}">
                      <a16:colId xmlns:a16="http://schemas.microsoft.com/office/drawing/2014/main" val="3406285522"/>
                    </a:ext>
                  </a:extLst>
                </a:gridCol>
                <a:gridCol w="1614596">
                  <a:extLst>
                    <a:ext uri="{9D8B030D-6E8A-4147-A177-3AD203B41FA5}">
                      <a16:colId xmlns:a16="http://schemas.microsoft.com/office/drawing/2014/main" val="2744339516"/>
                    </a:ext>
                  </a:extLst>
                </a:gridCol>
                <a:gridCol w="1614596">
                  <a:extLst>
                    <a:ext uri="{9D8B030D-6E8A-4147-A177-3AD203B41FA5}">
                      <a16:colId xmlns:a16="http://schemas.microsoft.com/office/drawing/2014/main" val="2140118364"/>
                    </a:ext>
                  </a:extLst>
                </a:gridCol>
                <a:gridCol w="1071508">
                  <a:extLst>
                    <a:ext uri="{9D8B030D-6E8A-4147-A177-3AD203B41FA5}">
                      <a16:colId xmlns:a16="http://schemas.microsoft.com/office/drawing/2014/main" val="3427192494"/>
                    </a:ext>
                  </a:extLst>
                </a:gridCol>
              </a:tblGrid>
              <a:tr h="1426423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/>
                          </a:solidFill>
                          <a:latin typeface="Helvetica" panose="020B0403020202020204" pitchFamily="34" charset="0"/>
                        </a:rPr>
                        <a:t>Segment</a:t>
                      </a:r>
                    </a:p>
                  </a:txBody>
                  <a:tcPr anchor="ctr">
                    <a:solidFill>
                      <a:srgbClr val="1B146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Helvetica" panose="020B0403020202020204" pitchFamily="34" charset="0"/>
                        </a:rPr>
                        <a:t>Yes, I pay more attention to any ads that aren't political</a:t>
                      </a:r>
                    </a:p>
                  </a:txBody>
                  <a:tcPr anchor="ctr">
                    <a:solidFill>
                      <a:srgbClr val="1B146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Helvetica" panose="020B0403020202020204" pitchFamily="34" charset="0"/>
                        </a:rPr>
                        <a:t>Yes, I pay more attention to all ads</a:t>
                      </a:r>
                    </a:p>
                  </a:txBody>
                  <a:tcPr anchor="ctr">
                    <a:solidFill>
                      <a:srgbClr val="1B146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Helvetica" panose="020B0403020202020204" pitchFamily="34" charset="0"/>
                        </a:rPr>
                        <a:t>No, I pay attention to most ads in the same way</a:t>
                      </a:r>
                    </a:p>
                  </a:txBody>
                  <a:tcPr anchor="ctr">
                    <a:solidFill>
                      <a:srgbClr val="1B146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Helvetica" panose="020B0403020202020204" pitchFamily="34" charset="0"/>
                        </a:rPr>
                        <a:t>Yes, I pay less attention to every ad I see</a:t>
                      </a:r>
                    </a:p>
                  </a:txBody>
                  <a:tcPr anchor="ctr">
                    <a:solidFill>
                      <a:srgbClr val="1B146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Helvetica" panose="020B0403020202020204" pitchFamily="34" charset="0"/>
                        </a:rPr>
                        <a:t>No, I never pay attention to any ads</a:t>
                      </a:r>
                    </a:p>
                  </a:txBody>
                  <a:tcPr anchor="ctr">
                    <a:solidFill>
                      <a:srgbClr val="1B146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Helvetica" panose="020B0403020202020204" pitchFamily="34" charset="0"/>
                        </a:rPr>
                        <a:t>I don't know</a:t>
                      </a:r>
                    </a:p>
                  </a:txBody>
                  <a:tcPr anchor="ctr">
                    <a:solidFill>
                      <a:srgbClr val="1B14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4972232"/>
                  </a:ext>
                </a:extLst>
              </a:tr>
              <a:tr h="529814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18-20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21%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19%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23%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11%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14%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13%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79726689"/>
                  </a:ext>
                </a:extLst>
              </a:tr>
              <a:tr h="529814">
                <a:tc>
                  <a:txBody>
                    <a:bodyPr/>
                    <a:lstStyle/>
                    <a:p>
                      <a:r>
                        <a:rPr lang="en-US" sz="1600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21-35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23%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27%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23%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11%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9%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7%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39327639"/>
                  </a:ext>
                </a:extLst>
              </a:tr>
              <a:tr h="529814">
                <a:tc>
                  <a:txBody>
                    <a:bodyPr/>
                    <a:lstStyle/>
                    <a:p>
                      <a:r>
                        <a:rPr lang="en-US" sz="1600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36-49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18%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24%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28%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12%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11%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7%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75316467"/>
                  </a:ext>
                </a:extLst>
              </a:tr>
              <a:tr h="529814">
                <a:tc>
                  <a:txBody>
                    <a:bodyPr/>
                    <a:lstStyle/>
                    <a:p>
                      <a:r>
                        <a:rPr lang="en-US" sz="1600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50+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13%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18%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38%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12%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14%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6%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8353503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E848616E-1C3D-4C2E-40E0-F24B3931C485}"/>
              </a:ext>
            </a:extLst>
          </p:cNvPr>
          <p:cNvSpPr txBox="1">
            <a:spLocks/>
          </p:cNvSpPr>
          <p:nvPr/>
        </p:nvSpPr>
        <p:spPr>
          <a:xfrm>
            <a:off x="-10272" y="6205737"/>
            <a:ext cx="12202272" cy="276999"/>
          </a:xfrm>
          <a:prstGeom prst="rect">
            <a:avLst/>
          </a:prstGeom>
          <a:solidFill>
            <a:srgbClr val="ED3C8D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Click here to see more insights from</a:t>
            </a:r>
            <a:r>
              <a:rPr kumimoji="0" lang="en-US" sz="1200" b="1" i="1" u="none" strike="noStrike" kern="1200" cap="none" spc="0" normalizeH="0" baseline="0" noProof="0" dirty="0">
                <a:ln>
                  <a:noFill/>
                </a:ln>
                <a:solidFill>
                  <a:srgbClr val="FFE600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 </a:t>
            </a:r>
            <a:r>
              <a:rPr kumimoji="0" lang="en-US" sz="1200" b="1" i="1" u="none" strike="noStrike" kern="1200" cap="none" spc="0" normalizeH="0" baseline="0" noProof="0" dirty="0">
                <a:ln>
                  <a:noFill/>
                </a:ln>
                <a:solidFill>
                  <a:srgbClr val="FFE600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iSpot.tv</a:t>
            </a:r>
            <a:endParaRPr kumimoji="0" lang="en-US" sz="1200" b="1" i="1" strike="noStrike" kern="1200" cap="none" spc="0" normalizeH="0" baseline="0" noProof="0" dirty="0">
              <a:ln>
                <a:noFill/>
              </a:ln>
              <a:solidFill>
                <a:srgbClr val="FFE600"/>
              </a:solidFill>
              <a:effectLst/>
              <a:uLnTx/>
              <a:uFillTx/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90E4767-4095-CBE1-C6CD-B14FE8555191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1"/>
          <a:stretch/>
        </p:blipFill>
        <p:spPr>
          <a:xfrm>
            <a:off x="483207" y="6519043"/>
            <a:ext cx="11708793" cy="350107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DE05AF7B-D295-A883-6097-5B22EC1921C9}"/>
              </a:ext>
            </a:extLst>
          </p:cNvPr>
          <p:cNvSpPr/>
          <p:nvPr/>
        </p:nvSpPr>
        <p:spPr>
          <a:xfrm>
            <a:off x="483207" y="6533170"/>
            <a:ext cx="1168727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sng" strike="noStrike" kern="1200" cap="none" spc="150" normalizeH="0" noProof="0">
                <a:ln>
                  <a:noFill/>
                </a:ln>
                <a:solidFill>
                  <a:srgbClr val="00BFF2"/>
                </a:solidFill>
                <a:effectLst/>
                <a:uLnTx/>
                <a:uFillTx/>
                <a:latin typeface="Helvetica" pitchFamily="2" charset="0"/>
                <a:ea typeface="Open Sans" panose="020B0606030504020204" pitchFamily="34" charset="0"/>
                <a:cs typeface="Open Sans" panose="020B0606030504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theVAB.com/insights</a:t>
            </a:r>
            <a:endParaRPr kumimoji="0" lang="en-US" b="1" i="0" u="sng" strike="noStrike" kern="1200" cap="none" spc="150" normalizeH="0" noProof="0">
              <a:ln>
                <a:noFill/>
              </a:ln>
              <a:solidFill>
                <a:srgbClr val="00BFF2"/>
              </a:solidFill>
              <a:effectLst/>
              <a:uLnTx/>
              <a:uFillTx/>
              <a:latin typeface="Helvetica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F236417-442A-7F50-2E84-D07D183F98F4}"/>
              </a:ext>
            </a:extLst>
          </p:cNvPr>
          <p:cNvSpPr/>
          <p:nvPr/>
        </p:nvSpPr>
        <p:spPr>
          <a:xfrm>
            <a:off x="-2" y="-2"/>
            <a:ext cx="2969373" cy="298966"/>
          </a:xfrm>
          <a:prstGeom prst="rect">
            <a:avLst/>
          </a:prstGeom>
          <a:solidFill>
            <a:srgbClr val="1B146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Political Ad Impact on Non-Political Ads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DA6003C-3D82-513F-3114-D5B2B72BF3C3}"/>
              </a:ext>
            </a:extLst>
          </p:cNvPr>
          <p:cNvSpPr/>
          <p:nvPr/>
        </p:nvSpPr>
        <p:spPr>
          <a:xfrm>
            <a:off x="179108" y="376757"/>
            <a:ext cx="10088844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600" b="1" dirty="0">
                <a:solidFill>
                  <a:srgbClr val="1B1464"/>
                </a:solidFill>
                <a:latin typeface="Helvetica" pitchFamily="2" charset="0"/>
              </a:rPr>
              <a:t>50% of adults 21-35 pay more attention to non-political ads that air adjacent to political ads during the election season</a:t>
            </a:r>
            <a:endParaRPr kumimoji="0" lang="en-US" sz="2600" b="1" i="0" u="none" strike="noStrike" kern="1200" cap="none" spc="0" normalizeH="0" baseline="0" noProof="0" dirty="0">
              <a:ln>
                <a:noFill/>
              </a:ln>
              <a:solidFill>
                <a:srgbClr val="1B1464"/>
              </a:solidFill>
              <a:effectLst/>
              <a:uLnTx/>
              <a:uFillTx/>
              <a:latin typeface="Helvetica" pitchFamily="2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013126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24291D3CFFFB3468A8BEBC160241642" ma:contentTypeVersion="18" ma:contentTypeDescription="Create a new document." ma:contentTypeScope="" ma:versionID="387be907f486394efa0aa922f6891cb4">
  <xsd:schema xmlns:xsd="http://www.w3.org/2001/XMLSchema" xmlns:xs="http://www.w3.org/2001/XMLSchema" xmlns:p="http://schemas.microsoft.com/office/2006/metadata/properties" xmlns:ns2="97cdb7a3-d8d8-4d5a-8559-ae518cf29f49" xmlns:ns3="8ffbcc2d-a520-42b9-8ca7-e090664160a6" targetNamespace="http://schemas.microsoft.com/office/2006/metadata/properties" ma:root="true" ma:fieldsID="5bf9659b688e4d2890b1db6b33d4e217" ns2:_="" ns3:_="">
    <xsd:import namespace="97cdb7a3-d8d8-4d5a-8559-ae518cf29f49"/>
    <xsd:import namespace="8ffbcc2d-a520-42b9-8ca7-e090664160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cdb7a3-d8d8-4d5a-8559-ae518cf29f4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8c637ead-fd64-45b4-abde-ec2d09ec102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fbcc2d-a520-42b9-8ca7-e090664160a6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192ae5e6-0bf7-4809-94d2-b453c12df252}" ma:internalName="TaxCatchAll" ma:showField="CatchAllData" ma:web="8ffbcc2d-a520-42b9-8ca7-e090664160a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ffbcc2d-a520-42b9-8ca7-e090664160a6" xsi:nil="true"/>
    <lcf76f155ced4ddcb4097134ff3c332f xmlns="97cdb7a3-d8d8-4d5a-8559-ae518cf29f49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632739F9-ACC3-4235-A9AD-1618716824C5}"/>
</file>

<file path=customXml/itemProps2.xml><?xml version="1.0" encoding="utf-8"?>
<ds:datastoreItem xmlns:ds="http://schemas.openxmlformats.org/officeDocument/2006/customXml" ds:itemID="{FF7D3A86-8DD8-44F0-81E6-F50CBF49A4CF}"/>
</file>

<file path=customXml/itemProps3.xml><?xml version="1.0" encoding="utf-8"?>
<ds:datastoreItem xmlns:ds="http://schemas.openxmlformats.org/officeDocument/2006/customXml" ds:itemID="{3D6E203D-69A0-4C60-84B3-FE10C009AC2F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200</Words>
  <Application>Microsoft Office PowerPoint</Application>
  <PresentationFormat>Widescreen</PresentationFormat>
  <Paragraphs>43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Helvetica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Dylan Breger</dc:creator>
  <cp:lastModifiedBy>Dylan Breger</cp:lastModifiedBy>
  <cp:revision>1</cp:revision>
  <dcterms:created xsi:type="dcterms:W3CDTF">2024-10-09T20:51:13Z</dcterms:created>
  <dcterms:modified xsi:type="dcterms:W3CDTF">2024-10-09T20:51:32Z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0x010100C24291D3CFFFB3468A8BEBC160241642</vt:lpwstr>
  </property>
</Properties>
</file>