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53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6FC82F-A7BB-45E3-8870-BDC9B02EBF57}" v="1" dt="2024-10-09T20:51:25.3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946FC82F-A7BB-45E3-8870-BDC9B02EBF57}"/>
    <pc:docChg chg="custSel addSld delSld modSld">
      <pc:chgData name="Dylan Breger" userId="9b3da09f-10fe-42ec-9aa5-9fa2a3e9cc20" providerId="ADAL" clId="{946FC82F-A7BB-45E3-8870-BDC9B02EBF57}" dt="2024-10-09T20:51:28.901" v="7" actId="47"/>
      <pc:docMkLst>
        <pc:docMk/>
      </pc:docMkLst>
      <pc:sldChg chg="addSp delSp modSp new del mod">
        <pc:chgData name="Dylan Breger" userId="9b3da09f-10fe-42ec-9aa5-9fa2a3e9cc20" providerId="ADAL" clId="{946FC82F-A7BB-45E3-8870-BDC9B02EBF57}" dt="2024-10-09T20:51:28.901" v="7" actId="47"/>
        <pc:sldMkLst>
          <pc:docMk/>
          <pc:sldMk cId="4209388971" sldId="256"/>
        </pc:sldMkLst>
        <pc:spChg chg="del mod">
          <ac:chgData name="Dylan Breger" userId="9b3da09f-10fe-42ec-9aa5-9fa2a3e9cc20" providerId="ADAL" clId="{946FC82F-A7BB-45E3-8870-BDC9B02EBF57}" dt="2024-10-09T20:51:19.916" v="4" actId="478"/>
          <ac:spMkLst>
            <pc:docMk/>
            <pc:sldMk cId="4209388971" sldId="256"/>
            <ac:spMk id="2" creationId="{3CA75505-D626-B68C-57A8-F1C6FC0F84C5}"/>
          </ac:spMkLst>
        </pc:spChg>
        <pc:spChg chg="del">
          <ac:chgData name="Dylan Breger" userId="9b3da09f-10fe-42ec-9aa5-9fa2a3e9cc20" providerId="ADAL" clId="{946FC82F-A7BB-45E3-8870-BDC9B02EBF57}" dt="2024-10-09T20:51:21.319" v="5" actId="478"/>
          <ac:spMkLst>
            <pc:docMk/>
            <pc:sldMk cId="4209388971" sldId="256"/>
            <ac:spMk id="3" creationId="{7F8DE65D-7DB8-62C7-E95A-C25F02A6DD6B}"/>
          </ac:spMkLst>
        </pc:spChg>
        <pc:spChg chg="add del">
          <ac:chgData name="Dylan Breger" userId="9b3da09f-10fe-42ec-9aa5-9fa2a3e9cc20" providerId="ADAL" clId="{946FC82F-A7BB-45E3-8870-BDC9B02EBF57}" dt="2024-10-09T20:51:21.319" v="5" actId="478"/>
          <ac:spMkLst>
            <pc:docMk/>
            <pc:sldMk cId="4209388971" sldId="256"/>
            <ac:spMk id="5" creationId="{BD15E8BC-F990-386D-59CE-9659B25D0E09}"/>
          </ac:spMkLst>
        </pc:spChg>
      </pc:sldChg>
      <pc:sldChg chg="add">
        <pc:chgData name="Dylan Breger" userId="9b3da09f-10fe-42ec-9aa5-9fa2a3e9cc20" providerId="ADAL" clId="{946FC82F-A7BB-45E3-8870-BDC9B02EBF57}" dt="2024-10-09T20:51:25.352" v="6"/>
        <pc:sldMkLst>
          <pc:docMk/>
          <pc:sldMk cId="4101312689" sldId="214737653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C24-C93B-BB30-B53B-B3CE340E1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92E131-66C4-0D1C-9F34-71588E8F2C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29EF9-AD74-0875-0D0D-52F4EEAEC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92D2-C7F1-4CC5-933A-623610C6E8B8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3B5AA-33C9-0D23-46CB-58133F157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C4EC4-33E6-91E0-ACFD-C61FF47B0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51D2-76F2-42E6-8EE0-0A8D855E5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95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153B5-A86C-48A1-884F-EE2020EC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57B529-FAE4-5309-A55C-6A2679E245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CAE11-F3E0-07A8-DD9E-BBF007EE1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92D2-C7F1-4CC5-933A-623610C6E8B8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0EBFD-5115-484F-27E8-540D880B6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CC837-4CC4-E7DB-9D8C-8E86125B9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51D2-76F2-42E6-8EE0-0A8D855E5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36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29DB56-D172-1474-7A0C-3A24749303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3FEB37-0FCF-F4CA-54C3-560EB15C48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7F2AF-CEC8-709C-03BA-AF69FEE04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92D2-C7F1-4CC5-933A-623610C6E8B8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F0E94-998F-70AA-A783-7F225B1B6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40A5E-52AA-3FED-A14E-B4E6CB6D7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51D2-76F2-42E6-8EE0-0A8D855E5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3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02A8-78D6-F623-40B8-4BF67475E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26716-B16D-1F4C-FFD7-39FA0737B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C1FB9-E346-B30B-A1E3-FDD272DFF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92D2-C7F1-4CC5-933A-623610C6E8B8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14C29-AC0E-5A32-534B-AE40F50D0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129DE-836C-4241-19AF-FAAE14C02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51D2-76F2-42E6-8EE0-0A8D855E5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13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6B02E-2429-D9C4-5D11-29CB451ED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194DA-7956-CA26-A30A-9A768E626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DC818-88D4-842A-23C8-4429D4160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92D2-C7F1-4CC5-933A-623610C6E8B8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40AEF-5752-A693-909B-061215042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7F749-50CB-AC81-C781-23153D2DF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51D2-76F2-42E6-8EE0-0A8D855E5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802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058FD-D733-B0B5-CBAA-C50CF48A9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222D6-649D-B288-EECD-14A17C118C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93C953-F0C9-FD5B-9E67-12912DE0B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A12A08-9F4D-8DC3-5095-F99E18E12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92D2-C7F1-4CC5-933A-623610C6E8B8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C03D6D-BE1B-9F8B-0AB5-8E3424DEF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3A2B2-A3BD-5E9E-6A60-8301462FB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51D2-76F2-42E6-8EE0-0A8D855E5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925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DA081-73BD-515F-217E-AE37A77AB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6426A8-D24C-DEDA-12D7-E7E81F575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8014B-5F27-87FD-CE10-21CDCFBE4F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D7E8BE-45F6-00D1-B1B5-73C4B189D0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EC242C-879E-9BBD-D1F2-0D124C182D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6981C3-4195-F37C-4C7A-E90F8F9E2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92D2-C7F1-4CC5-933A-623610C6E8B8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CAEFD4-6797-EB3F-44E2-A6156A23A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B68525-6C6F-20B8-F6FC-5E018D41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51D2-76F2-42E6-8EE0-0A8D855E5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39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C836A-BA25-3C92-9506-DA1CF2A66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C14FA1-A466-85F4-BD42-53B72D21B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92D2-C7F1-4CC5-933A-623610C6E8B8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7028-27EA-4B30-AE7B-14F3A5FE5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C7EAA3-A1A8-0A98-7266-29AD5DDDA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51D2-76F2-42E6-8EE0-0A8D855E5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8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9895EB-B413-1F2C-311A-7AE9D443E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92D2-C7F1-4CC5-933A-623610C6E8B8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F24327-1931-A444-1E5C-53378D302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63E658-A100-6A4D-8293-2F026E074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51D2-76F2-42E6-8EE0-0A8D855E5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38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FABCA-2A0D-CFFD-399F-F2CAA67B0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631BA-8CA3-2D11-3DCC-AC9E07EC8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700844-C663-1BDA-F36B-EDC0E1BEF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C99CA-6F76-C74E-F7A2-32FD01971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92D2-C7F1-4CC5-933A-623610C6E8B8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CD70C3-E3D8-4DA0-ADAD-10133269B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7603E-C78D-A29D-1A14-F6F3D5211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51D2-76F2-42E6-8EE0-0A8D855E5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96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C078B-B292-C7AE-0285-6EB2ADE0B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69F5C3-B435-8505-C89D-EDC5B1A2C6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9D290C-B628-7526-E5E0-7F9214659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5F56D7-056B-2AA5-9504-1B4EDC278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92D2-C7F1-4CC5-933A-623610C6E8B8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0365E3-7B66-BD34-25C5-4C045C4F9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21FECB-04B3-6074-933F-20327DD95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51D2-76F2-42E6-8EE0-0A8D855E5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983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5FA2EA-1BB1-92A9-92E0-EC98310DF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BD6D2-C348-9F93-F499-1E43EFB34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E7F841-5749-9439-4B24-10B78B4148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F092D2-C7F1-4CC5-933A-623610C6E8B8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6357C-5CE6-923F-C9C9-B90EBA427A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2F55DB-B447-2487-6878-9C5EF6DDE6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DA51D2-76F2-42E6-8EE0-0A8D855E5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53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hevab.com/signi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hevab.com/insights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www.ispot.tv/hub/what-brands-need-to-know-about-the-viewer-impact-of-political-advertisin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039F693-1CE0-5F20-72F1-9F4C9E5A7A6F}"/>
              </a:ext>
            </a:extLst>
          </p:cNvPr>
          <p:cNvSpPr txBox="1"/>
          <p:nvPr/>
        </p:nvSpPr>
        <p:spPr>
          <a:xfrm>
            <a:off x="10225088" y="26057"/>
            <a:ext cx="2009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local advertising insights</a:t>
            </a:r>
          </a:p>
        </p:txBody>
      </p:sp>
      <p:pic>
        <p:nvPicPr>
          <p:cNvPr id="7" name="Picture 2">
            <a:hlinkClick r:id="rId2"/>
            <a:extLst>
              <a:ext uri="{FF2B5EF4-FFF2-40B4-BE49-F238E27FC236}">
                <a16:creationId xmlns:a16="http://schemas.microsoft.com/office/drawing/2014/main" id="{7455C706-E16D-CAD2-4633-687225E70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8614D13-83B1-F999-4EB5-01E8F26796ED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CD5BF6-0265-FB68-E573-5C5443E8BA6B}"/>
              </a:ext>
            </a:extLst>
          </p:cNvPr>
          <p:cNvSpPr txBox="1"/>
          <p:nvPr/>
        </p:nvSpPr>
        <p:spPr>
          <a:xfrm>
            <a:off x="436866" y="5990229"/>
            <a:ext cx="117799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iSpot.tv,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What Brands Need to Know About the Viewer Impact of Political Advertising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9/12/24.  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35B22BC-9A13-AB39-834E-A0ED1A7BEEF9}"/>
              </a:ext>
            </a:extLst>
          </p:cNvPr>
          <p:cNvSpPr txBox="1">
            <a:spLocks/>
          </p:cNvSpPr>
          <p:nvPr/>
        </p:nvSpPr>
        <p:spPr>
          <a:xfrm>
            <a:off x="5981" y="1657591"/>
            <a:ext cx="12164500" cy="612529"/>
          </a:xfrm>
          <a:prstGeom prst="rect">
            <a:avLst/>
          </a:prstGeom>
        </p:spPr>
        <p:txBody>
          <a:bodyPr/>
          <a:lstStyle>
            <a:lvl1pPr marL="874594" indent="-874594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8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94980" indent="-728826" algn="l" defTabSz="1166122" rtl="0" eaLnBrk="1" latinLnBrk="0" hangingPunct="1">
              <a:spcBef>
                <a:spcPct val="20000"/>
              </a:spcBef>
              <a:buFont typeface="Arial"/>
              <a:buChar char="–"/>
              <a:defRPr sz="7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15344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6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081492" indent="-583062" algn="l" defTabSz="1166122" rtl="0" eaLnBrk="1" latinLnBrk="0" hangingPunct="1">
              <a:spcBef>
                <a:spcPct val="20000"/>
              </a:spcBef>
              <a:buFont typeface="Arial"/>
              <a:buChar char="–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47642" indent="-583062" algn="l" defTabSz="1166122" rtl="0" eaLnBrk="1" latinLnBrk="0" hangingPunct="1">
              <a:spcBef>
                <a:spcPct val="20000"/>
              </a:spcBef>
              <a:buFont typeface="Arial"/>
              <a:buChar char="»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413780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57992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74606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91220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16612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Viewer attention impact during the presence of political ads</a:t>
            </a:r>
          </a:p>
          <a:p>
            <a:pPr marL="0" marR="0" lvl="0" indent="0" algn="ctr" defTabSz="116612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% of respondents who agree with the following statements</a:t>
            </a:r>
          </a:p>
          <a:p>
            <a:pPr marL="0" marR="0" lvl="0" indent="0" algn="ctr" defTabSz="116612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BB4F26F-CBE4-C3A6-105E-37BFD0BED9CC}"/>
              </a:ext>
            </a:extLst>
          </p:cNvPr>
          <p:cNvGraphicFramePr>
            <a:graphicFrameLocks noGrp="1"/>
          </p:cNvGraphicFramePr>
          <p:nvPr/>
        </p:nvGraphicFramePr>
        <p:xfrm>
          <a:off x="239485" y="2411197"/>
          <a:ext cx="11683810" cy="3545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4424">
                  <a:extLst>
                    <a:ext uri="{9D8B030D-6E8A-4147-A177-3AD203B41FA5}">
                      <a16:colId xmlns:a16="http://schemas.microsoft.com/office/drawing/2014/main" val="1743149273"/>
                    </a:ext>
                  </a:extLst>
                </a:gridCol>
                <a:gridCol w="1989939">
                  <a:extLst>
                    <a:ext uri="{9D8B030D-6E8A-4147-A177-3AD203B41FA5}">
                      <a16:colId xmlns:a16="http://schemas.microsoft.com/office/drawing/2014/main" val="1651719716"/>
                    </a:ext>
                  </a:extLst>
                </a:gridCol>
                <a:gridCol w="1826380">
                  <a:extLst>
                    <a:ext uri="{9D8B030D-6E8A-4147-A177-3AD203B41FA5}">
                      <a16:colId xmlns:a16="http://schemas.microsoft.com/office/drawing/2014/main" val="1962659328"/>
                    </a:ext>
                  </a:extLst>
                </a:gridCol>
                <a:gridCol w="2172367">
                  <a:extLst>
                    <a:ext uri="{9D8B030D-6E8A-4147-A177-3AD203B41FA5}">
                      <a16:colId xmlns:a16="http://schemas.microsoft.com/office/drawing/2014/main" val="3406285522"/>
                    </a:ext>
                  </a:extLst>
                </a:gridCol>
                <a:gridCol w="1614596">
                  <a:extLst>
                    <a:ext uri="{9D8B030D-6E8A-4147-A177-3AD203B41FA5}">
                      <a16:colId xmlns:a16="http://schemas.microsoft.com/office/drawing/2014/main" val="2744339516"/>
                    </a:ext>
                  </a:extLst>
                </a:gridCol>
                <a:gridCol w="1614596">
                  <a:extLst>
                    <a:ext uri="{9D8B030D-6E8A-4147-A177-3AD203B41FA5}">
                      <a16:colId xmlns:a16="http://schemas.microsoft.com/office/drawing/2014/main" val="2140118364"/>
                    </a:ext>
                  </a:extLst>
                </a:gridCol>
                <a:gridCol w="1071508">
                  <a:extLst>
                    <a:ext uri="{9D8B030D-6E8A-4147-A177-3AD203B41FA5}">
                      <a16:colId xmlns:a16="http://schemas.microsoft.com/office/drawing/2014/main" val="3427192494"/>
                    </a:ext>
                  </a:extLst>
                </a:gridCol>
              </a:tblGrid>
              <a:tr h="1426423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Segment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Yes, I pay more attention to any ads that aren't political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Yes, I pay more attention to all ads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No, I pay attention to most ads in the same way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Yes, I pay less attention to every ad I see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No, I never pay attention to any ads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I don't know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972232"/>
                  </a:ext>
                </a:extLst>
              </a:tr>
              <a:tr h="529814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18-20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9726689"/>
                  </a:ext>
                </a:extLst>
              </a:tr>
              <a:tr h="529814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21-35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9327639"/>
                  </a:ext>
                </a:extLst>
              </a:tr>
              <a:tr h="529814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36-49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5316467"/>
                  </a:ext>
                </a:extLst>
              </a:tr>
              <a:tr h="529814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50+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38%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35350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848616E-1C3D-4C2E-40E0-F24B3931C485}"/>
              </a:ext>
            </a:extLst>
          </p:cNvPr>
          <p:cNvSpPr txBox="1">
            <a:spLocks/>
          </p:cNvSpPr>
          <p:nvPr/>
        </p:nvSpPr>
        <p:spPr>
          <a:xfrm>
            <a:off x="-10272" y="620573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insights from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iSpot.tv</a:t>
            </a:r>
            <a:endParaRPr kumimoji="0" lang="en-US" sz="1200" b="1" i="1" strike="noStrike" kern="1200" cap="none" spc="0" normalizeH="0" baseline="0" noProof="0" dirty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0E4767-4095-CBE1-C6CD-B14FE855519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E05AF7B-D295-A883-6097-5B22EC1921C9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236417-442A-7F50-2E84-D07D183F98F4}"/>
              </a:ext>
            </a:extLst>
          </p:cNvPr>
          <p:cNvSpPr/>
          <p:nvPr/>
        </p:nvSpPr>
        <p:spPr>
          <a:xfrm>
            <a:off x="-2" y="-2"/>
            <a:ext cx="2969373" cy="29896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Political Ad Impact on Non-Political Ads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A6003C-3D82-513F-3114-D5B2B72BF3C3}"/>
              </a:ext>
            </a:extLst>
          </p:cNvPr>
          <p:cNvSpPr/>
          <p:nvPr/>
        </p:nvSpPr>
        <p:spPr>
          <a:xfrm>
            <a:off x="179108" y="376757"/>
            <a:ext cx="100888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dirty="0">
                <a:solidFill>
                  <a:srgbClr val="1B1464"/>
                </a:solidFill>
                <a:latin typeface="Helvetica" pitchFamily="2" charset="0"/>
              </a:rPr>
              <a:t>50% of adults 21-35 pay more attention to non-political ads that air adjacent to political ads during the election season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1312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32739F9-ACC3-4235-A9AD-1618716824C5}"/>
</file>

<file path=customXml/itemProps2.xml><?xml version="1.0" encoding="utf-8"?>
<ds:datastoreItem xmlns:ds="http://schemas.openxmlformats.org/officeDocument/2006/customXml" ds:itemID="{FF7D3A86-8DD8-44F0-81E6-F50CBF49A4CF}"/>
</file>

<file path=customXml/itemProps3.xml><?xml version="1.0" encoding="utf-8"?>
<ds:datastoreItem xmlns:ds="http://schemas.openxmlformats.org/officeDocument/2006/customXml" ds:itemID="{3D6E203D-69A0-4C60-84B3-FE10C009AC2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2024-10-09T20:51:13Z</dcterms:created>
  <dcterms:modified xsi:type="dcterms:W3CDTF">2024-10-09T20:51:32Z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