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2708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1855EDF-F9CE-3B66-C6A5-06158391F461}" name="Leah Montner Dixon" initials="L" userId="S::leahm@thevab.com::d5b2ae9e-9213-4442-b7df-4db8cbe51e5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A1ED78-7F19-4CC6-A27C-D14592DC03CB}" v="1" dt="2024-11-08T18:12:35.2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7" d="100"/>
          <a:sy n="77" d="100"/>
        </p:scale>
        <p:origin x="72" y="1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2.xml"/><Relationship Id="rId5" Type="http://schemas.openxmlformats.org/officeDocument/2006/relationships/theme" Target="theme/theme1.xml"/><Relationship Id="rId10" Type="http://schemas.openxmlformats.org/officeDocument/2006/relationships/customXml" Target="../customXml/item1.xml"/><Relationship Id="rId4" Type="http://schemas.openxmlformats.org/officeDocument/2006/relationships/viewProps" Target="viewProps.xml"/><Relationship Id="rId9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B7A1ED78-7F19-4CC6-A27C-D14592DC03CB}"/>
    <pc:docChg chg="addSld modSld">
      <pc:chgData name="Dylan Breger" userId="9b3da09f-10fe-42ec-9aa5-9fa2a3e9cc20" providerId="ADAL" clId="{B7A1ED78-7F19-4CC6-A27C-D14592DC03CB}" dt="2024-11-08T18:12:35.269" v="0"/>
      <pc:docMkLst>
        <pc:docMk/>
      </pc:docMkLst>
      <pc:sldChg chg="add">
        <pc:chgData name="Dylan Breger" userId="9b3da09f-10fe-42ec-9aa5-9fa2a3e9cc20" providerId="ADAL" clId="{B7A1ED78-7F19-4CC6-A27C-D14592DC03CB}" dt="2024-11-08T18:12:35.269" v="0"/>
        <pc:sldMkLst>
          <pc:docMk/>
          <pc:sldMk cId="1729419778" sldId="2147327080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1252882526783652E-2"/>
          <c:y val="7.8200615031899956E-2"/>
          <c:w val="0.96660261317219709"/>
          <c:h val="0.795661443841246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Political Ad Spend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1B1464"/>
                    </a:solidFill>
                    <a:latin typeface="Helvetica" panose="020B0604020202020204" pitchFamily="34" charset="0"/>
                    <a:ea typeface="+mn-ea"/>
                    <a:cs typeface="Helvetica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2018</c:v>
                </c:pt>
                <c:pt idx="2">
                  <c:v>2020</c:v>
                </c:pt>
                <c:pt idx="3">
                  <c:v>2022</c:v>
                </c:pt>
                <c:pt idx="4">
                  <c:v>2024</c:v>
                </c:pt>
              </c:numCache>
            </c:numRef>
          </c:cat>
          <c:val>
            <c:numRef>
              <c:f>Sheet1!$B$2:$B$6</c:f>
              <c:numCache>
                <c:formatCode>"$"#,##0.0_);[Red]\("$"#,##0.0\)</c:formatCode>
                <c:ptCount val="5"/>
                <c:pt idx="0">
                  <c:v>4.2468120619600001</c:v>
                </c:pt>
                <c:pt idx="1">
                  <c:v>5.3459954555899998</c:v>
                </c:pt>
                <c:pt idx="2">
                  <c:v>9.5669621691700009</c:v>
                </c:pt>
                <c:pt idx="3">
                  <c:v>9.9726901012099987</c:v>
                </c:pt>
                <c:pt idx="4">
                  <c:v>12.147390666770001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BA-4FE3-ADB8-D1FC2EF351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923545520"/>
        <c:axId val="1923547440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% Total </c:v>
                </c:pt>
              </c:strCache>
            </c:strRef>
          </c:tx>
          <c:spPr>
            <a:ln w="28575" cap="rnd">
              <a:solidFill>
                <a:srgbClr val="ED3C8D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5606228313812077E-2"/>
                  <c:y val="3.21044720908442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F0C-4EFB-8032-2156CE172E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Helvetica" panose="020B0604020202020204" pitchFamily="34" charset="0"/>
                    <a:ea typeface="+mn-ea"/>
                    <a:cs typeface="Helvetica" panose="020B060402020202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2018</c:v>
                </c:pt>
                <c:pt idx="2">
                  <c:v>2020</c:v>
                </c:pt>
                <c:pt idx="3">
                  <c:v>2022</c:v>
                </c:pt>
                <c:pt idx="4">
                  <c:v>2024</c:v>
                </c:pt>
              </c:numCache>
            </c:numRef>
          </c:cat>
          <c:val>
            <c:numRef>
              <c:f>Sheet1!$C$2:$C$6</c:f>
              <c:numCache>
                <c:formatCode>0.0%</c:formatCode>
                <c:ptCount val="5"/>
                <c:pt idx="0">
                  <c:v>2.1899999999999999E-2</c:v>
                </c:pt>
                <c:pt idx="1">
                  <c:v>2.35E-2</c:v>
                </c:pt>
                <c:pt idx="2">
                  <c:v>3.8600000000000002E-2</c:v>
                </c:pt>
                <c:pt idx="3">
                  <c:v>2.9399999999999999E-2</c:v>
                </c:pt>
                <c:pt idx="4">
                  <c:v>3.1199999999999999E-2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DBA-4FE3-ADB8-D1FC2EF351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05489760"/>
        <c:axId val="1905482560"/>
      </c:lineChart>
      <c:catAx>
        <c:axId val="1923545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rgbClr val="1B146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1B1464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pPr>
            <a:endParaRPr lang="en-US"/>
          </a:p>
        </c:txPr>
        <c:crossAx val="1923547440"/>
        <c:crosses val="autoZero"/>
        <c:auto val="1"/>
        <c:lblAlgn val="ctr"/>
        <c:lblOffset val="100"/>
        <c:noMultiLvlLbl val="0"/>
      </c:catAx>
      <c:valAx>
        <c:axId val="1923547440"/>
        <c:scaling>
          <c:orientation val="minMax"/>
        </c:scaling>
        <c:delete val="0"/>
        <c:axPos val="l"/>
        <c:numFmt formatCode="&quot;$&quot;#,##0.0_);[Red]\(&quot;$&quot;#,##0.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rgbClr val="E2E8F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3545520"/>
        <c:crosses val="autoZero"/>
        <c:crossBetween val="between"/>
      </c:valAx>
      <c:valAx>
        <c:axId val="1905482560"/>
        <c:scaling>
          <c:orientation val="minMax"/>
          <c:max val="0.1"/>
          <c:min val="0"/>
        </c:scaling>
        <c:delete val="0"/>
        <c:axPos val="r"/>
        <c:numFmt formatCode="0.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rgbClr val="E2E8F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05489760"/>
        <c:crosses val="max"/>
        <c:crossBetween val="between"/>
      </c:valAx>
      <c:catAx>
        <c:axId val="1905489760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1905482560"/>
        <c:crosses val="max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1B1464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EE79F-B049-7EAC-A85E-01EBCB621C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AB20AB-6691-A802-D77D-163C228CDE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CFDC1D-FDC5-95CD-E07E-740DB9F96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AD13-43D3-452A-AFAB-721D816D6889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EE1FE-454C-3567-43CA-F7F84FDE8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488042-9600-AD04-9C80-9DB75C19D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2C154-48DF-4BEA-93B0-963118704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354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2BCB8-0F57-6460-1ED7-9BE56EF18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7716A6-3943-ACA4-B3A0-DC1611239C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E69C11-BEFF-70B2-8C8A-CA6EEDD4D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AD13-43D3-452A-AFAB-721D816D6889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8CBDD2-65DF-0D50-A556-FD0B1F858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382409-0CFC-165A-482B-ED4260913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2C154-48DF-4BEA-93B0-963118704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095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9EEE41-6FB0-24C1-17CE-C2809753EE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F7ED19-8979-8471-7F68-464AAFA52E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49C647-D864-4875-2118-279332C64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AD13-43D3-452A-AFAB-721D816D6889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A378D-58F8-D2D1-ACAE-A0BE2ADF6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D273CB-A8FD-80FB-FCFE-AA9C0B34E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2C154-48DF-4BEA-93B0-963118704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479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6B0EC-5826-C02C-69E8-48BF9215A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E855A-DD54-F40D-3058-A61C2BC68E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5B09DF-C30C-231B-D3D5-DD679F841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AD13-43D3-452A-AFAB-721D816D6889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97013-77D3-5CE2-B176-964D96BE9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0B8FD7-B6C4-FDA4-57DE-D85018489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2C154-48DF-4BEA-93B0-963118704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90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CE934-5CED-2F2E-97B7-651270FFB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E88453-C766-27FE-43B0-200E9A727E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11C68-61F9-F9F9-9AD3-2E7330245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AD13-43D3-452A-AFAB-721D816D6889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51674A-C13F-60F4-B093-CD935B5A3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246D10-C059-9140-BCD7-7ABFE0989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2C154-48DF-4BEA-93B0-963118704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651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EA9BA-C346-F4E7-99D6-1FDEFCD2D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04EAF-EE41-FD50-A525-10BB973EC7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BB9B74-B941-C772-7364-08BF57DAEB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8EDE9E-A224-DF2D-D3D8-9DA0C217A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AD13-43D3-452A-AFAB-721D816D6889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D64E8E-4CA4-B646-71E2-D33780AE9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F67091-0B93-A6DD-9FDA-967A1B7E9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2C154-48DF-4BEA-93B0-963118704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776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A5644-DFE5-2376-F641-C81920837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C49B89-C4F3-1577-9135-C536DF3033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5F0E86-4DEF-98F9-81ED-7659D9FBB3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4C0980-86E4-59CF-9C58-170D6DBB2D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227A1A-70F2-D61A-E628-16AFFC38A6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387969-9341-C7E7-3AC3-785ED70B0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AD13-43D3-452A-AFAB-721D816D6889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DE5FB1-F091-7E8A-508A-093BB99C2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D09D3A-6BF0-44F9-FA50-A735197DE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2C154-48DF-4BEA-93B0-963118704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828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87888-0ECE-CA32-E7DD-AE889A53E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EBB106-B6EB-67C9-ADD9-EAE6581B2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AD13-43D3-452A-AFAB-721D816D6889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46145C-BCED-EBAC-701A-E73F4EBD1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19B644-CEDD-B4BC-215F-12095635B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2C154-48DF-4BEA-93B0-963118704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63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605C7C-4A96-0575-0BA9-899F13F18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AD13-43D3-452A-AFAB-721D816D6889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527DCB-034F-B1F7-0CC7-4C5E86F75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CBF33F-75D1-DC30-28A6-4B992F73B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2C154-48DF-4BEA-93B0-963118704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00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05F34-C3BE-8D4B-A092-7488B26E4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A7661C-2CE2-4FF5-EC1D-CE0FD67BA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D24353-6E16-CC9B-D78E-D177889878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3A9E16-4944-8D11-32AD-B3AAAE0F5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AD13-43D3-452A-AFAB-721D816D6889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D4A078-9F09-58B5-9D7A-26DA6C197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411908-4DD7-EC61-F0AA-69C2FAB00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2C154-48DF-4BEA-93B0-963118704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450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67B4C-27E0-069F-0340-80970BEC3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34A82B-023C-7D19-8281-0DEDE7C12E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FBFBD8-8DBF-CACE-BCC1-EE5626CBFD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DCC7C2-765D-BC13-5C17-030534279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AD13-43D3-452A-AFAB-721D816D6889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E1156D-1782-B9D8-CF52-C7280E338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3C4259-8683-D455-E194-07AA3EA6F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2C154-48DF-4BEA-93B0-963118704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215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3F2D9A-5307-A2F7-3002-050926CC1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43BE0B-1AB4-E34B-16F6-F5016CBFF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FECC5-E10C-E5B3-C698-D418A5D42B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4BAAD13-43D3-452A-AFAB-721D816D6889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3DE97-7930-0E7A-8EDA-661D1F445A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964BF1-E013-691D-3AE8-373BDAC5F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6D2C154-48DF-4BEA-93B0-963118704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007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hevab.com/signin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thevab.com/insights" TargetMode="External"/><Relationship Id="rId5" Type="http://schemas.openxmlformats.org/officeDocument/2006/relationships/image" Target="../media/image2.png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287336F-09FF-B051-6D02-A9A74CFECD57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CD0846-5951-32F2-44B9-67E93D4A3BE3}"/>
              </a:ext>
            </a:extLst>
          </p:cNvPr>
          <p:cNvSpPr/>
          <p:nvPr/>
        </p:nvSpPr>
        <p:spPr>
          <a:xfrm>
            <a:off x="260328" y="546170"/>
            <a:ext cx="980323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This election year </a:t>
            </a:r>
            <a:r>
              <a:rPr lang="en-US" sz="2600" b="1">
                <a:solidFill>
                  <a:srgbClr val="1B1464"/>
                </a:solidFill>
                <a:latin typeface="Helvetica" pitchFamily="2" charset="0"/>
              </a:rPr>
              <a:t>is projected to have the largest political ad spend ever with investment tripling vs. 2016</a:t>
            </a:r>
            <a:endParaRPr kumimoji="0" lang="en-US" sz="2600" b="1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D068010-04C9-A3FD-4EBE-C428B75928AC}"/>
              </a:ext>
            </a:extLst>
          </p:cNvPr>
          <p:cNvSpPr txBox="1"/>
          <p:nvPr/>
        </p:nvSpPr>
        <p:spPr>
          <a:xfrm>
            <a:off x="10267952" y="26057"/>
            <a:ext cx="1924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local insights</a:t>
            </a:r>
          </a:p>
        </p:txBody>
      </p:sp>
      <p:pic>
        <p:nvPicPr>
          <p:cNvPr id="10" name="Picture 2">
            <a:hlinkClick r:id="rId2"/>
            <a:extLst>
              <a:ext uri="{FF2B5EF4-FFF2-40B4-BE49-F238E27FC236}">
                <a16:creationId xmlns:a16="http://schemas.microsoft.com/office/drawing/2014/main" id="{AC0CA229-7843-DAC6-BBA6-E617F7E5D2D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A515870-CFD9-FA23-9A8F-5DEF0CE4A7AD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BB818C0-0121-E853-4FBF-32383B4595CF}"/>
              </a:ext>
            </a:extLst>
          </p:cNvPr>
          <p:cNvSpPr txBox="1"/>
          <p:nvPr/>
        </p:nvSpPr>
        <p:spPr>
          <a:xfrm>
            <a:off x="461379" y="6329000"/>
            <a:ext cx="1174089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Source</a:t>
            </a:r>
            <a:r>
              <a:rPr lang="en-US" sz="700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: EMARKETER Forecast, June 2024. Total Political Ad spending, U.S. Note: 2020-2024 growth = 27.0%; includes advertising related to federal, state or local politics, including elections and lobbying activities; includes advertising directly related to legislative and regulatory issues.</a:t>
            </a: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4679E45-3802-80CA-8C2E-DBE45F752533}"/>
              </a:ext>
            </a:extLst>
          </p:cNvPr>
          <p:cNvSpPr/>
          <p:nvPr/>
        </p:nvSpPr>
        <p:spPr>
          <a:xfrm>
            <a:off x="-4" y="0"/>
            <a:ext cx="2577833" cy="299879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Political Advertising Spend Trend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32A3918-5A1E-151F-11D3-FCDE22E0B933}"/>
              </a:ext>
            </a:extLst>
          </p:cNvPr>
          <p:cNvSpPr txBox="1"/>
          <p:nvPr/>
        </p:nvSpPr>
        <p:spPr>
          <a:xfrm>
            <a:off x="1" y="1693240"/>
            <a:ext cx="121704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U.S. Total Political Ad Spending, 2016-2024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$ in Billions and % total media ad spending</a:t>
            </a:r>
            <a:endParaRPr kumimoji="0" lang="en-US" sz="1200" i="0" strike="noStrike" kern="1200" cap="none" spc="0" normalizeH="0" baseline="0" noProof="0">
              <a:ln>
                <a:noFill/>
              </a:ln>
              <a:solidFill>
                <a:srgbClr val="1F1A62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graphicFrame>
        <p:nvGraphicFramePr>
          <p:cNvPr id="20" name="Chart 19">
            <a:extLst>
              <a:ext uri="{FF2B5EF4-FFF2-40B4-BE49-F238E27FC236}">
                <a16:creationId xmlns:a16="http://schemas.microsoft.com/office/drawing/2014/main" id="{3B79D9F9-3C72-A40A-EE80-551EC8A2B62E}"/>
              </a:ext>
            </a:extLst>
          </p:cNvPr>
          <p:cNvGraphicFramePr/>
          <p:nvPr/>
        </p:nvGraphicFramePr>
        <p:xfrm>
          <a:off x="409516" y="2202277"/>
          <a:ext cx="11135045" cy="3936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E0F25EB7-2E55-5DA8-5FF3-D1901F743670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43504D6B-636D-86D7-CA2B-94DBB53F04A1}"/>
              </a:ext>
            </a:extLst>
          </p:cNvPr>
          <p:cNvSpPr/>
          <p:nvPr/>
        </p:nvSpPr>
        <p:spPr>
          <a:xfrm>
            <a:off x="483207" y="6533170"/>
            <a:ext cx="11687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150" normalizeH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b="1" i="0" u="sng" strike="noStrike" kern="1200" cap="none" spc="150" normalizeH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419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2CBBD24-14EF-4534-8D83-84A7B4EF5275}"/>
</file>

<file path=customXml/itemProps2.xml><?xml version="1.0" encoding="utf-8"?>
<ds:datastoreItem xmlns:ds="http://schemas.openxmlformats.org/officeDocument/2006/customXml" ds:itemID="{7370C752-E291-4FBE-82BD-8E7372C70BCF}"/>
</file>

<file path=customXml/itemProps3.xml><?xml version="1.0" encoding="utf-8"?>
<ds:datastoreItem xmlns:ds="http://schemas.openxmlformats.org/officeDocument/2006/customXml" ds:itemID="{06E5635D-9451-49F5-BE73-6E9374214A80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2024-11-08T18:12:34Z</dcterms:created>
  <dcterms:modified xsi:type="dcterms:W3CDTF">2024-11-08T18:12:42Z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