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52615"/>
            <a:ext cx="12191365" cy="405765"/>
          </a:xfrm>
          <a:custGeom>
            <a:avLst/>
            <a:gdLst/>
            <a:ahLst/>
            <a:cxnLst/>
            <a:rect l="l" t="t" r="r" b="b"/>
            <a:pathLst>
              <a:path w="12191365" h="405765">
                <a:moveTo>
                  <a:pt x="0" y="405384"/>
                </a:moveTo>
                <a:lnTo>
                  <a:pt x="12191238" y="405384"/>
                </a:lnTo>
                <a:lnTo>
                  <a:pt x="12191238" y="0"/>
                </a:lnTo>
                <a:lnTo>
                  <a:pt x="0" y="0"/>
                </a:lnTo>
                <a:lnTo>
                  <a:pt x="0" y="40538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2" y="1686305"/>
            <a:ext cx="12191365" cy="4489450"/>
          </a:xfrm>
          <a:custGeom>
            <a:avLst/>
            <a:gdLst/>
            <a:ahLst/>
            <a:cxnLst/>
            <a:rect l="l" t="t" r="r" b="b"/>
            <a:pathLst>
              <a:path w="12191365" h="4489450">
                <a:moveTo>
                  <a:pt x="0" y="4488954"/>
                </a:moveTo>
                <a:lnTo>
                  <a:pt x="12191238" y="4488954"/>
                </a:lnTo>
                <a:lnTo>
                  <a:pt x="12191238" y="0"/>
                </a:lnTo>
                <a:lnTo>
                  <a:pt x="0" y="0"/>
                </a:lnTo>
                <a:lnTo>
                  <a:pt x="0" y="4488954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0" y="6175260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12192000" y="0"/>
                </a:moveTo>
                <a:lnTo>
                  <a:pt x="0" y="0"/>
                </a:lnTo>
                <a:lnTo>
                  <a:pt x="0" y="277355"/>
                </a:lnTo>
                <a:lnTo>
                  <a:pt x="12192000" y="277355"/>
                </a:lnTo>
                <a:lnTo>
                  <a:pt x="1219200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0" y="6175247"/>
            <a:ext cx="12192000" cy="277495"/>
          </a:xfrm>
          <a:custGeom>
            <a:avLst/>
            <a:gdLst/>
            <a:ahLst/>
            <a:cxnLst/>
            <a:rect l="l" t="t" r="r" b="b"/>
            <a:pathLst>
              <a:path w="12192000" h="277495">
                <a:moveTo>
                  <a:pt x="0" y="0"/>
                </a:moveTo>
                <a:lnTo>
                  <a:pt x="12192000" y="0"/>
                </a:lnTo>
                <a:lnTo>
                  <a:pt x="12192000" y="277367"/>
                </a:lnTo>
                <a:lnTo>
                  <a:pt x="0" y="277367"/>
                </a:lnTo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www.bia.com/research-data/forecasts/local-advertising-forecast/" TargetMode="External"/><Relationship Id="rId3" Type="http://schemas.openxmlformats.org/officeDocument/2006/relationships/hyperlink" Target="https://thevab.com/signin" TargetMode="External"/><Relationship Id="rId4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39068" y="517269"/>
            <a:ext cx="895096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Premium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video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accounts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for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almost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one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fifth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total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0" b="1">
                <a:solidFill>
                  <a:srgbClr val="1B1363"/>
                </a:solidFill>
                <a:latin typeface="Arial"/>
                <a:cs typeface="Arial"/>
              </a:rPr>
              <a:t>U.S.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local</a:t>
            </a:r>
            <a:r>
              <a:rPr dirty="0" sz="2600" spc="-11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advertising</a:t>
            </a:r>
            <a:r>
              <a:rPr dirty="0" sz="2600" spc="-10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across</a:t>
            </a:r>
            <a:r>
              <a:rPr dirty="0" sz="2600" spc="-10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11</a:t>
            </a:r>
            <a:r>
              <a:rPr dirty="0" sz="2600" spc="-8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media</a:t>
            </a:r>
            <a:r>
              <a:rPr dirty="0" sz="2600" spc="-10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types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3729330" y="6204431"/>
            <a:ext cx="4917440" cy="5886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Click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here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to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see</a:t>
            </a:r>
            <a:r>
              <a:rPr dirty="0" u="sng" sz="1200" spc="-4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more</a:t>
            </a:r>
            <a:r>
              <a:rPr dirty="0" u="sng" sz="1200" spc="-3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on</a:t>
            </a:r>
            <a:r>
              <a:rPr dirty="0" u="sng" sz="1200" spc="-1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BIA’s</a:t>
            </a:r>
            <a:r>
              <a:rPr dirty="0" u="sng" sz="1200" spc="-3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‘U.S.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Local</a:t>
            </a:r>
            <a:r>
              <a:rPr dirty="0" u="sng" sz="1200" spc="-6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Advertising</a:t>
            </a:r>
            <a:r>
              <a:rPr dirty="0" u="sng" sz="1200" spc="-4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2"/>
              </a:rPr>
              <a:t>Forecast’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9"/>
              </a:spcBef>
            </a:pPr>
            <a:endParaRPr sz="1200">
              <a:latin typeface="Arial"/>
              <a:cs typeface="Arial"/>
            </a:endParaRPr>
          </a:p>
          <a:p>
            <a:pPr marL="290195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sp>
        <p:nvSpPr>
          <p:cNvPr id="4" name="object 4" descr=""/>
          <p:cNvSpPr txBox="1"/>
          <p:nvPr/>
        </p:nvSpPr>
        <p:spPr>
          <a:xfrm>
            <a:off x="540119" y="5969476"/>
            <a:ext cx="10238740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BIA,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U.S.</a:t>
            </a:r>
            <a:r>
              <a:rPr dirty="0" sz="7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Local Advertising</a:t>
            </a:r>
            <a:r>
              <a:rPr dirty="0" sz="700" spc="5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Forecast</a:t>
            </a:r>
            <a:r>
              <a:rPr dirty="0" sz="700" spc="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,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Updated</a:t>
            </a:r>
            <a:r>
              <a:rPr dirty="0" sz="700" spc="5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March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2024.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Note: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Numbers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are rounded.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Other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traditional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includes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directories,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print</a:t>
            </a:r>
            <a:r>
              <a:rPr dirty="0" sz="7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magazines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print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newspapers.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Other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includes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directories,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digital magazines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digital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newspapers.</a:t>
            </a:r>
            <a:endParaRPr sz="700">
              <a:latin typeface="Arial"/>
              <a:cs typeface="Arial"/>
            </a:endParaRPr>
          </a:p>
        </p:txBody>
      </p:sp>
      <p:sp>
        <p:nvSpPr>
          <p:cNvPr id="5" name="object 5" descr=""/>
          <p:cNvSpPr/>
          <p:nvPr/>
        </p:nvSpPr>
        <p:spPr>
          <a:xfrm>
            <a:off x="761" y="774"/>
            <a:ext cx="2432685" cy="277495"/>
          </a:xfrm>
          <a:custGeom>
            <a:avLst/>
            <a:gdLst/>
            <a:ahLst/>
            <a:cxnLst/>
            <a:rect l="l" t="t" r="r" b="b"/>
            <a:pathLst>
              <a:path w="2432685" h="277495">
                <a:moveTo>
                  <a:pt x="2432304" y="0"/>
                </a:moveTo>
                <a:lnTo>
                  <a:pt x="0" y="0"/>
                </a:lnTo>
                <a:lnTo>
                  <a:pt x="0" y="277355"/>
                </a:lnTo>
                <a:lnTo>
                  <a:pt x="2432304" y="277355"/>
                </a:lnTo>
                <a:lnTo>
                  <a:pt x="2432304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 descr=""/>
          <p:cNvSpPr txBox="1"/>
          <p:nvPr/>
        </p:nvSpPr>
        <p:spPr>
          <a:xfrm>
            <a:off x="761" y="761"/>
            <a:ext cx="2432685" cy="27749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1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Local</a:t>
            </a:r>
            <a:r>
              <a:rPr dirty="0" sz="1200" spc="-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z="1200" spc="10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Spend</a:t>
            </a:r>
            <a:r>
              <a:rPr dirty="0" sz="1200" spc="10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by</a:t>
            </a:r>
            <a:r>
              <a:rPr dirty="0" sz="1200" spc="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Media</a:t>
            </a:r>
            <a:r>
              <a:rPr dirty="0" sz="1200" spc="2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Type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7" name="object 7" descr=""/>
          <p:cNvGrpSpPr/>
          <p:nvPr/>
        </p:nvGrpSpPr>
        <p:grpSpPr>
          <a:xfrm>
            <a:off x="4050601" y="2439733"/>
            <a:ext cx="3498215" cy="3179445"/>
            <a:chOff x="4050601" y="2439733"/>
            <a:chExt cx="3498215" cy="3179445"/>
          </a:xfrm>
        </p:grpSpPr>
        <p:sp>
          <p:nvSpPr>
            <p:cNvPr id="8" name="object 8" descr=""/>
            <p:cNvSpPr/>
            <p:nvPr/>
          </p:nvSpPr>
          <p:spPr>
            <a:xfrm>
              <a:off x="5832100" y="2801819"/>
              <a:ext cx="1047750" cy="1403985"/>
            </a:xfrm>
            <a:custGeom>
              <a:avLst/>
              <a:gdLst/>
              <a:ahLst/>
              <a:cxnLst/>
              <a:rect l="l" t="t" r="r" b="b"/>
              <a:pathLst>
                <a:path w="1047750" h="1403985">
                  <a:moveTo>
                    <a:pt x="0" y="0"/>
                  </a:moveTo>
                  <a:lnTo>
                    <a:pt x="0" y="1403794"/>
                  </a:lnTo>
                  <a:lnTo>
                    <a:pt x="1047153" y="468845"/>
                  </a:lnTo>
                  <a:lnTo>
                    <a:pt x="1013270" y="432227"/>
                  </a:lnTo>
                  <a:lnTo>
                    <a:pt x="978235" y="396957"/>
                  </a:lnTo>
                  <a:lnTo>
                    <a:pt x="942090" y="363056"/>
                  </a:lnTo>
                  <a:lnTo>
                    <a:pt x="904876" y="330541"/>
                  </a:lnTo>
                  <a:lnTo>
                    <a:pt x="866634" y="299430"/>
                  </a:lnTo>
                  <a:lnTo>
                    <a:pt x="827406" y="269744"/>
                  </a:lnTo>
                  <a:lnTo>
                    <a:pt x="787234" y="241500"/>
                  </a:lnTo>
                  <a:lnTo>
                    <a:pt x="746159" y="214716"/>
                  </a:lnTo>
                  <a:lnTo>
                    <a:pt x="704223" y="189412"/>
                  </a:lnTo>
                  <a:lnTo>
                    <a:pt x="661466" y="165605"/>
                  </a:lnTo>
                  <a:lnTo>
                    <a:pt x="617931" y="143316"/>
                  </a:lnTo>
                  <a:lnTo>
                    <a:pt x="573659" y="122561"/>
                  </a:lnTo>
                  <a:lnTo>
                    <a:pt x="528691" y="103360"/>
                  </a:lnTo>
                  <a:lnTo>
                    <a:pt x="483069" y="85731"/>
                  </a:lnTo>
                  <a:lnTo>
                    <a:pt x="436834" y="69693"/>
                  </a:lnTo>
                  <a:lnTo>
                    <a:pt x="390028" y="55264"/>
                  </a:lnTo>
                  <a:lnTo>
                    <a:pt x="342693" y="42463"/>
                  </a:lnTo>
                  <a:lnTo>
                    <a:pt x="294869" y="31309"/>
                  </a:lnTo>
                  <a:lnTo>
                    <a:pt x="246599" y="21819"/>
                  </a:lnTo>
                  <a:lnTo>
                    <a:pt x="197924" y="14014"/>
                  </a:lnTo>
                  <a:lnTo>
                    <a:pt x="148884" y="7910"/>
                  </a:lnTo>
                  <a:lnTo>
                    <a:pt x="99523" y="3528"/>
                  </a:lnTo>
                  <a:lnTo>
                    <a:pt x="49881" y="88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B136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9" name="object 9" descr=""/>
            <p:cNvSpPr/>
            <p:nvPr/>
          </p:nvSpPr>
          <p:spPr>
            <a:xfrm>
              <a:off x="5832100" y="2801819"/>
              <a:ext cx="1047750" cy="1403985"/>
            </a:xfrm>
            <a:custGeom>
              <a:avLst/>
              <a:gdLst/>
              <a:ahLst/>
              <a:cxnLst/>
              <a:rect l="l" t="t" r="r" b="b"/>
              <a:pathLst>
                <a:path w="1047750" h="1403985">
                  <a:moveTo>
                    <a:pt x="0" y="0"/>
                  </a:moveTo>
                  <a:lnTo>
                    <a:pt x="49881" y="885"/>
                  </a:lnTo>
                  <a:lnTo>
                    <a:pt x="99523" y="3528"/>
                  </a:lnTo>
                  <a:lnTo>
                    <a:pt x="148884" y="7910"/>
                  </a:lnTo>
                  <a:lnTo>
                    <a:pt x="197924" y="14014"/>
                  </a:lnTo>
                  <a:lnTo>
                    <a:pt x="246599" y="21819"/>
                  </a:lnTo>
                  <a:lnTo>
                    <a:pt x="294869" y="31309"/>
                  </a:lnTo>
                  <a:lnTo>
                    <a:pt x="342693" y="42463"/>
                  </a:lnTo>
                  <a:lnTo>
                    <a:pt x="390028" y="55264"/>
                  </a:lnTo>
                  <a:lnTo>
                    <a:pt x="436834" y="69693"/>
                  </a:lnTo>
                  <a:lnTo>
                    <a:pt x="483069" y="85731"/>
                  </a:lnTo>
                  <a:lnTo>
                    <a:pt x="528691" y="103360"/>
                  </a:lnTo>
                  <a:lnTo>
                    <a:pt x="573659" y="122561"/>
                  </a:lnTo>
                  <a:lnTo>
                    <a:pt x="617931" y="143316"/>
                  </a:lnTo>
                  <a:lnTo>
                    <a:pt x="661466" y="165605"/>
                  </a:lnTo>
                  <a:lnTo>
                    <a:pt x="704223" y="189412"/>
                  </a:lnTo>
                  <a:lnTo>
                    <a:pt x="746159" y="214716"/>
                  </a:lnTo>
                  <a:lnTo>
                    <a:pt x="787234" y="241500"/>
                  </a:lnTo>
                  <a:lnTo>
                    <a:pt x="827406" y="269744"/>
                  </a:lnTo>
                  <a:lnTo>
                    <a:pt x="866634" y="299430"/>
                  </a:lnTo>
                  <a:lnTo>
                    <a:pt x="904876" y="330541"/>
                  </a:lnTo>
                  <a:lnTo>
                    <a:pt x="942090" y="363056"/>
                  </a:lnTo>
                  <a:lnTo>
                    <a:pt x="978235" y="396957"/>
                  </a:lnTo>
                  <a:lnTo>
                    <a:pt x="1013270" y="432227"/>
                  </a:lnTo>
                  <a:lnTo>
                    <a:pt x="1047153" y="468845"/>
                  </a:lnTo>
                  <a:lnTo>
                    <a:pt x="0" y="1403794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0" name="object 10" descr=""/>
            <p:cNvSpPr/>
            <p:nvPr/>
          </p:nvSpPr>
          <p:spPr>
            <a:xfrm>
              <a:off x="5832106" y="3270667"/>
              <a:ext cx="1368425" cy="935355"/>
            </a:xfrm>
            <a:custGeom>
              <a:avLst/>
              <a:gdLst/>
              <a:ahLst/>
              <a:cxnLst/>
              <a:rect l="l" t="t" r="r" b="b"/>
              <a:pathLst>
                <a:path w="1368425" h="935354">
                  <a:moveTo>
                    <a:pt x="1047140" y="0"/>
                  </a:moveTo>
                  <a:lnTo>
                    <a:pt x="0" y="934948"/>
                  </a:lnTo>
                  <a:lnTo>
                    <a:pt x="1368031" y="620115"/>
                  </a:lnTo>
                  <a:lnTo>
                    <a:pt x="1355792" y="571007"/>
                  </a:lnTo>
                  <a:lnTo>
                    <a:pt x="1341821" y="522466"/>
                  </a:lnTo>
                  <a:lnTo>
                    <a:pt x="1326139" y="474536"/>
                  </a:lnTo>
                  <a:lnTo>
                    <a:pt x="1308768" y="427259"/>
                  </a:lnTo>
                  <a:lnTo>
                    <a:pt x="1289732" y="380680"/>
                  </a:lnTo>
                  <a:lnTo>
                    <a:pt x="1269053" y="334842"/>
                  </a:lnTo>
                  <a:lnTo>
                    <a:pt x="1246752" y="289788"/>
                  </a:lnTo>
                  <a:lnTo>
                    <a:pt x="1222853" y="245561"/>
                  </a:lnTo>
                  <a:lnTo>
                    <a:pt x="1197378" y="202205"/>
                  </a:lnTo>
                  <a:lnTo>
                    <a:pt x="1170348" y="159763"/>
                  </a:lnTo>
                  <a:lnTo>
                    <a:pt x="1141787" y="118278"/>
                  </a:lnTo>
                  <a:lnTo>
                    <a:pt x="1111718" y="77793"/>
                  </a:lnTo>
                  <a:lnTo>
                    <a:pt x="1080161" y="38353"/>
                  </a:lnTo>
                  <a:lnTo>
                    <a:pt x="1047140" y="0"/>
                  </a:lnTo>
                  <a:close/>
                </a:path>
              </a:pathLst>
            </a:custGeom>
            <a:solidFill>
              <a:srgbClr val="FFE6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5832106" y="3270667"/>
              <a:ext cx="1368425" cy="935355"/>
            </a:xfrm>
            <a:custGeom>
              <a:avLst/>
              <a:gdLst/>
              <a:ahLst/>
              <a:cxnLst/>
              <a:rect l="l" t="t" r="r" b="b"/>
              <a:pathLst>
                <a:path w="1368425" h="935354">
                  <a:moveTo>
                    <a:pt x="1047140" y="0"/>
                  </a:moveTo>
                  <a:lnTo>
                    <a:pt x="1080161" y="38353"/>
                  </a:lnTo>
                  <a:lnTo>
                    <a:pt x="1111718" y="77793"/>
                  </a:lnTo>
                  <a:lnTo>
                    <a:pt x="1141787" y="118278"/>
                  </a:lnTo>
                  <a:lnTo>
                    <a:pt x="1170348" y="159763"/>
                  </a:lnTo>
                  <a:lnTo>
                    <a:pt x="1197378" y="202205"/>
                  </a:lnTo>
                  <a:lnTo>
                    <a:pt x="1222853" y="245561"/>
                  </a:lnTo>
                  <a:lnTo>
                    <a:pt x="1246752" y="289788"/>
                  </a:lnTo>
                  <a:lnTo>
                    <a:pt x="1269053" y="334842"/>
                  </a:lnTo>
                  <a:lnTo>
                    <a:pt x="1289732" y="380680"/>
                  </a:lnTo>
                  <a:lnTo>
                    <a:pt x="1308768" y="427259"/>
                  </a:lnTo>
                  <a:lnTo>
                    <a:pt x="1326139" y="474536"/>
                  </a:lnTo>
                  <a:lnTo>
                    <a:pt x="1341821" y="522466"/>
                  </a:lnTo>
                  <a:lnTo>
                    <a:pt x="1355792" y="571007"/>
                  </a:lnTo>
                  <a:lnTo>
                    <a:pt x="1368031" y="620115"/>
                  </a:lnTo>
                  <a:lnTo>
                    <a:pt x="0" y="934948"/>
                  </a:lnTo>
                  <a:lnTo>
                    <a:pt x="1047140" y="0"/>
                  </a:lnTo>
                  <a:close/>
                </a:path>
              </a:pathLst>
            </a:custGeom>
            <a:ln w="19050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5832104" y="3890782"/>
              <a:ext cx="1403985" cy="332740"/>
            </a:xfrm>
            <a:custGeom>
              <a:avLst/>
              <a:gdLst/>
              <a:ahLst/>
              <a:cxnLst/>
              <a:rect l="l" t="t" r="r" b="b"/>
              <a:pathLst>
                <a:path w="1403984" h="332739">
                  <a:moveTo>
                    <a:pt x="1368031" y="0"/>
                  </a:moveTo>
                  <a:lnTo>
                    <a:pt x="0" y="314832"/>
                  </a:lnTo>
                  <a:lnTo>
                    <a:pt x="1403680" y="332473"/>
                  </a:lnTo>
                  <a:lnTo>
                    <a:pt x="1403465" y="284559"/>
                  </a:lnTo>
                  <a:lnTo>
                    <a:pt x="1401616" y="236714"/>
                  </a:lnTo>
                  <a:lnTo>
                    <a:pt x="1398138" y="188981"/>
                  </a:lnTo>
                  <a:lnTo>
                    <a:pt x="1393036" y="141401"/>
                  </a:lnTo>
                  <a:lnTo>
                    <a:pt x="1386314" y="94017"/>
                  </a:lnTo>
                  <a:lnTo>
                    <a:pt x="1377977" y="46869"/>
                  </a:lnTo>
                  <a:lnTo>
                    <a:pt x="1368031" y="0"/>
                  </a:lnTo>
                  <a:close/>
                </a:path>
              </a:pathLst>
            </a:custGeom>
            <a:solidFill>
              <a:srgbClr val="54AC00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3" name="object 13" descr=""/>
            <p:cNvSpPr/>
            <p:nvPr/>
          </p:nvSpPr>
          <p:spPr>
            <a:xfrm>
              <a:off x="5832104" y="3890782"/>
              <a:ext cx="1403985" cy="332740"/>
            </a:xfrm>
            <a:custGeom>
              <a:avLst/>
              <a:gdLst/>
              <a:ahLst/>
              <a:cxnLst/>
              <a:rect l="l" t="t" r="r" b="b"/>
              <a:pathLst>
                <a:path w="1403984" h="332739">
                  <a:moveTo>
                    <a:pt x="1368031" y="0"/>
                  </a:moveTo>
                  <a:lnTo>
                    <a:pt x="1377977" y="46869"/>
                  </a:lnTo>
                  <a:lnTo>
                    <a:pt x="1386314" y="94017"/>
                  </a:lnTo>
                  <a:lnTo>
                    <a:pt x="1393036" y="141401"/>
                  </a:lnTo>
                  <a:lnTo>
                    <a:pt x="1398138" y="188981"/>
                  </a:lnTo>
                  <a:lnTo>
                    <a:pt x="1401616" y="236714"/>
                  </a:lnTo>
                  <a:lnTo>
                    <a:pt x="1403465" y="284559"/>
                  </a:lnTo>
                  <a:lnTo>
                    <a:pt x="1403680" y="332473"/>
                  </a:lnTo>
                  <a:lnTo>
                    <a:pt x="0" y="314832"/>
                  </a:lnTo>
                  <a:lnTo>
                    <a:pt x="1368031" y="0"/>
                  </a:lnTo>
                  <a:close/>
                </a:path>
              </a:pathLst>
            </a:custGeom>
            <a:ln w="19050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4" name="object 14" descr=""/>
            <p:cNvSpPr/>
            <p:nvPr/>
          </p:nvSpPr>
          <p:spPr>
            <a:xfrm>
              <a:off x="5832102" y="4205612"/>
              <a:ext cx="1403985" cy="1340485"/>
            </a:xfrm>
            <a:custGeom>
              <a:avLst/>
              <a:gdLst/>
              <a:ahLst/>
              <a:cxnLst/>
              <a:rect l="l" t="t" r="r" b="b"/>
              <a:pathLst>
                <a:path w="1403984" h="1340485">
                  <a:moveTo>
                    <a:pt x="0" y="0"/>
                  </a:moveTo>
                  <a:lnTo>
                    <a:pt x="416979" y="1340434"/>
                  </a:lnTo>
                  <a:lnTo>
                    <a:pt x="463660" y="1325018"/>
                  </a:lnTo>
                  <a:lnTo>
                    <a:pt x="509518" y="1308086"/>
                  </a:lnTo>
                  <a:lnTo>
                    <a:pt x="554527" y="1289672"/>
                  </a:lnTo>
                  <a:lnTo>
                    <a:pt x="598662" y="1269809"/>
                  </a:lnTo>
                  <a:lnTo>
                    <a:pt x="641900" y="1248528"/>
                  </a:lnTo>
                  <a:lnTo>
                    <a:pt x="684215" y="1225865"/>
                  </a:lnTo>
                  <a:lnTo>
                    <a:pt x="725582" y="1201851"/>
                  </a:lnTo>
                  <a:lnTo>
                    <a:pt x="765977" y="1176520"/>
                  </a:lnTo>
                  <a:lnTo>
                    <a:pt x="805376" y="1149904"/>
                  </a:lnTo>
                  <a:lnTo>
                    <a:pt x="843753" y="1122038"/>
                  </a:lnTo>
                  <a:lnTo>
                    <a:pt x="881084" y="1092954"/>
                  </a:lnTo>
                  <a:lnTo>
                    <a:pt x="917344" y="1062684"/>
                  </a:lnTo>
                  <a:lnTo>
                    <a:pt x="952509" y="1031263"/>
                  </a:lnTo>
                  <a:lnTo>
                    <a:pt x="986554" y="998724"/>
                  </a:lnTo>
                  <a:lnTo>
                    <a:pt x="1019454" y="965098"/>
                  </a:lnTo>
                  <a:lnTo>
                    <a:pt x="1051184" y="930420"/>
                  </a:lnTo>
                  <a:lnTo>
                    <a:pt x="1081721" y="894723"/>
                  </a:lnTo>
                  <a:lnTo>
                    <a:pt x="1111038" y="858039"/>
                  </a:lnTo>
                  <a:lnTo>
                    <a:pt x="1139112" y="820402"/>
                  </a:lnTo>
                  <a:lnTo>
                    <a:pt x="1165918" y="781845"/>
                  </a:lnTo>
                  <a:lnTo>
                    <a:pt x="1191431" y="742401"/>
                  </a:lnTo>
                  <a:lnTo>
                    <a:pt x="1215627" y="702102"/>
                  </a:lnTo>
                  <a:lnTo>
                    <a:pt x="1238480" y="660983"/>
                  </a:lnTo>
                  <a:lnTo>
                    <a:pt x="1259967" y="619076"/>
                  </a:lnTo>
                  <a:lnTo>
                    <a:pt x="1280061" y="576414"/>
                  </a:lnTo>
                  <a:lnTo>
                    <a:pt x="1298740" y="533030"/>
                  </a:lnTo>
                  <a:lnTo>
                    <a:pt x="1315978" y="488958"/>
                  </a:lnTo>
                  <a:lnTo>
                    <a:pt x="1331750" y="444230"/>
                  </a:lnTo>
                  <a:lnTo>
                    <a:pt x="1346032" y="398879"/>
                  </a:lnTo>
                  <a:lnTo>
                    <a:pt x="1358800" y="352940"/>
                  </a:lnTo>
                  <a:lnTo>
                    <a:pt x="1370027" y="306444"/>
                  </a:lnTo>
                  <a:lnTo>
                    <a:pt x="1379690" y="259425"/>
                  </a:lnTo>
                  <a:lnTo>
                    <a:pt x="1387765" y="211916"/>
                  </a:lnTo>
                  <a:lnTo>
                    <a:pt x="1394226" y="163950"/>
                  </a:lnTo>
                  <a:lnTo>
                    <a:pt x="1399048" y="115559"/>
                  </a:lnTo>
                  <a:lnTo>
                    <a:pt x="1402208" y="66778"/>
                  </a:lnTo>
                  <a:lnTo>
                    <a:pt x="1403680" y="176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5" name="object 15" descr=""/>
            <p:cNvSpPr/>
            <p:nvPr/>
          </p:nvSpPr>
          <p:spPr>
            <a:xfrm>
              <a:off x="5832102" y="4205612"/>
              <a:ext cx="1403985" cy="1340485"/>
            </a:xfrm>
            <a:custGeom>
              <a:avLst/>
              <a:gdLst/>
              <a:ahLst/>
              <a:cxnLst/>
              <a:rect l="l" t="t" r="r" b="b"/>
              <a:pathLst>
                <a:path w="1403984" h="1340485">
                  <a:moveTo>
                    <a:pt x="1403680" y="17640"/>
                  </a:moveTo>
                  <a:lnTo>
                    <a:pt x="1402208" y="66778"/>
                  </a:lnTo>
                  <a:lnTo>
                    <a:pt x="1399048" y="115559"/>
                  </a:lnTo>
                  <a:lnTo>
                    <a:pt x="1394226" y="163950"/>
                  </a:lnTo>
                  <a:lnTo>
                    <a:pt x="1387765" y="211916"/>
                  </a:lnTo>
                  <a:lnTo>
                    <a:pt x="1379690" y="259425"/>
                  </a:lnTo>
                  <a:lnTo>
                    <a:pt x="1370027" y="306444"/>
                  </a:lnTo>
                  <a:lnTo>
                    <a:pt x="1358800" y="352940"/>
                  </a:lnTo>
                  <a:lnTo>
                    <a:pt x="1346032" y="398879"/>
                  </a:lnTo>
                  <a:lnTo>
                    <a:pt x="1331750" y="444230"/>
                  </a:lnTo>
                  <a:lnTo>
                    <a:pt x="1315978" y="488958"/>
                  </a:lnTo>
                  <a:lnTo>
                    <a:pt x="1298740" y="533030"/>
                  </a:lnTo>
                  <a:lnTo>
                    <a:pt x="1280061" y="576414"/>
                  </a:lnTo>
                  <a:lnTo>
                    <a:pt x="1259967" y="619076"/>
                  </a:lnTo>
                  <a:lnTo>
                    <a:pt x="1238480" y="660983"/>
                  </a:lnTo>
                  <a:lnTo>
                    <a:pt x="1215627" y="702102"/>
                  </a:lnTo>
                  <a:lnTo>
                    <a:pt x="1191431" y="742401"/>
                  </a:lnTo>
                  <a:lnTo>
                    <a:pt x="1165918" y="781845"/>
                  </a:lnTo>
                  <a:lnTo>
                    <a:pt x="1139112" y="820402"/>
                  </a:lnTo>
                  <a:lnTo>
                    <a:pt x="1111038" y="858039"/>
                  </a:lnTo>
                  <a:lnTo>
                    <a:pt x="1081721" y="894723"/>
                  </a:lnTo>
                  <a:lnTo>
                    <a:pt x="1051184" y="930420"/>
                  </a:lnTo>
                  <a:lnTo>
                    <a:pt x="1019454" y="965098"/>
                  </a:lnTo>
                  <a:lnTo>
                    <a:pt x="986554" y="998724"/>
                  </a:lnTo>
                  <a:lnTo>
                    <a:pt x="952509" y="1031263"/>
                  </a:lnTo>
                  <a:lnTo>
                    <a:pt x="917344" y="1062684"/>
                  </a:lnTo>
                  <a:lnTo>
                    <a:pt x="881084" y="1092954"/>
                  </a:lnTo>
                  <a:lnTo>
                    <a:pt x="843753" y="1122038"/>
                  </a:lnTo>
                  <a:lnTo>
                    <a:pt x="805376" y="1149904"/>
                  </a:lnTo>
                  <a:lnTo>
                    <a:pt x="765977" y="1176520"/>
                  </a:lnTo>
                  <a:lnTo>
                    <a:pt x="725582" y="1201851"/>
                  </a:lnTo>
                  <a:lnTo>
                    <a:pt x="684215" y="1225865"/>
                  </a:lnTo>
                  <a:lnTo>
                    <a:pt x="641900" y="1248528"/>
                  </a:lnTo>
                  <a:lnTo>
                    <a:pt x="598662" y="1269809"/>
                  </a:lnTo>
                  <a:lnTo>
                    <a:pt x="554527" y="1289672"/>
                  </a:lnTo>
                  <a:lnTo>
                    <a:pt x="509518" y="1308086"/>
                  </a:lnTo>
                  <a:lnTo>
                    <a:pt x="463660" y="1325018"/>
                  </a:lnTo>
                  <a:lnTo>
                    <a:pt x="416979" y="1340434"/>
                  </a:lnTo>
                  <a:lnTo>
                    <a:pt x="0" y="0"/>
                  </a:lnTo>
                  <a:lnTo>
                    <a:pt x="1403680" y="17640"/>
                  </a:lnTo>
                  <a:close/>
                </a:path>
              </a:pathLst>
            </a:custGeom>
            <a:ln w="19050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5832104" y="4205611"/>
              <a:ext cx="417195" cy="1386840"/>
            </a:xfrm>
            <a:custGeom>
              <a:avLst/>
              <a:gdLst/>
              <a:ahLst/>
              <a:cxnLst/>
              <a:rect l="l" t="t" r="r" b="b"/>
              <a:pathLst>
                <a:path w="417195" h="1386839">
                  <a:moveTo>
                    <a:pt x="0" y="0"/>
                  </a:moveTo>
                  <a:lnTo>
                    <a:pt x="219595" y="1386509"/>
                  </a:lnTo>
                  <a:lnTo>
                    <a:pt x="269541" y="1377672"/>
                  </a:lnTo>
                  <a:lnTo>
                    <a:pt x="319120" y="1367039"/>
                  </a:lnTo>
                  <a:lnTo>
                    <a:pt x="368283" y="1354621"/>
                  </a:lnTo>
                  <a:lnTo>
                    <a:pt x="416979" y="13404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CBCC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5832104" y="4205611"/>
              <a:ext cx="417195" cy="1386840"/>
            </a:xfrm>
            <a:custGeom>
              <a:avLst/>
              <a:gdLst/>
              <a:ahLst/>
              <a:cxnLst/>
              <a:rect l="l" t="t" r="r" b="b"/>
              <a:pathLst>
                <a:path w="417195" h="1386839">
                  <a:moveTo>
                    <a:pt x="416979" y="1340434"/>
                  </a:moveTo>
                  <a:lnTo>
                    <a:pt x="368283" y="1354621"/>
                  </a:lnTo>
                  <a:lnTo>
                    <a:pt x="319120" y="1367039"/>
                  </a:lnTo>
                  <a:lnTo>
                    <a:pt x="269541" y="1377672"/>
                  </a:lnTo>
                  <a:lnTo>
                    <a:pt x="219595" y="1386509"/>
                  </a:lnTo>
                  <a:lnTo>
                    <a:pt x="0" y="0"/>
                  </a:lnTo>
                  <a:lnTo>
                    <a:pt x="416979" y="1340434"/>
                  </a:lnTo>
                  <a:close/>
                </a:path>
              </a:pathLst>
            </a:custGeom>
            <a:ln w="19050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4573397" y="4205613"/>
              <a:ext cx="1478915" cy="1403985"/>
            </a:xfrm>
            <a:custGeom>
              <a:avLst/>
              <a:gdLst/>
              <a:ahLst/>
              <a:cxnLst/>
              <a:rect l="l" t="t" r="r" b="b"/>
              <a:pathLst>
                <a:path w="1478914" h="1403985">
                  <a:moveTo>
                    <a:pt x="1258696" y="0"/>
                  </a:moveTo>
                  <a:lnTo>
                    <a:pt x="0" y="621537"/>
                  </a:lnTo>
                  <a:lnTo>
                    <a:pt x="22776" y="665693"/>
                  </a:lnTo>
                  <a:lnTo>
                    <a:pt x="46947" y="708772"/>
                  </a:lnTo>
                  <a:lnTo>
                    <a:pt x="72475" y="750755"/>
                  </a:lnTo>
                  <a:lnTo>
                    <a:pt x="99323" y="791622"/>
                  </a:lnTo>
                  <a:lnTo>
                    <a:pt x="127453" y="831354"/>
                  </a:lnTo>
                  <a:lnTo>
                    <a:pt x="156826" y="869932"/>
                  </a:lnTo>
                  <a:lnTo>
                    <a:pt x="187406" y="907335"/>
                  </a:lnTo>
                  <a:lnTo>
                    <a:pt x="219154" y="943545"/>
                  </a:lnTo>
                  <a:lnTo>
                    <a:pt x="252032" y="978541"/>
                  </a:lnTo>
                  <a:lnTo>
                    <a:pt x="286004" y="1012305"/>
                  </a:lnTo>
                  <a:lnTo>
                    <a:pt x="321030" y="1044816"/>
                  </a:lnTo>
                  <a:lnTo>
                    <a:pt x="357074" y="1076055"/>
                  </a:lnTo>
                  <a:lnTo>
                    <a:pt x="394097" y="1106003"/>
                  </a:lnTo>
                  <a:lnTo>
                    <a:pt x="432062" y="1134640"/>
                  </a:lnTo>
                  <a:lnTo>
                    <a:pt x="470931" y="1161946"/>
                  </a:lnTo>
                  <a:lnTo>
                    <a:pt x="510666" y="1187903"/>
                  </a:lnTo>
                  <a:lnTo>
                    <a:pt x="551230" y="1212489"/>
                  </a:lnTo>
                  <a:lnTo>
                    <a:pt x="592584" y="1235687"/>
                  </a:lnTo>
                  <a:lnTo>
                    <a:pt x="634691" y="1257476"/>
                  </a:lnTo>
                  <a:lnTo>
                    <a:pt x="677514" y="1277836"/>
                  </a:lnTo>
                  <a:lnTo>
                    <a:pt x="721013" y="1296749"/>
                  </a:lnTo>
                  <a:lnTo>
                    <a:pt x="765152" y="1314194"/>
                  </a:lnTo>
                  <a:lnTo>
                    <a:pt x="809893" y="1330153"/>
                  </a:lnTo>
                  <a:lnTo>
                    <a:pt x="855199" y="1344605"/>
                  </a:lnTo>
                  <a:lnTo>
                    <a:pt x="901030" y="1357531"/>
                  </a:lnTo>
                  <a:lnTo>
                    <a:pt x="947350" y="1368912"/>
                  </a:lnTo>
                  <a:lnTo>
                    <a:pt x="994120" y="1378728"/>
                  </a:lnTo>
                  <a:lnTo>
                    <a:pt x="1041304" y="1386959"/>
                  </a:lnTo>
                  <a:lnTo>
                    <a:pt x="1088862" y="1393586"/>
                  </a:lnTo>
                  <a:lnTo>
                    <a:pt x="1136758" y="1398589"/>
                  </a:lnTo>
                  <a:lnTo>
                    <a:pt x="1184954" y="1401950"/>
                  </a:lnTo>
                  <a:lnTo>
                    <a:pt x="1233411" y="1403647"/>
                  </a:lnTo>
                  <a:lnTo>
                    <a:pt x="1282093" y="1403662"/>
                  </a:lnTo>
                  <a:lnTo>
                    <a:pt x="1330961" y="1401976"/>
                  </a:lnTo>
                  <a:lnTo>
                    <a:pt x="1379977" y="1398568"/>
                  </a:lnTo>
                  <a:lnTo>
                    <a:pt x="1429105" y="1393419"/>
                  </a:lnTo>
                  <a:lnTo>
                    <a:pt x="1478305" y="1386509"/>
                  </a:lnTo>
                  <a:lnTo>
                    <a:pt x="1258696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9" name="object 19" descr=""/>
            <p:cNvSpPr/>
            <p:nvPr/>
          </p:nvSpPr>
          <p:spPr>
            <a:xfrm>
              <a:off x="4573397" y="4205613"/>
              <a:ext cx="1478915" cy="1403985"/>
            </a:xfrm>
            <a:custGeom>
              <a:avLst/>
              <a:gdLst/>
              <a:ahLst/>
              <a:cxnLst/>
              <a:rect l="l" t="t" r="r" b="b"/>
              <a:pathLst>
                <a:path w="1478914" h="1403985">
                  <a:moveTo>
                    <a:pt x="1478305" y="1386509"/>
                  </a:moveTo>
                  <a:lnTo>
                    <a:pt x="1429105" y="1393419"/>
                  </a:lnTo>
                  <a:lnTo>
                    <a:pt x="1379977" y="1398568"/>
                  </a:lnTo>
                  <a:lnTo>
                    <a:pt x="1330961" y="1401976"/>
                  </a:lnTo>
                  <a:lnTo>
                    <a:pt x="1282093" y="1403662"/>
                  </a:lnTo>
                  <a:lnTo>
                    <a:pt x="1233411" y="1403647"/>
                  </a:lnTo>
                  <a:lnTo>
                    <a:pt x="1184954" y="1401950"/>
                  </a:lnTo>
                  <a:lnTo>
                    <a:pt x="1136758" y="1398589"/>
                  </a:lnTo>
                  <a:lnTo>
                    <a:pt x="1088862" y="1393586"/>
                  </a:lnTo>
                  <a:lnTo>
                    <a:pt x="1041304" y="1386959"/>
                  </a:lnTo>
                  <a:lnTo>
                    <a:pt x="994120" y="1378728"/>
                  </a:lnTo>
                  <a:lnTo>
                    <a:pt x="947350" y="1368912"/>
                  </a:lnTo>
                  <a:lnTo>
                    <a:pt x="901030" y="1357531"/>
                  </a:lnTo>
                  <a:lnTo>
                    <a:pt x="855199" y="1344605"/>
                  </a:lnTo>
                  <a:lnTo>
                    <a:pt x="809893" y="1330153"/>
                  </a:lnTo>
                  <a:lnTo>
                    <a:pt x="765152" y="1314194"/>
                  </a:lnTo>
                  <a:lnTo>
                    <a:pt x="721013" y="1296749"/>
                  </a:lnTo>
                  <a:lnTo>
                    <a:pt x="677514" y="1277836"/>
                  </a:lnTo>
                  <a:lnTo>
                    <a:pt x="634691" y="1257476"/>
                  </a:lnTo>
                  <a:lnTo>
                    <a:pt x="592584" y="1235687"/>
                  </a:lnTo>
                  <a:lnTo>
                    <a:pt x="551230" y="1212489"/>
                  </a:lnTo>
                  <a:lnTo>
                    <a:pt x="510666" y="1187903"/>
                  </a:lnTo>
                  <a:lnTo>
                    <a:pt x="470931" y="1161946"/>
                  </a:lnTo>
                  <a:lnTo>
                    <a:pt x="432062" y="1134640"/>
                  </a:lnTo>
                  <a:lnTo>
                    <a:pt x="394097" y="1106003"/>
                  </a:lnTo>
                  <a:lnTo>
                    <a:pt x="357074" y="1076055"/>
                  </a:lnTo>
                  <a:lnTo>
                    <a:pt x="321030" y="1044816"/>
                  </a:lnTo>
                  <a:lnTo>
                    <a:pt x="286004" y="1012305"/>
                  </a:lnTo>
                  <a:lnTo>
                    <a:pt x="252032" y="978541"/>
                  </a:lnTo>
                  <a:lnTo>
                    <a:pt x="219154" y="943545"/>
                  </a:lnTo>
                  <a:lnTo>
                    <a:pt x="187406" y="907335"/>
                  </a:lnTo>
                  <a:lnTo>
                    <a:pt x="156826" y="869932"/>
                  </a:lnTo>
                  <a:lnTo>
                    <a:pt x="127453" y="831354"/>
                  </a:lnTo>
                  <a:lnTo>
                    <a:pt x="99323" y="791622"/>
                  </a:lnTo>
                  <a:lnTo>
                    <a:pt x="72475" y="750755"/>
                  </a:lnTo>
                  <a:lnTo>
                    <a:pt x="46947" y="708772"/>
                  </a:lnTo>
                  <a:lnTo>
                    <a:pt x="22776" y="665693"/>
                  </a:lnTo>
                  <a:lnTo>
                    <a:pt x="0" y="621537"/>
                  </a:lnTo>
                  <a:lnTo>
                    <a:pt x="1258696" y="0"/>
                  </a:lnTo>
                  <a:lnTo>
                    <a:pt x="1478305" y="1386509"/>
                  </a:lnTo>
                  <a:close/>
                </a:path>
              </a:pathLst>
            </a:custGeom>
            <a:ln w="19050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0" name="object 20" descr=""/>
            <p:cNvSpPr/>
            <p:nvPr/>
          </p:nvSpPr>
          <p:spPr>
            <a:xfrm>
              <a:off x="4441703" y="4205616"/>
              <a:ext cx="1390650" cy="621665"/>
            </a:xfrm>
            <a:custGeom>
              <a:avLst/>
              <a:gdLst/>
              <a:ahLst/>
              <a:cxnLst/>
              <a:rect l="l" t="t" r="r" b="b"/>
              <a:pathLst>
                <a:path w="1390650" h="621664">
                  <a:moveTo>
                    <a:pt x="1390396" y="0"/>
                  </a:moveTo>
                  <a:lnTo>
                    <a:pt x="0" y="193421"/>
                  </a:lnTo>
                  <a:lnTo>
                    <a:pt x="7778" y="242868"/>
                  </a:lnTo>
                  <a:lnTo>
                    <a:pt x="17302" y="291952"/>
                  </a:lnTo>
                  <a:lnTo>
                    <a:pt x="28559" y="340626"/>
                  </a:lnTo>
                  <a:lnTo>
                    <a:pt x="41534" y="388845"/>
                  </a:lnTo>
                  <a:lnTo>
                    <a:pt x="56213" y="436565"/>
                  </a:lnTo>
                  <a:lnTo>
                    <a:pt x="72583" y="483739"/>
                  </a:lnTo>
                  <a:lnTo>
                    <a:pt x="90630" y="530322"/>
                  </a:lnTo>
                  <a:lnTo>
                    <a:pt x="110340" y="576270"/>
                  </a:lnTo>
                  <a:lnTo>
                    <a:pt x="131699" y="621538"/>
                  </a:lnTo>
                  <a:lnTo>
                    <a:pt x="1390396" y="0"/>
                  </a:lnTo>
                  <a:close/>
                </a:path>
              </a:pathLst>
            </a:custGeom>
            <a:solidFill>
              <a:srgbClr val="2C82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1" name="object 21" descr=""/>
            <p:cNvSpPr/>
            <p:nvPr/>
          </p:nvSpPr>
          <p:spPr>
            <a:xfrm>
              <a:off x="4441703" y="4205616"/>
              <a:ext cx="1390650" cy="621665"/>
            </a:xfrm>
            <a:custGeom>
              <a:avLst/>
              <a:gdLst/>
              <a:ahLst/>
              <a:cxnLst/>
              <a:rect l="l" t="t" r="r" b="b"/>
              <a:pathLst>
                <a:path w="1390650" h="621664">
                  <a:moveTo>
                    <a:pt x="131699" y="621538"/>
                  </a:moveTo>
                  <a:lnTo>
                    <a:pt x="110340" y="576270"/>
                  </a:lnTo>
                  <a:lnTo>
                    <a:pt x="90630" y="530322"/>
                  </a:lnTo>
                  <a:lnTo>
                    <a:pt x="72583" y="483739"/>
                  </a:lnTo>
                  <a:lnTo>
                    <a:pt x="56213" y="436565"/>
                  </a:lnTo>
                  <a:lnTo>
                    <a:pt x="41534" y="388845"/>
                  </a:lnTo>
                  <a:lnTo>
                    <a:pt x="28559" y="340626"/>
                  </a:lnTo>
                  <a:lnTo>
                    <a:pt x="17302" y="291952"/>
                  </a:lnTo>
                  <a:lnTo>
                    <a:pt x="7778" y="242868"/>
                  </a:lnTo>
                  <a:lnTo>
                    <a:pt x="0" y="193421"/>
                  </a:lnTo>
                  <a:lnTo>
                    <a:pt x="1390396" y="0"/>
                  </a:lnTo>
                  <a:lnTo>
                    <a:pt x="131699" y="621538"/>
                  </a:lnTo>
                  <a:close/>
                </a:path>
              </a:pathLst>
            </a:custGeom>
            <a:ln w="19049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2" name="object 22" descr=""/>
            <p:cNvSpPr/>
            <p:nvPr/>
          </p:nvSpPr>
          <p:spPr>
            <a:xfrm>
              <a:off x="4428278" y="3080376"/>
              <a:ext cx="1403985" cy="1318895"/>
            </a:xfrm>
            <a:custGeom>
              <a:avLst/>
              <a:gdLst/>
              <a:ahLst/>
              <a:cxnLst/>
              <a:rect l="l" t="t" r="r" b="b"/>
              <a:pathLst>
                <a:path w="1403985" h="1318895">
                  <a:moveTo>
                    <a:pt x="564484" y="0"/>
                  </a:moveTo>
                  <a:lnTo>
                    <a:pt x="525389" y="30243"/>
                  </a:lnTo>
                  <a:lnTo>
                    <a:pt x="487554" y="61690"/>
                  </a:lnTo>
                  <a:lnTo>
                    <a:pt x="450997" y="94302"/>
                  </a:lnTo>
                  <a:lnTo>
                    <a:pt x="415734" y="128038"/>
                  </a:lnTo>
                  <a:lnTo>
                    <a:pt x="381781" y="162858"/>
                  </a:lnTo>
                  <a:lnTo>
                    <a:pt x="349155" y="198723"/>
                  </a:lnTo>
                  <a:lnTo>
                    <a:pt x="317873" y="235594"/>
                  </a:lnTo>
                  <a:lnTo>
                    <a:pt x="287951" y="273430"/>
                  </a:lnTo>
                  <a:lnTo>
                    <a:pt x="259406" y="312191"/>
                  </a:lnTo>
                  <a:lnTo>
                    <a:pt x="232255" y="351838"/>
                  </a:lnTo>
                  <a:lnTo>
                    <a:pt x="206514" y="392332"/>
                  </a:lnTo>
                  <a:lnTo>
                    <a:pt x="182200" y="433631"/>
                  </a:lnTo>
                  <a:lnTo>
                    <a:pt x="159329" y="475698"/>
                  </a:lnTo>
                  <a:lnTo>
                    <a:pt x="137918" y="518491"/>
                  </a:lnTo>
                  <a:lnTo>
                    <a:pt x="117984" y="561971"/>
                  </a:lnTo>
                  <a:lnTo>
                    <a:pt x="99543" y="606099"/>
                  </a:lnTo>
                  <a:lnTo>
                    <a:pt x="82612" y="650834"/>
                  </a:lnTo>
                  <a:lnTo>
                    <a:pt x="67207" y="696137"/>
                  </a:lnTo>
                  <a:lnTo>
                    <a:pt x="53346" y="741969"/>
                  </a:lnTo>
                  <a:lnTo>
                    <a:pt x="41044" y="788288"/>
                  </a:lnTo>
                  <a:lnTo>
                    <a:pt x="30319" y="835056"/>
                  </a:lnTo>
                  <a:lnTo>
                    <a:pt x="21186" y="882233"/>
                  </a:lnTo>
                  <a:lnTo>
                    <a:pt x="13663" y="929779"/>
                  </a:lnTo>
                  <a:lnTo>
                    <a:pt x="7767" y="977655"/>
                  </a:lnTo>
                  <a:lnTo>
                    <a:pt x="3513" y="1025820"/>
                  </a:lnTo>
                  <a:lnTo>
                    <a:pt x="918" y="1074235"/>
                  </a:lnTo>
                  <a:lnTo>
                    <a:pt x="0" y="1122860"/>
                  </a:lnTo>
                  <a:lnTo>
                    <a:pt x="774" y="1171655"/>
                  </a:lnTo>
                  <a:lnTo>
                    <a:pt x="3257" y="1220581"/>
                  </a:lnTo>
                  <a:lnTo>
                    <a:pt x="7466" y="1269598"/>
                  </a:lnTo>
                  <a:lnTo>
                    <a:pt x="13418" y="1318666"/>
                  </a:lnTo>
                  <a:lnTo>
                    <a:pt x="1403827" y="1125232"/>
                  </a:lnTo>
                  <a:lnTo>
                    <a:pt x="564484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3" name="object 23" descr=""/>
            <p:cNvSpPr/>
            <p:nvPr/>
          </p:nvSpPr>
          <p:spPr>
            <a:xfrm>
              <a:off x="4428278" y="3080376"/>
              <a:ext cx="1403985" cy="1318895"/>
            </a:xfrm>
            <a:custGeom>
              <a:avLst/>
              <a:gdLst/>
              <a:ahLst/>
              <a:cxnLst/>
              <a:rect l="l" t="t" r="r" b="b"/>
              <a:pathLst>
                <a:path w="1403985" h="1318895">
                  <a:moveTo>
                    <a:pt x="13418" y="1318666"/>
                  </a:moveTo>
                  <a:lnTo>
                    <a:pt x="7466" y="1269598"/>
                  </a:lnTo>
                  <a:lnTo>
                    <a:pt x="3257" y="1220581"/>
                  </a:lnTo>
                  <a:lnTo>
                    <a:pt x="774" y="1171655"/>
                  </a:lnTo>
                  <a:lnTo>
                    <a:pt x="0" y="1122860"/>
                  </a:lnTo>
                  <a:lnTo>
                    <a:pt x="918" y="1074235"/>
                  </a:lnTo>
                  <a:lnTo>
                    <a:pt x="3513" y="1025820"/>
                  </a:lnTo>
                  <a:lnTo>
                    <a:pt x="7767" y="977655"/>
                  </a:lnTo>
                  <a:lnTo>
                    <a:pt x="13663" y="929779"/>
                  </a:lnTo>
                  <a:lnTo>
                    <a:pt x="21186" y="882233"/>
                  </a:lnTo>
                  <a:lnTo>
                    <a:pt x="30319" y="835056"/>
                  </a:lnTo>
                  <a:lnTo>
                    <a:pt x="41044" y="788288"/>
                  </a:lnTo>
                  <a:lnTo>
                    <a:pt x="53346" y="741969"/>
                  </a:lnTo>
                  <a:lnTo>
                    <a:pt x="67207" y="696137"/>
                  </a:lnTo>
                  <a:lnTo>
                    <a:pt x="82612" y="650834"/>
                  </a:lnTo>
                  <a:lnTo>
                    <a:pt x="99543" y="606099"/>
                  </a:lnTo>
                  <a:lnTo>
                    <a:pt x="117984" y="561971"/>
                  </a:lnTo>
                  <a:lnTo>
                    <a:pt x="137918" y="518491"/>
                  </a:lnTo>
                  <a:lnTo>
                    <a:pt x="159329" y="475698"/>
                  </a:lnTo>
                  <a:lnTo>
                    <a:pt x="182200" y="433631"/>
                  </a:lnTo>
                  <a:lnTo>
                    <a:pt x="206514" y="392332"/>
                  </a:lnTo>
                  <a:lnTo>
                    <a:pt x="232255" y="351838"/>
                  </a:lnTo>
                  <a:lnTo>
                    <a:pt x="259406" y="312191"/>
                  </a:lnTo>
                  <a:lnTo>
                    <a:pt x="287951" y="273430"/>
                  </a:lnTo>
                  <a:lnTo>
                    <a:pt x="317873" y="235594"/>
                  </a:lnTo>
                  <a:lnTo>
                    <a:pt x="349155" y="198723"/>
                  </a:lnTo>
                  <a:lnTo>
                    <a:pt x="381781" y="162858"/>
                  </a:lnTo>
                  <a:lnTo>
                    <a:pt x="415734" y="128038"/>
                  </a:lnTo>
                  <a:lnTo>
                    <a:pt x="450997" y="94302"/>
                  </a:lnTo>
                  <a:lnTo>
                    <a:pt x="487554" y="61690"/>
                  </a:lnTo>
                  <a:lnTo>
                    <a:pt x="525389" y="30243"/>
                  </a:lnTo>
                  <a:lnTo>
                    <a:pt x="564484" y="0"/>
                  </a:lnTo>
                  <a:lnTo>
                    <a:pt x="1403827" y="1125232"/>
                  </a:lnTo>
                  <a:lnTo>
                    <a:pt x="13418" y="1318666"/>
                  </a:lnTo>
                  <a:close/>
                </a:path>
              </a:pathLst>
            </a:custGeom>
            <a:ln w="19050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4" name="object 24" descr=""/>
            <p:cNvSpPr/>
            <p:nvPr/>
          </p:nvSpPr>
          <p:spPr>
            <a:xfrm>
              <a:off x="4992765" y="2903672"/>
              <a:ext cx="839469" cy="1302385"/>
            </a:xfrm>
            <a:custGeom>
              <a:avLst/>
              <a:gdLst/>
              <a:ahLst/>
              <a:cxnLst/>
              <a:rect l="l" t="t" r="r" b="b"/>
              <a:pathLst>
                <a:path w="839470" h="1302385">
                  <a:moveTo>
                    <a:pt x="314375" y="0"/>
                  </a:moveTo>
                  <a:lnTo>
                    <a:pt x="266789" y="20212"/>
                  </a:lnTo>
                  <a:lnTo>
                    <a:pt x="220018" y="42145"/>
                  </a:lnTo>
                  <a:lnTo>
                    <a:pt x="174109" y="65773"/>
                  </a:lnTo>
                  <a:lnTo>
                    <a:pt x="129107" y="91069"/>
                  </a:lnTo>
                  <a:lnTo>
                    <a:pt x="85057" y="118007"/>
                  </a:lnTo>
                  <a:lnTo>
                    <a:pt x="42006" y="146562"/>
                  </a:lnTo>
                  <a:lnTo>
                    <a:pt x="0" y="176707"/>
                  </a:lnTo>
                  <a:lnTo>
                    <a:pt x="839330" y="1301940"/>
                  </a:lnTo>
                  <a:lnTo>
                    <a:pt x="314375" y="0"/>
                  </a:lnTo>
                  <a:close/>
                </a:path>
              </a:pathLst>
            </a:custGeom>
            <a:solidFill>
              <a:srgbClr val="FF6D2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5" name="object 25" descr=""/>
            <p:cNvSpPr/>
            <p:nvPr/>
          </p:nvSpPr>
          <p:spPr>
            <a:xfrm>
              <a:off x="4992765" y="2903672"/>
              <a:ext cx="839469" cy="1302385"/>
            </a:xfrm>
            <a:custGeom>
              <a:avLst/>
              <a:gdLst/>
              <a:ahLst/>
              <a:cxnLst/>
              <a:rect l="l" t="t" r="r" b="b"/>
              <a:pathLst>
                <a:path w="839470" h="1302385">
                  <a:moveTo>
                    <a:pt x="0" y="176707"/>
                  </a:moveTo>
                  <a:lnTo>
                    <a:pt x="42006" y="146562"/>
                  </a:lnTo>
                  <a:lnTo>
                    <a:pt x="85057" y="118007"/>
                  </a:lnTo>
                  <a:lnTo>
                    <a:pt x="129107" y="91069"/>
                  </a:lnTo>
                  <a:lnTo>
                    <a:pt x="174109" y="65773"/>
                  </a:lnTo>
                  <a:lnTo>
                    <a:pt x="220018" y="42145"/>
                  </a:lnTo>
                  <a:lnTo>
                    <a:pt x="266789" y="20212"/>
                  </a:lnTo>
                  <a:lnTo>
                    <a:pt x="314375" y="0"/>
                  </a:lnTo>
                  <a:lnTo>
                    <a:pt x="839330" y="1301940"/>
                  </a:lnTo>
                  <a:lnTo>
                    <a:pt x="0" y="176707"/>
                  </a:lnTo>
                  <a:close/>
                </a:path>
              </a:pathLst>
            </a:custGeom>
            <a:ln w="19050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6" name="object 26" descr=""/>
            <p:cNvSpPr/>
            <p:nvPr/>
          </p:nvSpPr>
          <p:spPr>
            <a:xfrm>
              <a:off x="5307138" y="2814021"/>
              <a:ext cx="525145" cy="1391920"/>
            </a:xfrm>
            <a:custGeom>
              <a:avLst/>
              <a:gdLst/>
              <a:ahLst/>
              <a:cxnLst/>
              <a:rect l="l" t="t" r="r" b="b"/>
              <a:pathLst>
                <a:path w="525145" h="1391920">
                  <a:moveTo>
                    <a:pt x="340271" y="0"/>
                  </a:moveTo>
                  <a:lnTo>
                    <a:pt x="290396" y="7533"/>
                  </a:lnTo>
                  <a:lnTo>
                    <a:pt x="240865" y="16846"/>
                  </a:lnTo>
                  <a:lnTo>
                    <a:pt x="191725" y="27925"/>
                  </a:lnTo>
                  <a:lnTo>
                    <a:pt x="143021" y="40757"/>
                  </a:lnTo>
                  <a:lnTo>
                    <a:pt x="94802" y="55331"/>
                  </a:lnTo>
                  <a:lnTo>
                    <a:pt x="47112" y="71632"/>
                  </a:lnTo>
                  <a:lnTo>
                    <a:pt x="0" y="89649"/>
                  </a:lnTo>
                  <a:lnTo>
                    <a:pt x="524967" y="1391589"/>
                  </a:lnTo>
                  <a:lnTo>
                    <a:pt x="340271" y="0"/>
                  </a:lnTo>
                  <a:close/>
                </a:path>
              </a:pathLst>
            </a:custGeom>
            <a:solidFill>
              <a:srgbClr val="A243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7" name="object 27" descr=""/>
            <p:cNvSpPr/>
            <p:nvPr/>
          </p:nvSpPr>
          <p:spPr>
            <a:xfrm>
              <a:off x="5307138" y="2814021"/>
              <a:ext cx="525145" cy="1391920"/>
            </a:xfrm>
            <a:custGeom>
              <a:avLst/>
              <a:gdLst/>
              <a:ahLst/>
              <a:cxnLst/>
              <a:rect l="l" t="t" r="r" b="b"/>
              <a:pathLst>
                <a:path w="525145" h="1391920">
                  <a:moveTo>
                    <a:pt x="0" y="89649"/>
                  </a:moveTo>
                  <a:lnTo>
                    <a:pt x="47112" y="71632"/>
                  </a:lnTo>
                  <a:lnTo>
                    <a:pt x="94802" y="55331"/>
                  </a:lnTo>
                  <a:lnTo>
                    <a:pt x="143021" y="40757"/>
                  </a:lnTo>
                  <a:lnTo>
                    <a:pt x="191725" y="27925"/>
                  </a:lnTo>
                  <a:lnTo>
                    <a:pt x="240865" y="16846"/>
                  </a:lnTo>
                  <a:lnTo>
                    <a:pt x="290396" y="7533"/>
                  </a:lnTo>
                  <a:lnTo>
                    <a:pt x="340271" y="0"/>
                  </a:lnTo>
                  <a:lnTo>
                    <a:pt x="524967" y="1391589"/>
                  </a:lnTo>
                  <a:lnTo>
                    <a:pt x="0" y="89649"/>
                  </a:lnTo>
                  <a:close/>
                </a:path>
              </a:pathLst>
            </a:custGeom>
            <a:ln w="19049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28" name="object 28" descr=""/>
            <p:cNvSpPr/>
            <p:nvPr/>
          </p:nvSpPr>
          <p:spPr>
            <a:xfrm>
              <a:off x="5647411" y="2801815"/>
              <a:ext cx="184785" cy="1403985"/>
            </a:xfrm>
            <a:custGeom>
              <a:avLst/>
              <a:gdLst/>
              <a:ahLst/>
              <a:cxnLst/>
              <a:rect l="l" t="t" r="r" b="b"/>
              <a:pathLst>
                <a:path w="184785" h="1403985">
                  <a:moveTo>
                    <a:pt x="184683" y="0"/>
                  </a:moveTo>
                  <a:lnTo>
                    <a:pt x="138381" y="763"/>
                  </a:lnTo>
                  <a:lnTo>
                    <a:pt x="92141" y="3054"/>
                  </a:lnTo>
                  <a:lnTo>
                    <a:pt x="46001" y="6868"/>
                  </a:lnTo>
                  <a:lnTo>
                    <a:pt x="0" y="12204"/>
                  </a:lnTo>
                  <a:lnTo>
                    <a:pt x="184683" y="1403794"/>
                  </a:lnTo>
                  <a:lnTo>
                    <a:pt x="184683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29" name="object 29" descr=""/>
            <p:cNvSpPr/>
            <p:nvPr/>
          </p:nvSpPr>
          <p:spPr>
            <a:xfrm>
              <a:off x="5647411" y="2801815"/>
              <a:ext cx="184785" cy="1403985"/>
            </a:xfrm>
            <a:custGeom>
              <a:avLst/>
              <a:gdLst/>
              <a:ahLst/>
              <a:cxnLst/>
              <a:rect l="l" t="t" r="r" b="b"/>
              <a:pathLst>
                <a:path w="184785" h="1403985">
                  <a:moveTo>
                    <a:pt x="0" y="12204"/>
                  </a:moveTo>
                  <a:lnTo>
                    <a:pt x="46001" y="6868"/>
                  </a:lnTo>
                  <a:lnTo>
                    <a:pt x="92141" y="3054"/>
                  </a:lnTo>
                  <a:lnTo>
                    <a:pt x="138381" y="763"/>
                  </a:lnTo>
                  <a:lnTo>
                    <a:pt x="184683" y="0"/>
                  </a:lnTo>
                  <a:lnTo>
                    <a:pt x="184683" y="1403794"/>
                  </a:lnTo>
                  <a:lnTo>
                    <a:pt x="0" y="12204"/>
                  </a:lnTo>
                  <a:close/>
                </a:path>
              </a:pathLst>
            </a:custGeom>
            <a:ln w="19050">
              <a:solidFill>
                <a:srgbClr val="E1E8F0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0" name="object 30" descr=""/>
            <p:cNvSpPr/>
            <p:nvPr/>
          </p:nvSpPr>
          <p:spPr>
            <a:xfrm>
              <a:off x="6405372" y="2706623"/>
              <a:ext cx="668020" cy="218440"/>
            </a:xfrm>
            <a:custGeom>
              <a:avLst/>
              <a:gdLst/>
              <a:ahLst/>
              <a:cxnLst/>
              <a:rect l="l" t="t" r="r" b="b"/>
              <a:pathLst>
                <a:path w="668020" h="218439">
                  <a:moveTo>
                    <a:pt x="0" y="217932"/>
                  </a:moveTo>
                  <a:lnTo>
                    <a:pt x="611124" y="0"/>
                  </a:lnTo>
                  <a:lnTo>
                    <a:pt x="667512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1" name="object 31" descr=""/>
            <p:cNvSpPr/>
            <p:nvPr/>
          </p:nvSpPr>
          <p:spPr>
            <a:xfrm>
              <a:off x="7078980" y="3351275"/>
              <a:ext cx="443865" cy="208915"/>
            </a:xfrm>
            <a:custGeom>
              <a:avLst/>
              <a:gdLst/>
              <a:ahLst/>
              <a:cxnLst/>
              <a:rect l="l" t="t" r="r" b="b"/>
              <a:pathLst>
                <a:path w="443865" h="208914">
                  <a:moveTo>
                    <a:pt x="0" y="208787"/>
                  </a:moveTo>
                  <a:lnTo>
                    <a:pt x="385572" y="0"/>
                  </a:lnTo>
                  <a:lnTo>
                    <a:pt x="443484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2" name="object 32" descr=""/>
            <p:cNvSpPr/>
            <p:nvPr/>
          </p:nvSpPr>
          <p:spPr>
            <a:xfrm>
              <a:off x="7228332" y="3951731"/>
              <a:ext cx="315595" cy="104139"/>
            </a:xfrm>
            <a:custGeom>
              <a:avLst/>
              <a:gdLst/>
              <a:ahLst/>
              <a:cxnLst/>
              <a:rect l="l" t="t" r="r" b="b"/>
              <a:pathLst>
                <a:path w="315595" h="104139">
                  <a:moveTo>
                    <a:pt x="0" y="103632"/>
                  </a:moveTo>
                  <a:lnTo>
                    <a:pt x="257556" y="0"/>
                  </a:lnTo>
                  <a:lnTo>
                    <a:pt x="315468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3" name="object 33" descr=""/>
            <p:cNvSpPr/>
            <p:nvPr/>
          </p:nvSpPr>
          <p:spPr>
            <a:xfrm>
              <a:off x="6957060" y="5044439"/>
              <a:ext cx="116205" cy="117475"/>
            </a:xfrm>
            <a:custGeom>
              <a:avLst/>
              <a:gdLst/>
              <a:ahLst/>
              <a:cxnLst/>
              <a:rect l="l" t="t" r="r" b="b"/>
              <a:pathLst>
                <a:path w="116204" h="117475">
                  <a:moveTo>
                    <a:pt x="0" y="0"/>
                  </a:moveTo>
                  <a:lnTo>
                    <a:pt x="59436" y="117348"/>
                  </a:lnTo>
                  <a:lnTo>
                    <a:pt x="115823" y="117348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4" name="object 34" descr=""/>
            <p:cNvSpPr/>
            <p:nvPr/>
          </p:nvSpPr>
          <p:spPr>
            <a:xfrm>
              <a:off x="6150864" y="5573267"/>
              <a:ext cx="469900" cy="41275"/>
            </a:xfrm>
            <a:custGeom>
              <a:avLst/>
              <a:gdLst/>
              <a:ahLst/>
              <a:cxnLst/>
              <a:rect l="l" t="t" r="r" b="b"/>
              <a:pathLst>
                <a:path w="469900" h="41275">
                  <a:moveTo>
                    <a:pt x="0" y="0"/>
                  </a:moveTo>
                  <a:lnTo>
                    <a:pt x="411480" y="41147"/>
                  </a:lnTo>
                  <a:lnTo>
                    <a:pt x="469392" y="41147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5" name="object 35" descr=""/>
            <p:cNvSpPr/>
            <p:nvPr/>
          </p:nvSpPr>
          <p:spPr>
            <a:xfrm>
              <a:off x="4792980" y="5452872"/>
              <a:ext cx="394970" cy="64135"/>
            </a:xfrm>
            <a:custGeom>
              <a:avLst/>
              <a:gdLst/>
              <a:ahLst/>
              <a:cxnLst/>
              <a:rect l="l" t="t" r="r" b="b"/>
              <a:pathLst>
                <a:path w="394970" h="64135">
                  <a:moveTo>
                    <a:pt x="394715" y="0"/>
                  </a:moveTo>
                  <a:lnTo>
                    <a:pt x="56387" y="64007"/>
                  </a:lnTo>
                  <a:lnTo>
                    <a:pt x="0" y="64007"/>
                  </a:lnTo>
                </a:path>
              </a:pathLst>
            </a:custGeom>
            <a:ln w="9524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6" name="object 36" descr=""/>
            <p:cNvSpPr/>
            <p:nvPr/>
          </p:nvSpPr>
          <p:spPr>
            <a:xfrm>
              <a:off x="4055364" y="4607051"/>
              <a:ext cx="434340" cy="10795"/>
            </a:xfrm>
            <a:custGeom>
              <a:avLst/>
              <a:gdLst/>
              <a:ahLst/>
              <a:cxnLst/>
              <a:rect l="l" t="t" r="r" b="b"/>
              <a:pathLst>
                <a:path w="434339" h="10795">
                  <a:moveTo>
                    <a:pt x="434339" y="10668"/>
                  </a:moveTo>
                  <a:lnTo>
                    <a:pt x="57911" y="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7" name="object 37" descr=""/>
            <p:cNvSpPr/>
            <p:nvPr/>
          </p:nvSpPr>
          <p:spPr>
            <a:xfrm>
              <a:off x="4204716" y="3631691"/>
              <a:ext cx="332740" cy="32384"/>
            </a:xfrm>
            <a:custGeom>
              <a:avLst/>
              <a:gdLst/>
              <a:ahLst/>
              <a:cxnLst/>
              <a:rect l="l" t="t" r="r" b="b"/>
              <a:pathLst>
                <a:path w="332739" h="32385">
                  <a:moveTo>
                    <a:pt x="332232" y="32004"/>
                  </a:moveTo>
                  <a:lnTo>
                    <a:pt x="56388" y="0"/>
                  </a:lnTo>
                  <a:lnTo>
                    <a:pt x="0" y="0"/>
                  </a:lnTo>
                </a:path>
              </a:pathLst>
            </a:custGeom>
            <a:ln w="9524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8" name="object 38" descr=""/>
            <p:cNvSpPr/>
            <p:nvPr/>
          </p:nvSpPr>
          <p:spPr>
            <a:xfrm>
              <a:off x="4430268" y="2697479"/>
              <a:ext cx="713740" cy="285115"/>
            </a:xfrm>
            <a:custGeom>
              <a:avLst/>
              <a:gdLst/>
              <a:ahLst/>
              <a:cxnLst/>
              <a:rect l="l" t="t" r="r" b="b"/>
              <a:pathLst>
                <a:path w="713739" h="285114">
                  <a:moveTo>
                    <a:pt x="713231" y="284988"/>
                  </a:moveTo>
                  <a:lnTo>
                    <a:pt x="57911" y="0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39" name="object 39" descr=""/>
            <p:cNvSpPr/>
            <p:nvPr/>
          </p:nvSpPr>
          <p:spPr>
            <a:xfrm>
              <a:off x="5474208" y="2788919"/>
              <a:ext cx="0" cy="59690"/>
            </a:xfrm>
            <a:custGeom>
              <a:avLst/>
              <a:gdLst/>
              <a:ahLst/>
              <a:cxnLst/>
              <a:rect l="l" t="t" r="r" b="b"/>
              <a:pathLst>
                <a:path w="0" h="59689">
                  <a:moveTo>
                    <a:pt x="0" y="59436"/>
                  </a:moveTo>
                  <a:lnTo>
                    <a:pt x="0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40" name="object 40" descr=""/>
            <p:cNvSpPr/>
            <p:nvPr/>
          </p:nvSpPr>
          <p:spPr>
            <a:xfrm>
              <a:off x="5739384" y="2444495"/>
              <a:ext cx="81280" cy="360045"/>
            </a:xfrm>
            <a:custGeom>
              <a:avLst/>
              <a:gdLst/>
              <a:ahLst/>
              <a:cxnLst/>
              <a:rect l="l" t="t" r="r" b="b"/>
              <a:pathLst>
                <a:path w="81279" h="360044">
                  <a:moveTo>
                    <a:pt x="0" y="359663"/>
                  </a:moveTo>
                  <a:lnTo>
                    <a:pt x="24384" y="0"/>
                  </a:lnTo>
                  <a:lnTo>
                    <a:pt x="80772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1" name="object 41" descr=""/>
          <p:cNvSpPr txBox="1"/>
          <p:nvPr/>
        </p:nvSpPr>
        <p:spPr>
          <a:xfrm>
            <a:off x="7072883" y="2410967"/>
            <a:ext cx="2178050" cy="542925"/>
          </a:xfrm>
          <a:prstGeom prst="rect">
            <a:avLst/>
          </a:prstGeom>
          <a:solidFill>
            <a:srgbClr val="1B1363"/>
          </a:solidFill>
        </p:spPr>
        <p:txBody>
          <a:bodyPr wrap="square" lIns="0" tIns="93980" rIns="0" bIns="0" rtlCol="0" vert="horz">
            <a:spAutoFit/>
          </a:bodyPr>
          <a:lstStyle/>
          <a:p>
            <a:pPr marL="889635" marR="81915" indent="-802005">
              <a:lnSpc>
                <a:spcPct val="101800"/>
              </a:lnSpc>
              <a:spcBef>
                <a:spcPts val="740"/>
              </a:spcBef>
            </a:pPr>
            <a:r>
              <a:rPr dirty="0" u="sng" sz="1100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Television</a:t>
            </a:r>
            <a:r>
              <a:rPr dirty="0" u="sng" sz="1100" spc="-2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3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(TV</a:t>
            </a:r>
            <a:r>
              <a:rPr dirty="0" u="sng" sz="1100" spc="-7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OTA</a:t>
            </a:r>
            <a:r>
              <a:rPr dirty="0" u="sng" sz="1100" spc="-2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+</a:t>
            </a:r>
            <a:r>
              <a:rPr dirty="0" u="sng" sz="1100" spc="6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4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100" spc="-7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Digital)</a:t>
            </a:r>
            <a:r>
              <a:rPr dirty="0" u="none" sz="1100" spc="-10">
                <a:solidFill>
                  <a:srgbClr val="FFFFFF"/>
                </a:solidFill>
                <a:latin typeface="Arial"/>
                <a:cs typeface="Arial"/>
              </a:rPr>
              <a:t> 13.4%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 descr=""/>
          <p:cNvSpPr txBox="1"/>
          <p:nvPr/>
        </p:nvSpPr>
        <p:spPr>
          <a:xfrm>
            <a:off x="7522464" y="3218688"/>
            <a:ext cx="137922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12700" rIns="0" bIns="0" rtlCol="0" vert="horz">
            <a:spAutoFit/>
          </a:bodyPr>
          <a:lstStyle/>
          <a:p>
            <a:pPr marL="528320" marR="31750" indent="-490855">
              <a:lnSpc>
                <a:spcPct val="101800"/>
              </a:lnSpc>
              <a:spcBef>
                <a:spcPts val="100"/>
              </a:spcBef>
            </a:pPr>
            <a:r>
              <a:rPr dirty="0" u="sng" sz="110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Radio</a:t>
            </a:r>
            <a:r>
              <a:rPr dirty="0" u="sng" sz="1100" spc="-35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(OTA</a:t>
            </a:r>
            <a:r>
              <a:rPr dirty="0" u="sng" sz="1100" spc="-55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+Digital)</a:t>
            </a:r>
            <a:r>
              <a:rPr dirty="0" u="none" sz="11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100" spc="-20">
                <a:solidFill>
                  <a:srgbClr val="1B1363"/>
                </a:solidFill>
                <a:latin typeface="Arial"/>
                <a:cs typeface="Arial"/>
              </a:rPr>
              <a:t>8.0%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43" name="object 43" descr=""/>
          <p:cNvSpPr txBox="1"/>
          <p:nvPr/>
        </p:nvSpPr>
        <p:spPr>
          <a:xfrm>
            <a:off x="7543800" y="3819144"/>
            <a:ext cx="650875" cy="381000"/>
          </a:xfrm>
          <a:prstGeom prst="rect">
            <a:avLst/>
          </a:prstGeom>
          <a:solidFill>
            <a:srgbClr val="1B1363"/>
          </a:solidFill>
        </p:spPr>
        <p:txBody>
          <a:bodyPr wrap="square" lIns="0" tIns="12700" rIns="0" bIns="0" rtlCol="0" vert="horz">
            <a:spAutoFit/>
          </a:bodyPr>
          <a:lstStyle/>
          <a:p>
            <a:pPr marL="163830" marR="22225" indent="-127000">
              <a:lnSpc>
                <a:spcPct val="101800"/>
              </a:lnSpc>
              <a:spcBef>
                <a:spcPts val="100"/>
              </a:spcBef>
            </a:pPr>
            <a:r>
              <a:rPr dirty="0" u="sng" sz="110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Cable</a:t>
            </a:r>
            <a:r>
              <a:rPr dirty="0" u="sng" sz="1100" spc="1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35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</a:rPr>
              <a:t>TV</a:t>
            </a:r>
            <a:r>
              <a:rPr dirty="0" u="none" sz="1100" spc="-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u="none" sz="1100" spc="-20">
                <a:solidFill>
                  <a:srgbClr val="FFFFFF"/>
                </a:solidFill>
                <a:latin typeface="Arial"/>
                <a:cs typeface="Arial"/>
              </a:rPr>
              <a:t>3.8%</a:t>
            </a:r>
            <a:endParaRPr sz="1100">
              <a:latin typeface="Arial"/>
              <a:cs typeface="Arial"/>
            </a:endParaRPr>
          </a:p>
        </p:txBody>
      </p:sp>
      <p:sp>
        <p:nvSpPr>
          <p:cNvPr id="44" name="object 44" descr=""/>
          <p:cNvSpPr txBox="1"/>
          <p:nvPr/>
        </p:nvSpPr>
        <p:spPr>
          <a:xfrm>
            <a:off x="7072883" y="5029200"/>
            <a:ext cx="74422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12700" rIns="0" bIns="0" rtlCol="0" vert="horz">
            <a:spAutoFit/>
          </a:bodyPr>
          <a:lstStyle/>
          <a:p>
            <a:pPr marL="173355" marR="30480" indent="-135890">
              <a:lnSpc>
                <a:spcPct val="101800"/>
              </a:lnSpc>
              <a:spcBef>
                <a:spcPts val="100"/>
              </a:spcBef>
            </a:pPr>
            <a:r>
              <a:rPr dirty="0" u="sng" sz="110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Direct</a:t>
            </a:r>
            <a:r>
              <a:rPr dirty="0" u="sng" sz="1100" spc="2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2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Mail</a:t>
            </a:r>
            <a:r>
              <a:rPr dirty="0" u="none" sz="11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100" spc="-10">
                <a:solidFill>
                  <a:srgbClr val="1B1363"/>
                </a:solidFill>
                <a:latin typeface="Arial"/>
                <a:cs typeface="Arial"/>
              </a:rPr>
              <a:t>20.0%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45" name="object 45" descr=""/>
          <p:cNvGrpSpPr/>
          <p:nvPr/>
        </p:nvGrpSpPr>
        <p:grpSpPr>
          <a:xfrm>
            <a:off x="6615493" y="5475541"/>
            <a:ext cx="427355" cy="390525"/>
            <a:chOff x="6615493" y="5475541"/>
            <a:chExt cx="427355" cy="390525"/>
          </a:xfrm>
        </p:grpSpPr>
        <p:sp>
          <p:nvSpPr>
            <p:cNvPr id="46" name="object 46" descr=""/>
            <p:cNvSpPr/>
            <p:nvPr/>
          </p:nvSpPr>
          <p:spPr>
            <a:xfrm>
              <a:off x="6620256" y="5480303"/>
              <a:ext cx="417830" cy="381000"/>
            </a:xfrm>
            <a:custGeom>
              <a:avLst/>
              <a:gdLst/>
              <a:ahLst/>
              <a:cxnLst/>
              <a:rect l="l" t="t" r="r" b="b"/>
              <a:pathLst>
                <a:path w="417829" h="381000">
                  <a:moveTo>
                    <a:pt x="417575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417575" y="381000"/>
                  </a:lnTo>
                  <a:lnTo>
                    <a:pt x="41757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47" name="object 47" descr=""/>
            <p:cNvSpPr/>
            <p:nvPr/>
          </p:nvSpPr>
          <p:spPr>
            <a:xfrm>
              <a:off x="6620256" y="5480303"/>
              <a:ext cx="417830" cy="381000"/>
            </a:xfrm>
            <a:custGeom>
              <a:avLst/>
              <a:gdLst/>
              <a:ahLst/>
              <a:cxnLst/>
              <a:rect l="l" t="t" r="r" b="b"/>
              <a:pathLst>
                <a:path w="417829" h="381000">
                  <a:moveTo>
                    <a:pt x="0" y="0"/>
                  </a:moveTo>
                  <a:lnTo>
                    <a:pt x="417575" y="0"/>
                  </a:lnTo>
                  <a:lnTo>
                    <a:pt x="417575" y="381000"/>
                  </a:lnTo>
                  <a:lnTo>
                    <a:pt x="0" y="3810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48" name="object 48" descr=""/>
          <p:cNvSpPr txBox="1"/>
          <p:nvPr/>
        </p:nvSpPr>
        <p:spPr>
          <a:xfrm>
            <a:off x="6644877" y="5483439"/>
            <a:ext cx="367665" cy="36449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22860" marR="5080" indent="-10795">
              <a:lnSpc>
                <a:spcPct val="101800"/>
              </a:lnSpc>
              <a:spcBef>
                <a:spcPts val="80"/>
              </a:spcBef>
            </a:pPr>
            <a:r>
              <a:rPr dirty="0" u="sng" sz="1100" spc="-3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Email</a:t>
            </a:r>
            <a:r>
              <a:rPr dirty="0" u="none" sz="11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100" spc="-20">
                <a:solidFill>
                  <a:srgbClr val="1B1363"/>
                </a:solidFill>
                <a:latin typeface="Arial"/>
                <a:cs typeface="Arial"/>
              </a:rPr>
              <a:t>2.3%</a:t>
            </a:r>
            <a:endParaRPr sz="1100">
              <a:latin typeface="Arial"/>
              <a:cs typeface="Arial"/>
            </a:endParaRPr>
          </a:p>
        </p:txBody>
      </p:sp>
      <p:sp>
        <p:nvSpPr>
          <p:cNvPr id="49" name="object 49" descr=""/>
          <p:cNvSpPr txBox="1"/>
          <p:nvPr/>
        </p:nvSpPr>
        <p:spPr>
          <a:xfrm>
            <a:off x="4297679" y="5382767"/>
            <a:ext cx="495300" cy="382905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13970" rIns="0" bIns="0" rtlCol="0" vert="horz">
            <a:spAutoFit/>
          </a:bodyPr>
          <a:lstStyle/>
          <a:p>
            <a:pPr marL="48895" marR="30480" indent="-10795">
              <a:lnSpc>
                <a:spcPct val="101800"/>
              </a:lnSpc>
              <a:spcBef>
                <a:spcPts val="110"/>
              </a:spcBef>
            </a:pPr>
            <a:r>
              <a:rPr dirty="0" u="sng" sz="11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Mobile</a:t>
            </a:r>
            <a:r>
              <a:rPr dirty="0" u="none" sz="1100" spc="-10">
                <a:solidFill>
                  <a:srgbClr val="1B1363"/>
                </a:solidFill>
                <a:latin typeface="Arial"/>
                <a:cs typeface="Arial"/>
              </a:rPr>
              <a:t> 20.2%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50" name="object 50" descr=""/>
          <p:cNvGrpSpPr/>
          <p:nvPr/>
        </p:nvGrpSpPr>
        <p:grpSpPr>
          <a:xfrm>
            <a:off x="3655885" y="4468177"/>
            <a:ext cx="404495" cy="390525"/>
            <a:chOff x="3655885" y="4468177"/>
            <a:chExt cx="404495" cy="390525"/>
          </a:xfrm>
        </p:grpSpPr>
        <p:sp>
          <p:nvSpPr>
            <p:cNvPr id="51" name="object 51" descr=""/>
            <p:cNvSpPr/>
            <p:nvPr/>
          </p:nvSpPr>
          <p:spPr>
            <a:xfrm>
              <a:off x="3660647" y="4472940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394715" y="0"/>
                  </a:moveTo>
                  <a:lnTo>
                    <a:pt x="0" y="0"/>
                  </a:lnTo>
                  <a:lnTo>
                    <a:pt x="0" y="381000"/>
                  </a:lnTo>
                  <a:lnTo>
                    <a:pt x="394715" y="381000"/>
                  </a:lnTo>
                  <a:lnTo>
                    <a:pt x="3947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52" name="object 52" descr=""/>
            <p:cNvSpPr/>
            <p:nvPr/>
          </p:nvSpPr>
          <p:spPr>
            <a:xfrm>
              <a:off x="3660647" y="4472940"/>
              <a:ext cx="394970" cy="381000"/>
            </a:xfrm>
            <a:custGeom>
              <a:avLst/>
              <a:gdLst/>
              <a:ahLst/>
              <a:cxnLst/>
              <a:rect l="l" t="t" r="r" b="b"/>
              <a:pathLst>
                <a:path w="394970" h="381000">
                  <a:moveTo>
                    <a:pt x="0" y="0"/>
                  </a:moveTo>
                  <a:lnTo>
                    <a:pt x="394715" y="0"/>
                  </a:lnTo>
                  <a:lnTo>
                    <a:pt x="394715" y="381000"/>
                  </a:lnTo>
                  <a:lnTo>
                    <a:pt x="0" y="381000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3" name="object 53" descr=""/>
          <p:cNvSpPr txBox="1"/>
          <p:nvPr/>
        </p:nvSpPr>
        <p:spPr>
          <a:xfrm>
            <a:off x="3685329" y="4476462"/>
            <a:ext cx="347345" cy="364490"/>
          </a:xfrm>
          <a:prstGeom prst="rect">
            <a:avLst/>
          </a:prstGeom>
        </p:spPr>
        <p:txBody>
          <a:bodyPr wrap="square" lIns="0" tIns="10160" rIns="0" bIns="0" rtlCol="0" vert="horz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dirty="0" u="sng" sz="1100" spc="-25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OOH</a:t>
            </a:r>
            <a:r>
              <a:rPr dirty="0" u="none" sz="11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100" spc="-20">
                <a:solidFill>
                  <a:srgbClr val="1B1363"/>
                </a:solidFill>
                <a:latin typeface="Arial"/>
                <a:cs typeface="Arial"/>
              </a:rPr>
              <a:t>5.1%</a:t>
            </a:r>
            <a:endParaRPr sz="1100">
              <a:latin typeface="Arial"/>
              <a:cs typeface="Arial"/>
            </a:endParaRPr>
          </a:p>
        </p:txBody>
      </p:sp>
      <p:sp>
        <p:nvSpPr>
          <p:cNvPr id="54" name="object 54" descr=""/>
          <p:cNvSpPr txBox="1"/>
          <p:nvPr/>
        </p:nvSpPr>
        <p:spPr>
          <a:xfrm>
            <a:off x="3297935" y="3499103"/>
            <a:ext cx="90678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12700" rIns="0" bIns="0" rtlCol="0" vert="horz">
            <a:spAutoFit/>
          </a:bodyPr>
          <a:lstStyle/>
          <a:p>
            <a:pPr marL="254000" marR="38100" indent="-218440">
              <a:lnSpc>
                <a:spcPct val="101800"/>
              </a:lnSpc>
              <a:spcBef>
                <a:spcPts val="100"/>
              </a:spcBef>
            </a:pPr>
            <a:r>
              <a:rPr dirty="0" u="sng" sz="11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PC</a:t>
            </a:r>
            <a:r>
              <a:rPr dirty="0" u="sng" sz="1100" spc="-35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or</a:t>
            </a:r>
            <a:r>
              <a:rPr dirty="0" u="sng" sz="1100" spc="-35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1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Laptop</a:t>
            </a:r>
            <a:r>
              <a:rPr dirty="0" u="none" sz="1100" spc="-10">
                <a:solidFill>
                  <a:srgbClr val="1B1363"/>
                </a:solidFill>
                <a:latin typeface="Arial"/>
                <a:cs typeface="Arial"/>
              </a:rPr>
              <a:t> 17.0%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55" name="object 55" descr=""/>
          <p:cNvSpPr txBox="1"/>
          <p:nvPr/>
        </p:nvSpPr>
        <p:spPr>
          <a:xfrm>
            <a:off x="3314700" y="2564892"/>
            <a:ext cx="1115695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12700" rIns="0" bIns="0" rtlCol="0" vert="horz">
            <a:spAutoFit/>
          </a:bodyPr>
          <a:lstStyle/>
          <a:p>
            <a:pPr marL="396875" marR="29209" indent="-360045">
              <a:lnSpc>
                <a:spcPct val="101800"/>
              </a:lnSpc>
              <a:spcBef>
                <a:spcPts val="100"/>
              </a:spcBef>
            </a:pPr>
            <a:r>
              <a:rPr dirty="0" u="sng" sz="110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Other </a:t>
            </a:r>
            <a:r>
              <a:rPr dirty="0" u="sng" sz="11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Traditional</a:t>
            </a:r>
            <a:r>
              <a:rPr dirty="0" u="none" sz="11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100" spc="-20">
                <a:solidFill>
                  <a:srgbClr val="1B1363"/>
                </a:solidFill>
                <a:latin typeface="Arial"/>
                <a:cs typeface="Arial"/>
              </a:rPr>
              <a:t>4.1%</a:t>
            </a:r>
            <a:endParaRPr sz="1100">
              <a:latin typeface="Arial"/>
              <a:cs typeface="Arial"/>
            </a:endParaRPr>
          </a:p>
        </p:txBody>
      </p:sp>
      <p:sp>
        <p:nvSpPr>
          <p:cNvPr id="56" name="object 56" descr=""/>
          <p:cNvSpPr txBox="1"/>
          <p:nvPr/>
        </p:nvSpPr>
        <p:spPr>
          <a:xfrm>
            <a:off x="4735067" y="2407920"/>
            <a:ext cx="861060" cy="381000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13335" rIns="0" bIns="0" rtlCol="0" vert="horz">
            <a:spAutoFit/>
          </a:bodyPr>
          <a:lstStyle/>
          <a:p>
            <a:pPr marL="269875" marR="30480" indent="-231775">
              <a:lnSpc>
                <a:spcPct val="101800"/>
              </a:lnSpc>
              <a:spcBef>
                <a:spcPts val="105"/>
              </a:spcBef>
            </a:pPr>
            <a:r>
              <a:rPr dirty="0" u="sng" sz="110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Other </a:t>
            </a:r>
            <a:r>
              <a:rPr dirty="0" u="sng" sz="1100" spc="-10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Digital</a:t>
            </a:r>
            <a:r>
              <a:rPr dirty="0" u="none" sz="11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u="none" sz="1100" spc="-20">
                <a:solidFill>
                  <a:srgbClr val="1B1363"/>
                </a:solidFill>
                <a:latin typeface="Arial"/>
                <a:cs typeface="Arial"/>
              </a:rPr>
              <a:t>4.0%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57" name="object 57" descr=""/>
          <p:cNvSpPr txBox="1"/>
          <p:nvPr/>
        </p:nvSpPr>
        <p:spPr>
          <a:xfrm>
            <a:off x="5810821" y="2252281"/>
            <a:ext cx="730885" cy="390525"/>
          </a:xfrm>
          <a:prstGeom prst="rect">
            <a:avLst/>
          </a:prstGeom>
          <a:solidFill>
            <a:srgbClr val="1B1363"/>
          </a:solidFill>
        </p:spPr>
        <p:txBody>
          <a:bodyPr wrap="square" lIns="0" tIns="17780" rIns="0" bIns="0" rtlCol="0" vert="horz">
            <a:spAutoFit/>
          </a:bodyPr>
          <a:lstStyle/>
          <a:p>
            <a:pPr marL="205104" marR="26034" indent="-163195">
              <a:lnSpc>
                <a:spcPct val="101800"/>
              </a:lnSpc>
              <a:spcBef>
                <a:spcPts val="140"/>
              </a:spcBef>
            </a:pPr>
            <a:r>
              <a:rPr dirty="0" sz="1100" spc="-35">
                <a:solidFill>
                  <a:srgbClr val="FFFFFF"/>
                </a:solidFill>
                <a:latin typeface="Arial"/>
                <a:cs typeface="Arial"/>
              </a:rPr>
              <a:t>CTV</a:t>
            </a:r>
            <a:r>
              <a:rPr dirty="0" sz="1100" spc="-5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>
                <a:solidFill>
                  <a:srgbClr val="FFFFFF"/>
                </a:solidFill>
                <a:latin typeface="Arial"/>
                <a:cs typeface="Arial"/>
              </a:rPr>
              <a:t>/</a:t>
            </a:r>
            <a:r>
              <a:rPr dirty="0" sz="1100" spc="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100" spc="-25">
                <a:solidFill>
                  <a:srgbClr val="FFFFFF"/>
                </a:solidFill>
                <a:latin typeface="Arial"/>
                <a:cs typeface="Arial"/>
              </a:rPr>
              <a:t>OTT </a:t>
            </a:r>
            <a:r>
              <a:rPr dirty="0" sz="1100" spc="-20">
                <a:solidFill>
                  <a:srgbClr val="FFFFFF"/>
                </a:solidFill>
                <a:latin typeface="Arial"/>
                <a:cs typeface="Arial"/>
              </a:rPr>
              <a:t>2.1%</a:t>
            </a:r>
            <a:endParaRPr sz="1100">
              <a:latin typeface="Arial"/>
              <a:cs typeface="Arial"/>
            </a:endParaRPr>
          </a:p>
        </p:txBody>
      </p:sp>
      <p:sp>
        <p:nvSpPr>
          <p:cNvPr id="58" name="object 58" descr=""/>
          <p:cNvSpPr txBox="1"/>
          <p:nvPr/>
        </p:nvSpPr>
        <p:spPr>
          <a:xfrm>
            <a:off x="4324005" y="1679170"/>
            <a:ext cx="3083560" cy="4508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4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2024</a:t>
            </a:r>
            <a:r>
              <a:rPr dirty="0" u="sng" sz="1600" spc="-2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U.S.</a:t>
            </a:r>
            <a:r>
              <a:rPr dirty="0" u="sng" sz="1600" spc="-4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Local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Spend:</a:t>
            </a:r>
            <a:r>
              <a:rPr dirty="0" u="sng" sz="1600" spc="-1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$172.1B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ts val="1435"/>
              </a:lnSpc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March</a:t>
            </a:r>
            <a:r>
              <a:rPr dirty="0" sz="12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2024</a:t>
            </a:r>
            <a:r>
              <a:rPr dirty="0" sz="12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Estimate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 descr=""/>
          <p:cNvSpPr txBox="1"/>
          <p:nvPr/>
        </p:nvSpPr>
        <p:spPr>
          <a:xfrm>
            <a:off x="9610343" y="3217164"/>
            <a:ext cx="2319655" cy="954405"/>
          </a:xfrm>
          <a:prstGeom prst="rect">
            <a:avLst/>
          </a:prstGeom>
          <a:solidFill>
            <a:srgbClr val="FFFFFF"/>
          </a:solidFill>
          <a:ln w="9525">
            <a:solidFill>
              <a:srgbClr val="1B1363"/>
            </a:solidFill>
          </a:ln>
        </p:spPr>
        <p:txBody>
          <a:bodyPr wrap="square" lIns="0" tIns="38100" rIns="0" bIns="0" rtlCol="0" vert="horz">
            <a:spAutoFit/>
          </a:bodyPr>
          <a:lstStyle/>
          <a:p>
            <a:pPr algn="ctr" marL="123825" marR="118110">
              <a:lnSpc>
                <a:spcPct val="100000"/>
              </a:lnSpc>
              <a:spcBef>
                <a:spcPts val="300"/>
              </a:spcBef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Mobile</a:t>
            </a:r>
            <a:r>
              <a:rPr dirty="0" sz="1400" spc="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passed</a:t>
            </a:r>
            <a:r>
              <a:rPr dirty="0" sz="1400" spc="10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Direct</a:t>
            </a:r>
            <a:r>
              <a:rPr dirty="0" sz="1400" spc="4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Mail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the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#1</a:t>
            </a:r>
            <a:r>
              <a:rPr dirty="0" sz="14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media in</a:t>
            </a:r>
            <a:r>
              <a:rPr dirty="0" sz="14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2024,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as</a:t>
            </a:r>
            <a:r>
              <a:rPr dirty="0" sz="14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Direct</a:t>
            </a:r>
            <a:r>
              <a:rPr dirty="0" sz="14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Mail’s</a:t>
            </a:r>
            <a:r>
              <a:rPr dirty="0" sz="14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20">
                <a:solidFill>
                  <a:srgbClr val="1B1363"/>
                </a:solidFill>
                <a:latin typeface="Arial"/>
                <a:cs typeface="Arial"/>
              </a:rPr>
              <a:t>share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continues</a:t>
            </a: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to</a:t>
            </a:r>
            <a:r>
              <a:rPr dirty="0" sz="1400" spc="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decline.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0" name="object 60" descr=""/>
          <p:cNvSpPr txBox="1"/>
          <p:nvPr/>
        </p:nvSpPr>
        <p:spPr>
          <a:xfrm>
            <a:off x="10377837" y="54504"/>
            <a:ext cx="170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56845" marR="5080" indent="-144780">
              <a:lnSpc>
                <a:spcPct val="100000"/>
              </a:lnSpc>
              <a:spcBef>
                <a:spcPts val="100"/>
              </a:spcBef>
            </a:pP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20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200" spc="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more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b="1">
                <a:solidFill>
                  <a:srgbClr val="EC3B8D"/>
                </a:solidFill>
                <a:latin typeface="Arial"/>
                <a:cs typeface="Arial"/>
              </a:rPr>
              <a:t>local</a:t>
            </a:r>
            <a:r>
              <a:rPr dirty="0" sz="120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20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61" name="object 61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62" name="object 62" descr="">
              <a:hlinkClick r:id="rId3"/>
            </p:cNvPr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3" name="object 63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F7BD2AE4-7426-4CE7-9363-6DF218ED5A05}"/>
</file>

<file path=customXml/itemProps2.xml><?xml version="1.0" encoding="utf-8"?>
<ds:datastoreItem xmlns:ds="http://schemas.openxmlformats.org/officeDocument/2006/customXml" ds:itemID="{BEF8AD4C-499F-4D40-97C1-EA67DA0C5859}"/>
</file>

<file path=customXml/itemProps3.xml><?xml version="1.0" encoding="utf-8"?>
<ds:datastoreItem xmlns:ds="http://schemas.openxmlformats.org/officeDocument/2006/customXml" ds:itemID="{65BF0119-4C01-4500-97BC-A82D4F95BF5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2024-05-01T17:40:35Z</dcterms:created>
  <dcterms:modified xsi:type="dcterms:W3CDTF">2024-05-01T17:40:35Z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