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1686305"/>
            <a:ext cx="12191365" cy="5172075"/>
          </a:xfrm>
          <a:custGeom>
            <a:avLst/>
            <a:gdLst/>
            <a:ahLst/>
            <a:cxnLst/>
            <a:rect l="l" t="t" r="r" b="b"/>
            <a:pathLst>
              <a:path w="12191365" h="5172075">
                <a:moveTo>
                  <a:pt x="12191238" y="0"/>
                </a:moveTo>
                <a:lnTo>
                  <a:pt x="0" y="0"/>
                </a:lnTo>
                <a:lnTo>
                  <a:pt x="0" y="5171694"/>
                </a:lnTo>
                <a:lnTo>
                  <a:pt x="12191238" y="5171694"/>
                </a:lnTo>
                <a:lnTo>
                  <a:pt x="12191238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9068" y="570045"/>
            <a:ext cx="960374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This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election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year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projected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have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largest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political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ad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spend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ever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category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tripling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expenditures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vs.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2016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06903" y="6615405"/>
            <a:ext cx="4639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6845" marR="5080" indent="-1447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local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6" name="object 6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77144" y="521208"/>
              <a:ext cx="1106423" cy="1109471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761" y="774"/>
            <a:ext cx="2577465" cy="300355"/>
          </a:xfrm>
          <a:custGeom>
            <a:avLst/>
            <a:gdLst/>
            <a:ahLst/>
            <a:cxnLst/>
            <a:rect l="l" t="t" r="r" b="b"/>
            <a:pathLst>
              <a:path w="2577465" h="300355">
                <a:moveTo>
                  <a:pt x="2577071" y="0"/>
                </a:moveTo>
                <a:lnTo>
                  <a:pt x="0" y="0"/>
                </a:lnTo>
                <a:lnTo>
                  <a:pt x="0" y="300215"/>
                </a:lnTo>
                <a:lnTo>
                  <a:pt x="2577071" y="300215"/>
                </a:lnTo>
                <a:lnTo>
                  <a:pt x="2577071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61" y="761"/>
            <a:ext cx="2577465" cy="30035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40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Political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Advertising</a:t>
            </a:r>
            <a:r>
              <a:rPr dirty="0" sz="1200" spc="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Spend</a:t>
            </a:r>
            <a:r>
              <a:rPr dirty="0" sz="12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Trend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929193" y="2910839"/>
            <a:ext cx="8096250" cy="2822575"/>
            <a:chOff x="1929193" y="2910839"/>
            <a:chExt cx="8096250" cy="2822575"/>
          </a:xfrm>
        </p:grpSpPr>
        <p:sp>
          <p:nvSpPr>
            <p:cNvPr id="11" name="object 11" descr=""/>
            <p:cNvSpPr/>
            <p:nvPr/>
          </p:nvSpPr>
          <p:spPr>
            <a:xfrm>
              <a:off x="2488692" y="2910839"/>
              <a:ext cx="6977380" cy="2757170"/>
            </a:xfrm>
            <a:custGeom>
              <a:avLst/>
              <a:gdLst/>
              <a:ahLst/>
              <a:cxnLst/>
              <a:rect l="l" t="t" r="r" b="b"/>
              <a:pathLst>
                <a:path w="6977380" h="2757170">
                  <a:moveTo>
                    <a:pt x="507492" y="1805940"/>
                  </a:moveTo>
                  <a:lnTo>
                    <a:pt x="0" y="1805940"/>
                  </a:lnTo>
                  <a:lnTo>
                    <a:pt x="0" y="2756916"/>
                  </a:lnTo>
                  <a:lnTo>
                    <a:pt x="507492" y="2756916"/>
                  </a:lnTo>
                  <a:lnTo>
                    <a:pt x="507492" y="1805940"/>
                  </a:lnTo>
                  <a:close/>
                </a:path>
                <a:path w="6977380" h="2757170">
                  <a:moveTo>
                    <a:pt x="2124443" y="1559052"/>
                  </a:moveTo>
                  <a:lnTo>
                    <a:pt x="1616964" y="1559052"/>
                  </a:lnTo>
                  <a:lnTo>
                    <a:pt x="1616964" y="2756916"/>
                  </a:lnTo>
                  <a:lnTo>
                    <a:pt x="2124443" y="2756916"/>
                  </a:lnTo>
                  <a:lnTo>
                    <a:pt x="2124443" y="1559052"/>
                  </a:lnTo>
                  <a:close/>
                </a:path>
                <a:path w="6977380" h="2757170">
                  <a:moveTo>
                    <a:pt x="3741420" y="615683"/>
                  </a:moveTo>
                  <a:lnTo>
                    <a:pt x="3235452" y="615683"/>
                  </a:lnTo>
                  <a:lnTo>
                    <a:pt x="3235452" y="2756916"/>
                  </a:lnTo>
                  <a:lnTo>
                    <a:pt x="3741420" y="2756916"/>
                  </a:lnTo>
                  <a:lnTo>
                    <a:pt x="3741420" y="615683"/>
                  </a:lnTo>
                  <a:close/>
                </a:path>
                <a:path w="6977380" h="2757170">
                  <a:moveTo>
                    <a:pt x="5359908" y="525780"/>
                  </a:moveTo>
                  <a:lnTo>
                    <a:pt x="4852416" y="525780"/>
                  </a:lnTo>
                  <a:lnTo>
                    <a:pt x="4852416" y="2756916"/>
                  </a:lnTo>
                  <a:lnTo>
                    <a:pt x="5359908" y="2756916"/>
                  </a:lnTo>
                  <a:lnTo>
                    <a:pt x="5359908" y="525780"/>
                  </a:lnTo>
                  <a:close/>
                </a:path>
                <a:path w="6977380" h="2757170">
                  <a:moveTo>
                    <a:pt x="6976872" y="0"/>
                  </a:moveTo>
                  <a:lnTo>
                    <a:pt x="6469380" y="0"/>
                  </a:lnTo>
                  <a:lnTo>
                    <a:pt x="6469380" y="2756916"/>
                  </a:lnTo>
                  <a:lnTo>
                    <a:pt x="6976872" y="2756916"/>
                  </a:lnTo>
                  <a:lnTo>
                    <a:pt x="6976872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933955" y="5667755"/>
              <a:ext cx="8086725" cy="66040"/>
            </a:xfrm>
            <a:custGeom>
              <a:avLst/>
              <a:gdLst/>
              <a:ahLst/>
              <a:cxnLst/>
              <a:rect l="l" t="t" r="r" b="b"/>
              <a:pathLst>
                <a:path w="8086725" h="66039">
                  <a:moveTo>
                    <a:pt x="0" y="0"/>
                  </a:moveTo>
                  <a:lnTo>
                    <a:pt x="8086344" y="0"/>
                  </a:lnTo>
                </a:path>
                <a:path w="8086725" h="66039">
                  <a:moveTo>
                    <a:pt x="0" y="0"/>
                  </a:moveTo>
                  <a:lnTo>
                    <a:pt x="0" y="65532"/>
                  </a:lnTo>
                </a:path>
                <a:path w="8086725" h="66039">
                  <a:moveTo>
                    <a:pt x="1616964" y="0"/>
                  </a:moveTo>
                  <a:lnTo>
                    <a:pt x="1616964" y="65532"/>
                  </a:lnTo>
                </a:path>
                <a:path w="8086725" h="66039">
                  <a:moveTo>
                    <a:pt x="3233928" y="0"/>
                  </a:moveTo>
                  <a:lnTo>
                    <a:pt x="3233928" y="65532"/>
                  </a:lnTo>
                </a:path>
                <a:path w="8086725" h="66039">
                  <a:moveTo>
                    <a:pt x="4852416" y="0"/>
                  </a:moveTo>
                  <a:lnTo>
                    <a:pt x="4852416" y="65532"/>
                  </a:lnTo>
                </a:path>
                <a:path w="8086725" h="66039">
                  <a:moveTo>
                    <a:pt x="6469380" y="0"/>
                  </a:moveTo>
                  <a:lnTo>
                    <a:pt x="6469380" y="65532"/>
                  </a:lnTo>
                </a:path>
                <a:path w="8086725" h="66039">
                  <a:moveTo>
                    <a:pt x="8086344" y="0"/>
                  </a:moveTo>
                  <a:lnTo>
                    <a:pt x="8086344" y="65532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42438" y="4476750"/>
              <a:ext cx="6469380" cy="501650"/>
            </a:xfrm>
            <a:custGeom>
              <a:avLst/>
              <a:gdLst/>
              <a:ahLst/>
              <a:cxnLst/>
              <a:rect l="l" t="t" r="r" b="b"/>
              <a:pathLst>
                <a:path w="6469380" h="501650">
                  <a:moveTo>
                    <a:pt x="0" y="501395"/>
                  </a:moveTo>
                  <a:lnTo>
                    <a:pt x="1616964" y="470915"/>
                  </a:lnTo>
                  <a:lnTo>
                    <a:pt x="3233928" y="0"/>
                  </a:lnTo>
                  <a:lnTo>
                    <a:pt x="4852416" y="281939"/>
                  </a:lnTo>
                  <a:lnTo>
                    <a:pt x="6469380" y="219455"/>
                  </a:lnTo>
                </a:path>
              </a:pathLst>
            </a:custGeom>
            <a:ln w="28575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2507319" y="4370076"/>
            <a:ext cx="4699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$4.3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124664" y="4124102"/>
            <a:ext cx="4699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$5.4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742009" y="3179984"/>
            <a:ext cx="4699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solidFill>
                  <a:srgbClr val="1B1363"/>
                </a:solidFill>
                <a:latin typeface="Arial"/>
                <a:cs typeface="Arial"/>
              </a:rPr>
              <a:t>$9.6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296717" y="3090602"/>
            <a:ext cx="5962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$10.0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542847" y="4977495"/>
            <a:ext cx="4324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2.2%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147441" y="4628725"/>
            <a:ext cx="4324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2.3%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764694" y="4158883"/>
            <a:ext cx="4324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3.8%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381947" y="4440788"/>
            <a:ext cx="4324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2.9%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8999201" y="4378202"/>
            <a:ext cx="4324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 b="1">
                <a:solidFill>
                  <a:srgbClr val="FFFFFF"/>
                </a:solidFill>
                <a:latin typeface="Arial"/>
                <a:cs typeface="Arial"/>
              </a:rPr>
              <a:t>3.1%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40119" y="5784128"/>
            <a:ext cx="11560175" cy="6915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76120">
              <a:lnSpc>
                <a:spcPct val="100000"/>
              </a:lnSpc>
              <a:spcBef>
                <a:spcPts val="95"/>
              </a:spcBef>
              <a:tabLst>
                <a:tab pos="3593465" algn="l"/>
                <a:tab pos="5210810" algn="l"/>
                <a:tab pos="6828155" algn="l"/>
                <a:tab pos="8444865" algn="l"/>
              </a:tabLst>
            </a:pP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2016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2018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2020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64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Insider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Intelligence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eMarketer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Forecast,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‘US</a:t>
            </a:r>
            <a:r>
              <a:rPr dirty="0" sz="700" spc="-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Political Ad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Spending,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2016-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2024’,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12/1/23.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Note: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2020-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growth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=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28.7%;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includes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related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to federal,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state or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local politics,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including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elections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lobbying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activities;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includes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700" spc="6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directly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related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legislative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regulatory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issues.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4732020" y="2366772"/>
            <a:ext cx="243840" cy="83820"/>
          </a:xfrm>
          <a:custGeom>
            <a:avLst/>
            <a:gdLst/>
            <a:ahLst/>
            <a:cxnLst/>
            <a:rect l="l" t="t" r="r" b="b"/>
            <a:pathLst>
              <a:path w="243839" h="83819">
                <a:moveTo>
                  <a:pt x="243839" y="0"/>
                </a:moveTo>
                <a:lnTo>
                  <a:pt x="0" y="0"/>
                </a:lnTo>
                <a:lnTo>
                  <a:pt x="0" y="83820"/>
                </a:lnTo>
                <a:lnTo>
                  <a:pt x="243839" y="83820"/>
                </a:lnTo>
                <a:lnTo>
                  <a:pt x="243839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6447282" y="2408682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8575">
            <a:solidFill>
              <a:srgbClr val="EC3B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4000186" y="1721688"/>
            <a:ext cx="5509895" cy="1143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U.S.</a:t>
            </a:r>
            <a:r>
              <a:rPr dirty="0" u="sng" sz="1600" spc="-5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Total</a:t>
            </a:r>
            <a:r>
              <a:rPr dirty="0" u="sng" sz="1600" spc="-4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Political</a:t>
            </a:r>
            <a:r>
              <a:rPr dirty="0" u="sng" sz="1600" spc="-8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Ad</a:t>
            </a:r>
            <a:r>
              <a:rPr dirty="0" u="sng" sz="1600" spc="-1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Spending,</a:t>
            </a:r>
            <a:r>
              <a:rPr dirty="0" u="sng" sz="1600" spc="-4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2016-</a:t>
            </a:r>
            <a:r>
              <a:rPr dirty="0" u="sng" sz="1600" spc="-2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2024</a:t>
            </a:r>
            <a:endParaRPr sz="1600">
              <a:latin typeface="Arial"/>
              <a:cs typeface="Arial"/>
            </a:endParaRPr>
          </a:p>
          <a:p>
            <a:pPr marL="363220">
              <a:lnSpc>
                <a:spcPts val="1670"/>
              </a:lnSpc>
            </a:pP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$</a:t>
            </a:r>
            <a:r>
              <a:rPr dirty="0" sz="14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in</a:t>
            </a:r>
            <a:r>
              <a:rPr dirty="0" sz="14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Billions</a:t>
            </a:r>
            <a:r>
              <a:rPr dirty="0" sz="14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and</a:t>
            </a:r>
            <a:r>
              <a:rPr dirty="0" sz="1400" spc="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%</a:t>
            </a:r>
            <a:r>
              <a:rPr dirty="0" sz="14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total</a:t>
            </a:r>
            <a:r>
              <a:rPr dirty="0" sz="1400" spc="-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media</a:t>
            </a:r>
            <a:r>
              <a:rPr dirty="0" sz="14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F1A61"/>
                </a:solidFill>
                <a:latin typeface="Arial"/>
                <a:cs typeface="Arial"/>
              </a:rPr>
              <a:t>ad</a:t>
            </a:r>
            <a:r>
              <a:rPr dirty="0" sz="1400" spc="6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F1A61"/>
                </a:solidFill>
                <a:latin typeface="Arial"/>
                <a:cs typeface="Arial"/>
              </a:rPr>
              <a:t>spending</a:t>
            </a:r>
            <a:endParaRPr sz="1400">
              <a:latin typeface="Arial"/>
              <a:cs typeface="Arial"/>
            </a:endParaRPr>
          </a:p>
          <a:p>
            <a:pPr marL="1001394">
              <a:lnSpc>
                <a:spcPct val="100000"/>
              </a:lnSpc>
              <a:spcBef>
                <a:spcPts val="905"/>
              </a:spcBef>
              <a:tabLst>
                <a:tab pos="2716530" algn="l"/>
              </a:tabLst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Political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12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Spend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%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endParaRPr sz="12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715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$12.3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6E708D-A66A-4D8E-9CF9-1609699734E9}"/>
</file>

<file path=customXml/itemProps2.xml><?xml version="1.0" encoding="utf-8"?>
<ds:datastoreItem xmlns:ds="http://schemas.openxmlformats.org/officeDocument/2006/customXml" ds:itemID="{1663CFD7-07ED-460B-A645-B9481E409F24}"/>
</file>

<file path=customXml/itemProps3.xml><?xml version="1.0" encoding="utf-8"?>
<ds:datastoreItem xmlns:ds="http://schemas.openxmlformats.org/officeDocument/2006/customXml" ds:itemID="{879E230E-C00B-45F6-AE52-855383D681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2024-05-01T17:40:28Z</dcterms:created>
  <dcterms:modified xsi:type="dcterms:W3CDTF">2024-05-01T17:40:28Z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