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48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A4210BB-9D45-4A7C-A4B1-50B34C266908}" v="1" dt="2024-10-09T20:30:59.09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howGuides="1">
      <p:cViewPr varScale="1">
        <p:scale>
          <a:sx n="79" d="100"/>
          <a:sy n="79" d="100"/>
        </p:scale>
        <p:origin x="821" y="4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11" Type="http://schemas.openxmlformats.org/officeDocument/2006/relationships/customXml" Target="../customXml/item3.xml"/><Relationship Id="rId5" Type="http://schemas.openxmlformats.org/officeDocument/2006/relationships/theme" Target="theme/theme1.xml"/><Relationship Id="rId10" Type="http://schemas.openxmlformats.org/officeDocument/2006/relationships/customXml" Target="../customXml/item2.xml"/><Relationship Id="rId4" Type="http://schemas.openxmlformats.org/officeDocument/2006/relationships/viewProps" Target="viewProps.xml"/><Relationship Id="rId9" Type="http://schemas.openxmlformats.org/officeDocument/2006/relationships/customXml" Target="../customXml/item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ylan Breger" userId="9b3da09f-10fe-42ec-9aa5-9fa2a3e9cc20" providerId="ADAL" clId="{CA4210BB-9D45-4A7C-A4B1-50B34C266908}"/>
    <pc:docChg chg="addSld modSld">
      <pc:chgData name="Dylan Breger" userId="9b3da09f-10fe-42ec-9aa5-9fa2a3e9cc20" providerId="ADAL" clId="{CA4210BB-9D45-4A7C-A4B1-50B34C266908}" dt="2024-10-09T20:30:59.095" v="0"/>
      <pc:docMkLst>
        <pc:docMk/>
      </pc:docMkLst>
      <pc:sldChg chg="add">
        <pc:chgData name="Dylan Breger" userId="9b3da09f-10fe-42ec-9aa5-9fa2a3e9cc20" providerId="ADAL" clId="{CA4210BB-9D45-4A7C-A4B1-50B34C266908}" dt="2024-10-09T20:30:59.095" v="0"/>
        <pc:sldMkLst>
          <pc:docMk/>
          <pc:sldMk cId="3388509043" sldId="2147376487"/>
        </pc:sldMkLst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945351525613145"/>
          <c:y val="9.3827134976185098E-2"/>
          <c:w val="0.64054648474386844"/>
          <c:h val="0.88039161660976772"/>
        </c:manualLayout>
      </c:layout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Increase</c:v>
                </c:pt>
              </c:strCache>
            </c:strRef>
          </c:tx>
          <c:spPr>
            <a:solidFill>
              <a:srgbClr val="4EBEA4"/>
            </a:solidFill>
            <a:ln>
              <a:noFill/>
            </a:ln>
            <a:effectLst/>
          </c:spPr>
          <c:invertIfNegative val="0"/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11-47E2-9A57-EE1840127315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D11-47E2-9A57-EE1840127315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>
                  <c15:layout>
                    <c:manualLayout>
                      <c:w val="9.4691336570645497E-3"/>
                      <c:h val="5.3433441932638701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7D11-47E2-9A57-EE18401273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Other</c:v>
                </c:pt>
                <c:pt idx="1">
                  <c:v>OOH (out of home)</c:v>
                </c:pt>
                <c:pt idx="2">
                  <c:v>Print</c:v>
                </c:pt>
                <c:pt idx="3">
                  <c:v>Paid Search</c:v>
                </c:pt>
                <c:pt idx="4">
                  <c:v>Audio (terrestrial or satellite radio, digital/streaming audio)</c:v>
                </c:pt>
                <c:pt idx="5">
                  <c:v>Digital Display (desktop or mobile)</c:v>
                </c:pt>
                <c:pt idx="6">
                  <c:v>Linear TV</c:v>
                </c:pt>
                <c:pt idx="7">
                  <c:v>Social Media (ads on Facebook, Twitter, etc.)</c:v>
                </c:pt>
                <c:pt idx="8">
                  <c:v>Digital Video (non-OTT desktop or mobile)</c:v>
                </c:pt>
                <c:pt idx="9">
                  <c:v>Connected TV/OTT</c:v>
                </c:pt>
              </c:strCache>
            </c:strRef>
          </c:cat>
          <c:val>
            <c:numRef>
              <c:f>Sheet1!$B$2:$B$11</c:f>
              <c:numCache>
                <c:formatCode>0%</c:formatCode>
                <c:ptCount val="10"/>
                <c:pt idx="0">
                  <c:v>0.11</c:v>
                </c:pt>
                <c:pt idx="1">
                  <c:v>0</c:v>
                </c:pt>
                <c:pt idx="2">
                  <c:v>0</c:v>
                </c:pt>
                <c:pt idx="3">
                  <c:v>0.14000000000000001</c:v>
                </c:pt>
                <c:pt idx="4">
                  <c:v>0</c:v>
                </c:pt>
                <c:pt idx="5">
                  <c:v>0.35</c:v>
                </c:pt>
                <c:pt idx="6">
                  <c:v>0.1</c:v>
                </c:pt>
                <c:pt idx="7">
                  <c:v>0.25</c:v>
                </c:pt>
                <c:pt idx="8">
                  <c:v>0.4</c:v>
                </c:pt>
                <c:pt idx="9">
                  <c:v>0.54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48-4C0B-BE6A-E8357310562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Stay the Same</c:v>
                </c:pt>
              </c:strCache>
            </c:strRef>
          </c:tx>
          <c:spPr>
            <a:solidFill>
              <a:srgbClr val="00BFF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rgbClr val="1B1464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Other</c:v>
                </c:pt>
                <c:pt idx="1">
                  <c:v>OOH (out of home)</c:v>
                </c:pt>
                <c:pt idx="2">
                  <c:v>Print</c:v>
                </c:pt>
                <c:pt idx="3">
                  <c:v>Paid Search</c:v>
                </c:pt>
                <c:pt idx="4">
                  <c:v>Audio (terrestrial or satellite radio, digital/streaming audio)</c:v>
                </c:pt>
                <c:pt idx="5">
                  <c:v>Digital Display (desktop or mobile)</c:v>
                </c:pt>
                <c:pt idx="6">
                  <c:v>Linear TV</c:v>
                </c:pt>
                <c:pt idx="7">
                  <c:v>Social Media (ads on Facebook, Twitter, etc.)</c:v>
                </c:pt>
                <c:pt idx="8">
                  <c:v>Digital Video (non-OTT desktop or mobile)</c:v>
                </c:pt>
                <c:pt idx="9">
                  <c:v>Connected TV/OTT</c:v>
                </c:pt>
              </c:strCache>
            </c:strRef>
          </c:cat>
          <c:val>
            <c:numRef>
              <c:f>Sheet1!$C$2:$C$11</c:f>
              <c:numCache>
                <c:formatCode>0%</c:formatCode>
                <c:ptCount val="10"/>
                <c:pt idx="0">
                  <c:v>0.24</c:v>
                </c:pt>
                <c:pt idx="1">
                  <c:v>0.43</c:v>
                </c:pt>
                <c:pt idx="2">
                  <c:v>0.43</c:v>
                </c:pt>
                <c:pt idx="3">
                  <c:v>0.56999999999999995</c:v>
                </c:pt>
                <c:pt idx="4">
                  <c:v>0.43</c:v>
                </c:pt>
                <c:pt idx="5">
                  <c:v>0.38</c:v>
                </c:pt>
                <c:pt idx="6">
                  <c:v>0.17</c:v>
                </c:pt>
                <c:pt idx="7">
                  <c:v>0.25</c:v>
                </c:pt>
                <c:pt idx="8">
                  <c:v>0.32</c:v>
                </c:pt>
                <c:pt idx="9">
                  <c:v>0.16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748-4C0B-BE6A-E8357310562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Decrease</c:v>
                </c:pt>
              </c:strCache>
            </c:strRef>
          </c:tx>
          <c:spPr>
            <a:solidFill>
              <a:srgbClr val="ED3C8D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bg1"/>
                    </a:solidFill>
                    <a:latin typeface="Helvetica" panose="020B04030202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Sheet1!$A$2:$A$11</c:f>
              <c:strCache>
                <c:ptCount val="10"/>
                <c:pt idx="0">
                  <c:v>Other</c:v>
                </c:pt>
                <c:pt idx="1">
                  <c:v>OOH (out of home)</c:v>
                </c:pt>
                <c:pt idx="2">
                  <c:v>Print</c:v>
                </c:pt>
                <c:pt idx="3">
                  <c:v>Paid Search</c:v>
                </c:pt>
                <c:pt idx="4">
                  <c:v>Audio (terrestrial or satellite radio, digital/streaming audio)</c:v>
                </c:pt>
                <c:pt idx="5">
                  <c:v>Digital Display (desktop or mobile)</c:v>
                </c:pt>
                <c:pt idx="6">
                  <c:v>Linear TV</c:v>
                </c:pt>
                <c:pt idx="7">
                  <c:v>Social Media (ads on Facebook, Twitter, etc.)</c:v>
                </c:pt>
                <c:pt idx="8">
                  <c:v>Digital Video (non-OTT desktop or mobile)</c:v>
                </c:pt>
                <c:pt idx="9">
                  <c:v>Connected TV/OTT</c:v>
                </c:pt>
              </c:strCache>
            </c:strRef>
          </c:cat>
          <c:val>
            <c:numRef>
              <c:f>Sheet1!$D$2:$D$11</c:f>
              <c:numCache>
                <c:formatCode>0%</c:formatCode>
                <c:ptCount val="10"/>
                <c:pt idx="0">
                  <c:v>0.05</c:v>
                </c:pt>
                <c:pt idx="1">
                  <c:v>0.14000000000000001</c:v>
                </c:pt>
                <c:pt idx="2">
                  <c:v>0.14000000000000001</c:v>
                </c:pt>
                <c:pt idx="3">
                  <c:v>0.14000000000000001</c:v>
                </c:pt>
                <c:pt idx="4">
                  <c:v>0.14000000000000001</c:v>
                </c:pt>
                <c:pt idx="5">
                  <c:v>0.06</c:v>
                </c:pt>
                <c:pt idx="6">
                  <c:v>0.28999999999999998</c:v>
                </c:pt>
                <c:pt idx="7">
                  <c:v>0.17</c:v>
                </c:pt>
                <c:pt idx="8">
                  <c:v>0.02</c:v>
                </c:pt>
                <c:pt idx="9">
                  <c:v>0.03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748-4C0B-BE6A-E835731056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100"/>
        <c:axId val="658970880"/>
        <c:axId val="658970400"/>
      </c:barChart>
      <c:catAx>
        <c:axId val="65897088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rgbClr val="1B1464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rgbClr val="1B1464"/>
                </a:solidFill>
                <a:latin typeface="Helvetica" panose="020B0403020202020204" pitchFamily="34" charset="0"/>
                <a:ea typeface="+mn-ea"/>
                <a:cs typeface="+mn-cs"/>
              </a:defRPr>
            </a:pPr>
            <a:endParaRPr lang="en-US"/>
          </a:p>
        </c:txPr>
        <c:crossAx val="658970400"/>
        <c:crosses val="autoZero"/>
        <c:auto val="1"/>
        <c:lblAlgn val="ctr"/>
        <c:lblOffset val="100"/>
        <c:noMultiLvlLbl val="0"/>
      </c:catAx>
      <c:valAx>
        <c:axId val="658970400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6589708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rgbClr val="1B1464"/>
              </a:solidFill>
              <a:latin typeface="Helvetica" panose="020B0403020202020204" pitchFamily="34" charset="0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b="1">
          <a:solidFill>
            <a:srgbClr val="1B1464"/>
          </a:solidFill>
          <a:latin typeface="Helvetica" panose="020B0403020202020204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F429A8-8CFF-0C13-2B9D-07181890C3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E051BF-705E-E23E-0C4B-5C9F7B5ECB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852C60-41E1-F1BE-FA2D-BD4B98438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04FF9-B60A-4EC9-81C6-58A5F6B7DF8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E07269-2262-96A0-ADC9-0C34B7424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6CCC66-6179-A7DA-67DB-686AFC0CA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B92F-994B-4E4B-ABF6-7680318F7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2635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AAE68-D4E5-C504-06CB-69BD0CC57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7E041F-06D3-3957-22AA-A30DCC08C3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F8805F-5EAB-B3A3-AC0F-01CCF17ABF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04FF9-B60A-4EC9-81C6-58A5F6B7DF8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4A10C3-3C95-C5F4-0817-AFFD88C9DC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8C27-6DB6-8006-B213-E0FD545C0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B92F-994B-4E4B-ABF6-7680318F7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923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73C3A1F-125C-5454-6182-553E849CFA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E2C13B-48A0-8871-A3C0-7D4438880A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7728B1-A58A-E555-51D4-C18C22773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04FF9-B60A-4EC9-81C6-58A5F6B7DF8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9FD62D-1E6F-3CDA-B51F-FD4DD2045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7C3F104-5C20-F6E2-8DF0-59AD6AB057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B92F-994B-4E4B-ABF6-7680318F7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5361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33911-C835-713F-E8AD-CD4A0CA04F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63079D-BE0D-62D3-726D-DCA7312084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DC2A81-734F-6F0F-C630-116C2A198F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04FF9-B60A-4EC9-81C6-58A5F6B7DF8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4CB2FB-100E-2486-045F-F51803C61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CBAB6-2D91-86C2-D80F-A0075DC99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B92F-994B-4E4B-ABF6-7680318F7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69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E25A56-8E1D-D1F8-88C3-24281CC561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E91A1A-E89A-5B13-409F-A776B80A43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313823-A76B-BEB4-14F4-F3FD9AC10F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04FF9-B60A-4EC9-81C6-58A5F6B7DF8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D2C43D-B35D-7009-C3EB-BF3E394EC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23E179-B9A8-77FB-E89C-1FCBBFB3F7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B92F-994B-4E4B-ABF6-7680318F7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218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31AB1-94D6-C2D0-37B6-CFF6469D63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5C361E-3CA7-73F3-95F5-F504EEF208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E658FA-AE69-322F-76A7-FD232DE2D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A6F812-953B-FEE5-0F8B-B23D4F9ACA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04FF9-B60A-4EC9-81C6-58A5F6B7DF8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9124A3-A0D9-BB9B-2968-784DD3F18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8D0DE1-DE59-BAE6-8711-FE834D5A94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B92F-994B-4E4B-ABF6-7680318F7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34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92B566-4B6D-137E-855F-9E67C377D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BF650B-FDEC-9168-95B0-86432BD9CEA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39F53E9-7B58-31B6-623A-51F446C952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94E0E61-EC53-8EE5-58DD-94C1C12C6DD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B3D4616-3D52-FAA7-465A-218E361534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7DC4FF-AF4B-52BF-20D5-BAAC20976B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04FF9-B60A-4EC9-81C6-58A5F6B7DF8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31D157F-7D8C-EADD-7BD6-DE192C696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EA1C75-391C-4E94-9D46-16A86500B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B92F-994B-4E4B-ABF6-7680318F7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17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BD6626-694C-9AB1-51B4-EFBBEAAE90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45C143-B52E-0F32-D4B4-D6585A2AED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04FF9-B60A-4EC9-81C6-58A5F6B7DF8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F68614-6CFA-4DA0-27D5-B46D34059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3A1087-E23D-4C53-8F76-85FC238B9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B92F-994B-4E4B-ABF6-7680318F7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7145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5BE4E8B-FC04-CCE5-D3FB-7D9A0DD5FA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04FF9-B60A-4EC9-81C6-58A5F6B7DF8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810314-2902-B36A-D234-86F7A32F4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4D2ABAC-E4E1-390B-1323-DF18A9DB6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B92F-994B-4E4B-ABF6-7680318F7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93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3C13A-A28F-6B32-0921-4ED6118785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DA663-F146-33CC-2C36-EF5A4A258E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FFF1E3-233A-CC11-5C0E-C856A0816B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4D05A53-2852-21DA-7F11-AD15E8CAB3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04FF9-B60A-4EC9-81C6-58A5F6B7DF8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7C52F7-79E6-1B03-0124-8BA7011773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90ACE45-F4B2-A831-9FB9-9ACC0703D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B92F-994B-4E4B-ABF6-7680318F7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3462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59B82-8F6C-8C9C-D73D-B7C96DF4C5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836573-156C-B518-8048-944DDA422C9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E128AA-9946-8CEC-7A96-BF8B50EEFE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A6715F-0689-8FF1-A84A-8075C695ED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04FF9-B60A-4EC9-81C6-58A5F6B7DF8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79F451C-3269-17D6-1172-1D6F704E3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6DDEA0-C31D-02BE-5CC4-83AB44A6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3EB92F-994B-4E4B-ABF6-7680318F7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6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2D88440-E9CD-80DB-0366-24906255BB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523F43-4844-510D-6CBA-6A1C62E017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D08244-710F-FFC6-A406-9899924C54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2204FF9-B60A-4EC9-81C6-58A5F6B7DF84}" type="datetimeFigureOut">
              <a:rPr lang="en-US" smtClean="0"/>
              <a:t>10/9/2024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040EB5-4B64-65A6-47A0-988AD72ED9B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40339D-C67D-3B62-AC50-BE319B7292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B3EB92F-994B-4E4B-ABF6-7680318F7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197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premion.com/streaming-tv-the-political-market/" TargetMode="External"/><Relationship Id="rId7" Type="http://schemas.openxmlformats.org/officeDocument/2006/relationships/hyperlink" Target="https://thevab.com/insights" TargetMode="Externa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hyperlink" Target="https://thevab.com/signin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CBFAB646-2E44-3130-FA7A-1577C69B1C0F}"/>
              </a:ext>
            </a:extLst>
          </p:cNvPr>
          <p:cNvSpPr/>
          <p:nvPr/>
        </p:nvSpPr>
        <p:spPr>
          <a:xfrm>
            <a:off x="-3884" y="1686476"/>
            <a:ext cx="12192000" cy="5172987"/>
          </a:xfrm>
          <a:prstGeom prst="rect">
            <a:avLst/>
          </a:prstGeom>
          <a:solidFill>
            <a:srgbClr val="E2E8F1"/>
          </a:solidFill>
          <a:ln>
            <a:solidFill>
              <a:srgbClr val="E2E8F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25" name="Chart 24">
            <a:extLst>
              <a:ext uri="{FF2B5EF4-FFF2-40B4-BE49-F238E27FC236}">
                <a16:creationId xmlns:a16="http://schemas.microsoft.com/office/drawing/2014/main" id="{A6EB8800-83D3-1EC9-B6DD-5673E8BEE1C9}"/>
              </a:ext>
            </a:extLst>
          </p:cNvPr>
          <p:cNvGraphicFramePr/>
          <p:nvPr/>
        </p:nvGraphicFramePr>
        <p:xfrm>
          <a:off x="179108" y="2069259"/>
          <a:ext cx="11779955" cy="39478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98601E97-BE2A-F24B-9E8B-0542355D62F8}"/>
              </a:ext>
            </a:extLst>
          </p:cNvPr>
          <p:cNvSpPr txBox="1"/>
          <p:nvPr/>
        </p:nvSpPr>
        <p:spPr>
          <a:xfrm>
            <a:off x="436866" y="5908970"/>
            <a:ext cx="117799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Source: Premion, </a:t>
            </a:r>
            <a:r>
              <a:rPr kumimoji="0" lang="en-US" sz="700" b="0" i="1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Streaming TV and the Political Market in 2024: An Election Cycle of Investment and Growth</a:t>
            </a:r>
            <a:r>
              <a:rPr kumimoji="0" lang="en-US" sz="700" b="0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, 2024. Based on survey of political media professionals by C&amp;E and Premion Political. Q: Will your [company’s / main clients’] 2024 cycle political or issue ad spending on each of these media types / channels increase, decrease or remain relatively the same compared to the 2022-2023 cycle ad spending? (Please select one for each media type.) n=63.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192576A3-3A73-BD27-6FE4-190B5F758CBB}"/>
              </a:ext>
            </a:extLst>
          </p:cNvPr>
          <p:cNvSpPr txBox="1">
            <a:spLocks/>
          </p:cNvSpPr>
          <p:nvPr/>
        </p:nvSpPr>
        <p:spPr>
          <a:xfrm>
            <a:off x="5981" y="1708175"/>
            <a:ext cx="12164500" cy="362877"/>
          </a:xfrm>
          <a:prstGeom prst="rect">
            <a:avLst/>
          </a:prstGeom>
        </p:spPr>
        <p:txBody>
          <a:bodyPr/>
          <a:lstStyle>
            <a:lvl1pPr marL="874594" indent="-874594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8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94980" indent="-728826" algn="l" defTabSz="1166122" rtl="0" eaLnBrk="1" latinLnBrk="0" hangingPunct="1">
              <a:spcBef>
                <a:spcPct val="20000"/>
              </a:spcBef>
              <a:buFont typeface="Arial"/>
              <a:buChar char="–"/>
              <a:defRPr sz="7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915344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61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081492" indent="-583062" algn="l" defTabSz="1166122" rtl="0" eaLnBrk="1" latinLnBrk="0" hangingPunct="1">
              <a:spcBef>
                <a:spcPct val="20000"/>
              </a:spcBef>
              <a:buFont typeface="Arial"/>
              <a:buChar char="–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5247642" indent="-583062" algn="l" defTabSz="1166122" rtl="0" eaLnBrk="1" latinLnBrk="0" hangingPunct="1">
              <a:spcBef>
                <a:spcPct val="20000"/>
              </a:spcBef>
              <a:buFont typeface="Arial"/>
              <a:buChar char="»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413780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57992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74606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12202" indent="-583062" algn="l" defTabSz="1166122" rtl="0" eaLnBrk="1" latinLnBrk="0" hangingPunct="1">
              <a:spcBef>
                <a:spcPct val="20000"/>
              </a:spcBef>
              <a:buFont typeface="Arial"/>
              <a:buChar char="•"/>
              <a:defRPr sz="5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1166122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n-US" sz="2000" b="1" i="0" u="sng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anose="020B0403020202020204" pitchFamily="34" charset="0"/>
                <a:ea typeface="+mn-ea"/>
                <a:cs typeface="+mn-cs"/>
              </a:rPr>
              <a:t>2024 Political Media Ad spending vs. 2022/2023</a:t>
            </a:r>
            <a:endParaRPr kumimoji="0" lang="en-US" sz="1800" b="0" i="1" u="none" strike="noStrike" kern="1200" cap="none" spc="0" normalizeH="0" baseline="0" noProof="0">
              <a:ln>
                <a:noFill/>
              </a:ln>
              <a:solidFill>
                <a:srgbClr val="1B1464"/>
              </a:solidFill>
              <a:effectLst/>
              <a:uLnTx/>
              <a:uFillTx/>
              <a:latin typeface="Helvetica" panose="020B0403020202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FB8B7F49-ACE7-E5CE-3712-4C3861FB0250}"/>
              </a:ext>
            </a:extLst>
          </p:cNvPr>
          <p:cNvSpPr txBox="1">
            <a:spLocks/>
          </p:cNvSpPr>
          <p:nvPr/>
        </p:nvSpPr>
        <p:spPr>
          <a:xfrm>
            <a:off x="-10272" y="6205737"/>
            <a:ext cx="12202272" cy="276999"/>
          </a:xfrm>
          <a:prstGeom prst="rect">
            <a:avLst/>
          </a:prstGeom>
          <a:solidFill>
            <a:srgbClr val="ED3C8D"/>
          </a:solidFill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1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Click here to see more insights from </a:t>
            </a:r>
            <a:r>
              <a:rPr kumimoji="0" lang="en-US" sz="1200" b="1" i="1" u="sng" strike="noStrike" kern="1200" cap="none" spc="0" normalizeH="0" baseline="0" noProof="0">
                <a:ln>
                  <a:noFill/>
                </a:ln>
                <a:solidFill>
                  <a:srgbClr val="FFE600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Premion</a:t>
            </a:r>
            <a:endParaRPr kumimoji="0" lang="en-US" sz="1200" b="1" i="1" u="sng" strike="noStrike" kern="1200" cap="none" spc="0" normalizeH="0" baseline="0" noProof="0">
              <a:ln>
                <a:noFill/>
              </a:ln>
              <a:solidFill>
                <a:srgbClr val="FFE600"/>
              </a:solidFill>
              <a:effectLst/>
              <a:uLnTx/>
              <a:uFillTx/>
              <a:latin typeface="Helvetica" panose="020B0604020202020204" pitchFamily="34" charset="0"/>
              <a:ea typeface="+mn-ea"/>
              <a:cs typeface="Helvetica" panose="020B060402020202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3720D78A-E6AF-D743-A142-8371B6ADE59C}"/>
              </a:ext>
            </a:extLst>
          </p:cNvPr>
          <p:cNvSpPr/>
          <p:nvPr/>
        </p:nvSpPr>
        <p:spPr>
          <a:xfrm>
            <a:off x="179108" y="376757"/>
            <a:ext cx="10088844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600" b="1" i="0" u="none" strike="noStrike" kern="1200" cap="none" spc="0" normalizeH="0" baseline="0" noProof="0">
                <a:ln>
                  <a:noFill/>
                </a:ln>
                <a:solidFill>
                  <a:srgbClr val="1B1464"/>
                </a:solidFill>
                <a:effectLst/>
                <a:uLnTx/>
                <a:uFillTx/>
                <a:latin typeface="Helvetica" pitchFamily="2" charset="0"/>
                <a:ea typeface="+mn-ea"/>
                <a:cs typeface="+mn-cs"/>
              </a:rPr>
              <a:t>Over half of political advertisers plan on increasing ad spend on CTV / OTT for the upcoming 2024 election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6A0F8459-6268-793E-EBEE-33DF934A73B3}"/>
              </a:ext>
            </a:extLst>
          </p:cNvPr>
          <p:cNvSpPr/>
          <p:nvPr/>
        </p:nvSpPr>
        <p:spPr>
          <a:xfrm>
            <a:off x="-3" y="-1"/>
            <a:ext cx="2335699" cy="298175"/>
          </a:xfrm>
          <a:prstGeom prst="rect">
            <a:avLst/>
          </a:prstGeom>
          <a:solidFill>
            <a:srgbClr val="1B146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Political Ad Spending by Media</a:t>
            </a:r>
          </a:p>
        </p:txBody>
      </p:sp>
      <p:pic>
        <p:nvPicPr>
          <p:cNvPr id="2" name="Picture 1">
            <a:hlinkClick r:id="rId4"/>
            <a:extLst>
              <a:ext uri="{FF2B5EF4-FFF2-40B4-BE49-F238E27FC236}">
                <a16:creationId xmlns:a16="http://schemas.microsoft.com/office/drawing/2014/main" id="{38407EBD-C959-1020-67C0-915F1B2BB5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8627" t="8925" r="8225" b="7734"/>
          <a:stretch/>
        </p:blipFill>
        <p:spPr bwMode="auto">
          <a:xfrm>
            <a:off x="10676741" y="521763"/>
            <a:ext cx="1106470" cy="11090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846AA2F-4022-ED32-71B7-565557F53EFF}"/>
              </a:ext>
            </a:extLst>
          </p:cNvPr>
          <p:cNvSpPr/>
          <p:nvPr/>
        </p:nvSpPr>
        <p:spPr>
          <a:xfrm>
            <a:off x="10267952" y="0"/>
            <a:ext cx="1924048" cy="1671565"/>
          </a:xfrm>
          <a:prstGeom prst="rect">
            <a:avLst/>
          </a:prstGeom>
          <a:noFill/>
          <a:ln w="28575">
            <a:solidFill>
              <a:srgbClr val="ED3C8D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ptos" panose="02110004020202020204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92394D0-63A9-CA7F-ED3F-169F993957D5}"/>
              </a:ext>
            </a:extLst>
          </p:cNvPr>
          <p:cNvSpPr txBox="1"/>
          <p:nvPr/>
        </p:nvSpPr>
        <p:spPr>
          <a:xfrm>
            <a:off x="10267952" y="26057"/>
            <a:ext cx="1924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1" i="0" u="none" strike="noStrike" kern="1200" cap="none" spc="0" normalizeH="0" baseline="0" noProof="0">
                <a:ln>
                  <a:noFill/>
                </a:ln>
                <a:solidFill>
                  <a:srgbClr val="ED3C8D"/>
                </a:solidFill>
                <a:effectLst/>
                <a:uLnTx/>
                <a:uFillTx/>
                <a:latin typeface="Helvetica" panose="020B0604020202020204" pitchFamily="34" charset="0"/>
                <a:ea typeface="+mn-ea"/>
                <a:cs typeface="Helvetica" panose="020B0604020202020204" pitchFamily="34" charset="0"/>
              </a:rPr>
              <a:t>Scan or click to access more political insights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44B0B614-2F9B-64E9-A5A8-A399312F65CD}"/>
              </a:ext>
            </a:extLst>
          </p:cNvPr>
          <p:cNvPicPr>
            <a:picLocks noChangeAspect="1"/>
          </p:cNvPicPr>
          <p:nvPr/>
        </p:nvPicPr>
        <p:blipFill rotWithShape="1">
          <a:blip r:embed="rId6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"/>
          <a:stretch/>
        </p:blipFill>
        <p:spPr>
          <a:xfrm>
            <a:off x="483207" y="6519043"/>
            <a:ext cx="11708793" cy="350107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1AF2054-A181-685D-CE84-F69F3012E877}"/>
              </a:ext>
            </a:extLst>
          </p:cNvPr>
          <p:cNvSpPr/>
          <p:nvPr/>
        </p:nvSpPr>
        <p:spPr>
          <a:xfrm>
            <a:off x="483207" y="6533170"/>
            <a:ext cx="1168727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sng" strike="noStrike" kern="1200" cap="none" spc="150" normalizeH="0" baseline="0" noProof="0">
                <a:ln>
                  <a:noFill/>
                </a:ln>
                <a:solidFill>
                  <a:srgbClr val="00BFF2"/>
                </a:solidFill>
                <a:effectLst/>
                <a:uLnTx/>
                <a:uFillTx/>
                <a:latin typeface="Helvetica" pitchFamily="2" charset="0"/>
                <a:ea typeface="Open Sans" panose="020B0606030504020204" pitchFamily="34" charset="0"/>
                <a:cs typeface="Open Sans" panose="020B0606030504020204" pitchFamily="34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theVAB.com/insights</a:t>
            </a:r>
            <a:endParaRPr kumimoji="0" lang="en-US" sz="1800" b="1" i="0" u="sng" strike="noStrike" kern="1200" cap="none" spc="150" normalizeH="0" baseline="0" noProof="0">
              <a:ln>
                <a:noFill/>
              </a:ln>
              <a:solidFill>
                <a:srgbClr val="00BFF2"/>
              </a:solidFill>
              <a:effectLst/>
              <a:uLnTx/>
              <a:uFillTx/>
              <a:latin typeface="Helvetica" pitchFamily="2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85090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24291D3CFFFB3468A8BEBC160241642" ma:contentTypeVersion="18" ma:contentTypeDescription="Create a new document." ma:contentTypeScope="" ma:versionID="387be907f486394efa0aa922f6891cb4">
  <xsd:schema xmlns:xsd="http://www.w3.org/2001/XMLSchema" xmlns:xs="http://www.w3.org/2001/XMLSchema" xmlns:p="http://schemas.microsoft.com/office/2006/metadata/properties" xmlns:ns2="97cdb7a3-d8d8-4d5a-8559-ae518cf29f49" xmlns:ns3="8ffbcc2d-a520-42b9-8ca7-e090664160a6" targetNamespace="http://schemas.microsoft.com/office/2006/metadata/properties" ma:root="true" ma:fieldsID="5bf9659b688e4d2890b1db6b33d4e217" ns2:_="" ns3:_="">
    <xsd:import namespace="97cdb7a3-d8d8-4d5a-8559-ae518cf29f49"/>
    <xsd:import namespace="8ffbcc2d-a520-42b9-8ca7-e090664160a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cdb7a3-d8d8-4d5a-8559-ae518cf29f4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8c637ead-fd64-45b4-abde-ec2d09ec102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fbcc2d-a520-42b9-8ca7-e090664160a6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192ae5e6-0bf7-4809-94d2-b453c12df252}" ma:internalName="TaxCatchAll" ma:showField="CatchAllData" ma:web="8ffbcc2d-a520-42b9-8ca7-e090664160a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ffbcc2d-a520-42b9-8ca7-e090664160a6" xsi:nil="true"/>
    <lcf76f155ced4ddcb4097134ff3c332f xmlns="97cdb7a3-d8d8-4d5a-8559-ae518cf29f49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BC50D09C-16B9-443E-ABF1-B36C13A9EC54}"/>
</file>

<file path=customXml/itemProps2.xml><?xml version="1.0" encoding="utf-8"?>
<ds:datastoreItem xmlns:ds="http://schemas.openxmlformats.org/officeDocument/2006/customXml" ds:itemID="{4DCC4AC8-E54A-47BC-815A-D7CB731D9465}"/>
</file>

<file path=customXml/itemProps3.xml><?xml version="1.0" encoding="utf-8"?>
<ds:datastoreItem xmlns:ds="http://schemas.openxmlformats.org/officeDocument/2006/customXml" ds:itemID="{6A1F8CAD-0FA1-459B-A3B8-74DBDEE455FB}"/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145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Helvetica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Dylan Breger</dc:creator>
  <cp:lastModifiedBy>Dylan Breger</cp:lastModifiedBy>
  <cp:revision>1</cp:revision>
  <dcterms:created xsi:type="dcterms:W3CDTF">2024-10-09T20:30:51Z</dcterms:created>
  <dcterms:modified xsi:type="dcterms:W3CDTF">2024-10-09T20:31:00Z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0x010100C24291D3CFFFB3468A8BEBC160241642</vt:lpwstr>
  </property>
</Properties>
</file>