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32803"/>
            <a:ext cx="12191365" cy="425450"/>
          </a:xfrm>
          <a:custGeom>
            <a:avLst/>
            <a:gdLst/>
            <a:ahLst/>
            <a:cxnLst/>
            <a:rect l="l" t="t" r="r" b="b"/>
            <a:pathLst>
              <a:path w="12191365" h="425450">
                <a:moveTo>
                  <a:pt x="0" y="425196"/>
                </a:moveTo>
                <a:lnTo>
                  <a:pt x="12191238" y="425196"/>
                </a:lnTo>
                <a:lnTo>
                  <a:pt x="12191238" y="0"/>
                </a:lnTo>
                <a:lnTo>
                  <a:pt x="0" y="0"/>
                </a:lnTo>
                <a:lnTo>
                  <a:pt x="0" y="425196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69130"/>
          </a:xfrm>
          <a:custGeom>
            <a:avLst/>
            <a:gdLst/>
            <a:ahLst/>
            <a:cxnLst/>
            <a:rect l="l" t="t" r="r" b="b"/>
            <a:pathLst>
              <a:path w="12191365" h="4469130">
                <a:moveTo>
                  <a:pt x="0" y="4469130"/>
                </a:moveTo>
                <a:lnTo>
                  <a:pt x="12191238" y="4469130"/>
                </a:lnTo>
                <a:lnTo>
                  <a:pt x="12191238" y="0"/>
                </a:lnTo>
                <a:lnTo>
                  <a:pt x="0" y="0"/>
                </a:lnTo>
                <a:lnTo>
                  <a:pt x="0" y="446913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s://thevab.com/insight/ltyod-june-2023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351928" y="56028"/>
            <a:ext cx="1757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6830" marR="5080" indent="-24765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access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more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video </a:t>
            </a:r>
            <a:r>
              <a:rPr dirty="0" sz="1000" spc="-10" b="1">
                <a:solidFill>
                  <a:srgbClr val="EC3B8D"/>
                </a:solidFill>
                <a:latin typeface="Arial"/>
                <a:cs typeface="Arial"/>
              </a:rPr>
              <a:t>consumption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131885" y="-13525"/>
            <a:ext cx="10075545" cy="5960745"/>
            <a:chOff x="2131885" y="-13525"/>
            <a:chExt cx="10075545" cy="5960745"/>
          </a:xfrm>
        </p:grpSpPr>
        <p:pic>
          <p:nvPicPr>
            <p:cNvPr id="4" name="object 4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3" y="529189"/>
              <a:ext cx="1079826" cy="1080205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0269474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136648" y="2615184"/>
              <a:ext cx="0" cy="3327400"/>
            </a:xfrm>
            <a:custGeom>
              <a:avLst/>
              <a:gdLst/>
              <a:ahLst/>
              <a:cxnLst/>
              <a:rect l="l" t="t" r="r" b="b"/>
              <a:pathLst>
                <a:path w="0" h="3327400">
                  <a:moveTo>
                    <a:pt x="0" y="0"/>
                  </a:moveTo>
                  <a:lnTo>
                    <a:pt x="0" y="3326891"/>
                  </a:lnTo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258312" y="226771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536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6" y="97536"/>
                  </a:lnTo>
                  <a:lnTo>
                    <a:pt x="97536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558283" y="2267711"/>
              <a:ext cx="99060" cy="97790"/>
            </a:xfrm>
            <a:custGeom>
              <a:avLst/>
              <a:gdLst/>
              <a:ahLst/>
              <a:cxnLst/>
              <a:rect l="l" t="t" r="r" b="b"/>
              <a:pathLst>
                <a:path w="99060" h="97789">
                  <a:moveTo>
                    <a:pt x="99060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9060" y="97536"/>
                  </a:lnTo>
                  <a:lnTo>
                    <a:pt x="99060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364224" y="226771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536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6" y="97536"/>
                  </a:lnTo>
                  <a:lnTo>
                    <a:pt x="97536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684007" y="2267711"/>
              <a:ext cx="99060" cy="97790"/>
            </a:xfrm>
            <a:custGeom>
              <a:avLst/>
              <a:gdLst/>
              <a:ahLst/>
              <a:cxnLst/>
              <a:rect l="l" t="t" r="r" b="b"/>
              <a:pathLst>
                <a:path w="99059" h="97789">
                  <a:moveTo>
                    <a:pt x="99059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9059" y="97536"/>
                  </a:lnTo>
                  <a:lnTo>
                    <a:pt x="99059" y="0"/>
                  </a:lnTo>
                  <a:close/>
                </a:path>
              </a:pathLst>
            </a:custGeom>
            <a:solidFill>
              <a:srgbClr val="FFE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906255" y="2267711"/>
              <a:ext cx="99060" cy="97790"/>
            </a:xfrm>
            <a:custGeom>
              <a:avLst/>
              <a:gdLst/>
              <a:ahLst/>
              <a:cxnLst/>
              <a:rect l="l" t="t" r="r" b="b"/>
              <a:pathLst>
                <a:path w="99059" h="97789">
                  <a:moveTo>
                    <a:pt x="99059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9059" y="97536"/>
                  </a:lnTo>
                  <a:lnTo>
                    <a:pt x="99059" y="0"/>
                  </a:lnTo>
                  <a:close/>
                </a:path>
              </a:pathLst>
            </a:custGeom>
            <a:solidFill>
              <a:srgbClr val="A243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911120" y="2980385"/>
            <a:ext cx="1001394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20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11120" y="4089276"/>
            <a:ext cx="1001394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20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11120" y="5198167"/>
            <a:ext cx="1001394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1B1363"/>
                </a:solidFill>
                <a:latin typeface="Arial"/>
                <a:cs typeface="Arial"/>
              </a:rPr>
              <a:t>Q4</a:t>
            </a:r>
            <a:r>
              <a:rPr dirty="0" sz="20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1B1363"/>
                </a:solidFill>
                <a:latin typeface="Arial"/>
                <a:cs typeface="Arial"/>
              </a:rPr>
              <a:t>2021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9036649" y="2179958"/>
            <a:ext cx="4705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1F5F"/>
                </a:solidFill>
                <a:latin typeface="Arial"/>
                <a:cs typeface="Arial"/>
              </a:rPr>
              <a:t>Other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45712" y="506553"/>
            <a:ext cx="966660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supported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content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represents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two-thirds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time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spent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content,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average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three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hours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viewed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per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day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3108" y="6519671"/>
            <a:ext cx="11708774" cy="338328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10549890" y="5077205"/>
            <a:ext cx="988060" cy="640080"/>
          </a:xfrm>
          <a:prstGeom prst="rect">
            <a:avLst/>
          </a:prstGeom>
          <a:solidFill>
            <a:srgbClr val="FFFFFF"/>
          </a:solidFill>
          <a:ln w="19050">
            <a:solidFill>
              <a:srgbClr val="1B1363"/>
            </a:solidFill>
          </a:ln>
        </p:spPr>
        <p:txBody>
          <a:bodyPr wrap="square" lIns="0" tIns="34925" rIns="0" bIns="0" rtlCol="0" vert="horz">
            <a:spAutoFit/>
          </a:bodyPr>
          <a:lstStyle/>
          <a:p>
            <a:pPr marL="273050">
              <a:lnSpc>
                <a:spcPct val="100000"/>
              </a:lnSpc>
              <a:spcBef>
                <a:spcPts val="275"/>
              </a:spcBef>
            </a:pPr>
            <a:r>
              <a:rPr dirty="0" u="sng" sz="16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Total</a:t>
            </a:r>
            <a:endParaRPr sz="1600">
              <a:latin typeface="Arial"/>
              <a:cs typeface="Arial"/>
            </a:endParaRPr>
          </a:p>
          <a:p>
            <a:pPr marL="237490">
              <a:lnSpc>
                <a:spcPct val="100000"/>
              </a:lnSpc>
              <a:spcBef>
                <a:spcPts val="20"/>
              </a:spcBef>
            </a:pPr>
            <a:r>
              <a:rPr dirty="0" sz="2000" spc="-20" b="1">
                <a:solidFill>
                  <a:srgbClr val="1B1363"/>
                </a:solidFill>
                <a:latin typeface="Arial"/>
                <a:cs typeface="Arial"/>
              </a:rPr>
              <a:t>4:30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2148585" y="2493646"/>
            <a:ext cx="5353050" cy="428625"/>
            <a:chOff x="2148585" y="2493646"/>
            <a:chExt cx="5353050" cy="428625"/>
          </a:xfrm>
        </p:grpSpPr>
        <p:sp>
          <p:nvSpPr>
            <p:cNvPr id="20" name="object 20" descr=""/>
            <p:cNvSpPr/>
            <p:nvPr/>
          </p:nvSpPr>
          <p:spPr>
            <a:xfrm>
              <a:off x="2154935" y="2775203"/>
              <a:ext cx="5340350" cy="140335"/>
            </a:xfrm>
            <a:custGeom>
              <a:avLst/>
              <a:gdLst/>
              <a:ahLst/>
              <a:cxnLst/>
              <a:rect l="l" t="t" r="r" b="b"/>
              <a:pathLst>
                <a:path w="5340350" h="140335">
                  <a:moveTo>
                    <a:pt x="0" y="140208"/>
                  </a:moveTo>
                  <a:lnTo>
                    <a:pt x="2637" y="112918"/>
                  </a:lnTo>
                  <a:lnTo>
                    <a:pt x="9828" y="90635"/>
                  </a:lnTo>
                  <a:lnTo>
                    <a:pt x="20493" y="75612"/>
                  </a:lnTo>
                  <a:lnTo>
                    <a:pt x="33553" y="70104"/>
                  </a:lnTo>
                  <a:lnTo>
                    <a:pt x="2636494" y="70104"/>
                  </a:lnTo>
                  <a:lnTo>
                    <a:pt x="2649554" y="64595"/>
                  </a:lnTo>
                  <a:lnTo>
                    <a:pt x="2660219" y="49572"/>
                  </a:lnTo>
                  <a:lnTo>
                    <a:pt x="2667410" y="27289"/>
                  </a:lnTo>
                  <a:lnTo>
                    <a:pt x="2670048" y="0"/>
                  </a:lnTo>
                  <a:lnTo>
                    <a:pt x="2672685" y="27289"/>
                  </a:lnTo>
                  <a:lnTo>
                    <a:pt x="2679876" y="49572"/>
                  </a:lnTo>
                  <a:lnTo>
                    <a:pt x="2690541" y="64595"/>
                  </a:lnTo>
                  <a:lnTo>
                    <a:pt x="2703601" y="70104"/>
                  </a:lnTo>
                  <a:lnTo>
                    <a:pt x="5306542" y="70104"/>
                  </a:lnTo>
                  <a:lnTo>
                    <a:pt x="5319602" y="75612"/>
                  </a:lnTo>
                  <a:lnTo>
                    <a:pt x="5330267" y="90635"/>
                  </a:lnTo>
                  <a:lnTo>
                    <a:pt x="5337458" y="112918"/>
                  </a:lnTo>
                  <a:lnTo>
                    <a:pt x="5340096" y="140208"/>
                  </a:lnTo>
                </a:path>
              </a:pathLst>
            </a:custGeom>
            <a:ln w="1270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451097" y="2503171"/>
              <a:ext cx="2749550" cy="262255"/>
            </a:xfrm>
            <a:custGeom>
              <a:avLst/>
              <a:gdLst/>
              <a:ahLst/>
              <a:cxnLst/>
              <a:rect l="l" t="t" r="r" b="b"/>
              <a:pathLst>
                <a:path w="2749550" h="262255">
                  <a:moveTo>
                    <a:pt x="2705608" y="0"/>
                  </a:moveTo>
                  <a:lnTo>
                    <a:pt x="43688" y="0"/>
                  </a:lnTo>
                  <a:lnTo>
                    <a:pt x="26681" y="3432"/>
                  </a:lnTo>
                  <a:lnTo>
                    <a:pt x="12795" y="12795"/>
                  </a:lnTo>
                  <a:lnTo>
                    <a:pt x="3432" y="26681"/>
                  </a:lnTo>
                  <a:lnTo>
                    <a:pt x="0" y="43687"/>
                  </a:lnTo>
                  <a:lnTo>
                    <a:pt x="0" y="218439"/>
                  </a:lnTo>
                  <a:lnTo>
                    <a:pt x="3432" y="235446"/>
                  </a:lnTo>
                  <a:lnTo>
                    <a:pt x="12795" y="249332"/>
                  </a:lnTo>
                  <a:lnTo>
                    <a:pt x="26681" y="258695"/>
                  </a:lnTo>
                  <a:lnTo>
                    <a:pt x="43688" y="262127"/>
                  </a:lnTo>
                  <a:lnTo>
                    <a:pt x="2705608" y="262127"/>
                  </a:lnTo>
                  <a:lnTo>
                    <a:pt x="2722614" y="258695"/>
                  </a:lnTo>
                  <a:lnTo>
                    <a:pt x="2736500" y="249332"/>
                  </a:lnTo>
                  <a:lnTo>
                    <a:pt x="2745863" y="235446"/>
                  </a:lnTo>
                  <a:lnTo>
                    <a:pt x="2749296" y="218439"/>
                  </a:lnTo>
                  <a:lnTo>
                    <a:pt x="2749296" y="43687"/>
                  </a:lnTo>
                  <a:lnTo>
                    <a:pt x="2745863" y="26681"/>
                  </a:lnTo>
                  <a:lnTo>
                    <a:pt x="2736500" y="12795"/>
                  </a:lnTo>
                  <a:lnTo>
                    <a:pt x="2722614" y="3432"/>
                  </a:lnTo>
                  <a:lnTo>
                    <a:pt x="27056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451097" y="2503171"/>
              <a:ext cx="2749550" cy="262255"/>
            </a:xfrm>
            <a:custGeom>
              <a:avLst/>
              <a:gdLst/>
              <a:ahLst/>
              <a:cxnLst/>
              <a:rect l="l" t="t" r="r" b="b"/>
              <a:pathLst>
                <a:path w="2749550" h="262255">
                  <a:moveTo>
                    <a:pt x="0" y="43687"/>
                  </a:moveTo>
                  <a:lnTo>
                    <a:pt x="3432" y="26681"/>
                  </a:lnTo>
                  <a:lnTo>
                    <a:pt x="12795" y="12795"/>
                  </a:lnTo>
                  <a:lnTo>
                    <a:pt x="26681" y="3432"/>
                  </a:lnTo>
                  <a:lnTo>
                    <a:pt x="43688" y="0"/>
                  </a:lnTo>
                  <a:lnTo>
                    <a:pt x="2705608" y="0"/>
                  </a:lnTo>
                  <a:lnTo>
                    <a:pt x="2722614" y="3432"/>
                  </a:lnTo>
                  <a:lnTo>
                    <a:pt x="2736500" y="12795"/>
                  </a:lnTo>
                  <a:lnTo>
                    <a:pt x="2745863" y="26681"/>
                  </a:lnTo>
                  <a:lnTo>
                    <a:pt x="2749296" y="43687"/>
                  </a:lnTo>
                  <a:lnTo>
                    <a:pt x="2749296" y="218439"/>
                  </a:lnTo>
                  <a:lnTo>
                    <a:pt x="2745863" y="235446"/>
                  </a:lnTo>
                  <a:lnTo>
                    <a:pt x="2736500" y="249332"/>
                  </a:lnTo>
                  <a:lnTo>
                    <a:pt x="2722614" y="258695"/>
                  </a:lnTo>
                  <a:lnTo>
                    <a:pt x="2705608" y="262127"/>
                  </a:lnTo>
                  <a:lnTo>
                    <a:pt x="43688" y="262127"/>
                  </a:lnTo>
                  <a:lnTo>
                    <a:pt x="26681" y="258695"/>
                  </a:lnTo>
                  <a:lnTo>
                    <a:pt x="12795" y="249332"/>
                  </a:lnTo>
                  <a:lnTo>
                    <a:pt x="3432" y="235446"/>
                  </a:lnTo>
                  <a:lnTo>
                    <a:pt x="0" y="218439"/>
                  </a:lnTo>
                  <a:lnTo>
                    <a:pt x="0" y="43687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3387787" y="1726299"/>
            <a:ext cx="5310505" cy="10198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4940">
              <a:lnSpc>
                <a:spcPts val="1914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Daily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Time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Spent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With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Video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Content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by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Service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Type</a:t>
            </a:r>
            <a:endParaRPr sz="1600">
              <a:latin typeface="Arial"/>
              <a:cs typeface="Arial"/>
            </a:endParaRPr>
          </a:p>
          <a:p>
            <a:pPr algn="ctr" marL="143510">
              <a:lnSpc>
                <a:spcPts val="143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By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2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Share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12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Time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Spent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2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HH:MM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  <a:tabLst>
                <a:tab pos="1313180" algn="l"/>
                <a:tab pos="3118485" algn="l"/>
                <a:tab pos="4439285" algn="l"/>
              </a:tabLst>
            </a:pPr>
            <a:r>
              <a:rPr dirty="0" sz="1400" spc="-30">
                <a:solidFill>
                  <a:srgbClr val="001F5F"/>
                </a:solidFill>
                <a:latin typeface="Arial"/>
                <a:cs typeface="Arial"/>
              </a:rPr>
              <a:t>Pay-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01F5F"/>
                </a:solidFill>
                <a:latin typeface="Arial"/>
                <a:cs typeface="Arial"/>
              </a:rPr>
              <a:t>AVOD</a:t>
            </a:r>
            <a:r>
              <a:rPr dirty="0" sz="14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/</a:t>
            </a:r>
            <a:r>
              <a:rPr dirty="0" sz="1400" spc="-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1F5F"/>
                </a:solidFill>
                <a:latin typeface="Arial"/>
                <a:cs typeface="Arial"/>
              </a:rPr>
              <a:t>FAST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01F5F"/>
                </a:solidFill>
                <a:latin typeface="Arial"/>
                <a:cs typeface="Arial"/>
              </a:rPr>
              <a:t>vMVPD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dirty="0" sz="1400" spc="-20">
                <a:solidFill>
                  <a:srgbClr val="001F5F"/>
                </a:solidFill>
                <a:latin typeface="Arial"/>
                <a:cs typeface="Arial"/>
              </a:rPr>
              <a:t>SVOD</a:t>
            </a:r>
            <a:endParaRPr sz="1400">
              <a:latin typeface="Arial"/>
              <a:cs typeface="Arial"/>
            </a:endParaRPr>
          </a:p>
          <a:p>
            <a:pPr marL="174625">
              <a:lnSpc>
                <a:spcPct val="100000"/>
              </a:lnSpc>
              <a:spcBef>
                <a:spcPts val="890"/>
              </a:spcBef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Ad-Supported</a:t>
            </a:r>
            <a:r>
              <a:rPr dirty="0" sz="14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Total: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64%</a:t>
            </a:r>
            <a:r>
              <a:rPr dirty="0" sz="1400" spc="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(3:01)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2144014" y="3875278"/>
            <a:ext cx="4904740" cy="1261110"/>
            <a:chOff x="2144014" y="3875278"/>
            <a:chExt cx="4904740" cy="1261110"/>
          </a:xfrm>
        </p:grpSpPr>
        <p:sp>
          <p:nvSpPr>
            <p:cNvPr id="25" name="object 25" descr=""/>
            <p:cNvSpPr/>
            <p:nvPr/>
          </p:nvSpPr>
          <p:spPr>
            <a:xfrm>
              <a:off x="2154936" y="3881628"/>
              <a:ext cx="4887595" cy="140335"/>
            </a:xfrm>
            <a:custGeom>
              <a:avLst/>
              <a:gdLst/>
              <a:ahLst/>
              <a:cxnLst/>
              <a:rect l="l" t="t" r="r" b="b"/>
              <a:pathLst>
                <a:path w="4887595" h="140335">
                  <a:moveTo>
                    <a:pt x="0" y="140208"/>
                  </a:moveTo>
                  <a:lnTo>
                    <a:pt x="2637" y="112918"/>
                  </a:lnTo>
                  <a:lnTo>
                    <a:pt x="9828" y="90635"/>
                  </a:lnTo>
                  <a:lnTo>
                    <a:pt x="20493" y="75612"/>
                  </a:lnTo>
                  <a:lnTo>
                    <a:pt x="33553" y="70104"/>
                  </a:lnTo>
                  <a:lnTo>
                    <a:pt x="2410180" y="70104"/>
                  </a:lnTo>
                  <a:lnTo>
                    <a:pt x="2423240" y="64595"/>
                  </a:lnTo>
                  <a:lnTo>
                    <a:pt x="2433905" y="49572"/>
                  </a:lnTo>
                  <a:lnTo>
                    <a:pt x="2441096" y="27289"/>
                  </a:lnTo>
                  <a:lnTo>
                    <a:pt x="2443734" y="0"/>
                  </a:lnTo>
                  <a:lnTo>
                    <a:pt x="2446371" y="27289"/>
                  </a:lnTo>
                  <a:lnTo>
                    <a:pt x="2453562" y="49572"/>
                  </a:lnTo>
                  <a:lnTo>
                    <a:pt x="2464227" y="64595"/>
                  </a:lnTo>
                  <a:lnTo>
                    <a:pt x="2477287" y="70104"/>
                  </a:lnTo>
                  <a:lnTo>
                    <a:pt x="4853914" y="70104"/>
                  </a:lnTo>
                  <a:lnTo>
                    <a:pt x="4866974" y="75614"/>
                  </a:lnTo>
                  <a:lnTo>
                    <a:pt x="4877639" y="90639"/>
                  </a:lnTo>
                  <a:lnTo>
                    <a:pt x="4884830" y="112923"/>
                  </a:lnTo>
                  <a:lnTo>
                    <a:pt x="4887468" y="140208"/>
                  </a:lnTo>
                </a:path>
              </a:pathLst>
            </a:custGeom>
            <a:ln w="1270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150364" y="4991100"/>
              <a:ext cx="4593590" cy="139065"/>
            </a:xfrm>
            <a:custGeom>
              <a:avLst/>
              <a:gdLst/>
              <a:ahLst/>
              <a:cxnLst/>
              <a:rect l="l" t="t" r="r" b="b"/>
              <a:pathLst>
                <a:path w="4593590" h="139064">
                  <a:moveTo>
                    <a:pt x="0" y="138683"/>
                  </a:moveTo>
                  <a:lnTo>
                    <a:pt x="2608" y="111690"/>
                  </a:lnTo>
                  <a:lnTo>
                    <a:pt x="9721" y="89649"/>
                  </a:lnTo>
                  <a:lnTo>
                    <a:pt x="20273" y="74790"/>
                  </a:lnTo>
                  <a:lnTo>
                    <a:pt x="33197" y="69341"/>
                  </a:lnTo>
                  <a:lnTo>
                    <a:pt x="2263470" y="69341"/>
                  </a:lnTo>
                  <a:lnTo>
                    <a:pt x="2276394" y="63893"/>
                  </a:lnTo>
                  <a:lnTo>
                    <a:pt x="2286946" y="49034"/>
                  </a:lnTo>
                  <a:lnTo>
                    <a:pt x="2294059" y="26993"/>
                  </a:lnTo>
                  <a:lnTo>
                    <a:pt x="2296668" y="0"/>
                  </a:lnTo>
                  <a:lnTo>
                    <a:pt x="2299276" y="26993"/>
                  </a:lnTo>
                  <a:lnTo>
                    <a:pt x="2306389" y="49034"/>
                  </a:lnTo>
                  <a:lnTo>
                    <a:pt x="2316941" y="63893"/>
                  </a:lnTo>
                  <a:lnTo>
                    <a:pt x="2329865" y="69341"/>
                  </a:lnTo>
                  <a:lnTo>
                    <a:pt x="4560138" y="69341"/>
                  </a:lnTo>
                  <a:lnTo>
                    <a:pt x="4573062" y="74792"/>
                  </a:lnTo>
                  <a:lnTo>
                    <a:pt x="4583614" y="89654"/>
                  </a:lnTo>
                  <a:lnTo>
                    <a:pt x="4590727" y="111695"/>
                  </a:lnTo>
                  <a:lnTo>
                    <a:pt x="4593336" y="138683"/>
                  </a:lnTo>
                </a:path>
              </a:pathLst>
            </a:custGeom>
            <a:ln w="1270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9952481" y="3970782"/>
            <a:ext cx="988060" cy="640080"/>
          </a:xfrm>
          <a:prstGeom prst="rect">
            <a:avLst/>
          </a:prstGeom>
          <a:solidFill>
            <a:srgbClr val="FFFFFF"/>
          </a:solidFill>
          <a:ln w="19050">
            <a:solidFill>
              <a:srgbClr val="1B1363"/>
            </a:solidFill>
          </a:ln>
        </p:spPr>
        <p:txBody>
          <a:bodyPr wrap="square" lIns="0" tIns="34925" rIns="0" bIns="0" rtlCol="0" vert="horz">
            <a:spAutoFit/>
          </a:bodyPr>
          <a:lstStyle/>
          <a:p>
            <a:pPr marL="272415">
              <a:lnSpc>
                <a:spcPct val="100000"/>
              </a:lnSpc>
              <a:spcBef>
                <a:spcPts val="275"/>
              </a:spcBef>
            </a:pPr>
            <a:r>
              <a:rPr dirty="0" u="sng" sz="16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Total</a:t>
            </a:r>
            <a:endParaRPr sz="1600">
              <a:latin typeface="Arial"/>
              <a:cs typeface="Arial"/>
            </a:endParaRPr>
          </a:p>
          <a:p>
            <a:pPr marL="237490">
              <a:lnSpc>
                <a:spcPct val="100000"/>
              </a:lnSpc>
              <a:spcBef>
                <a:spcPts val="20"/>
              </a:spcBef>
            </a:pPr>
            <a:r>
              <a:rPr dirty="0" sz="2000" spc="-20" b="1">
                <a:solidFill>
                  <a:srgbClr val="1B1363"/>
                </a:solidFill>
                <a:latin typeface="Arial"/>
                <a:cs typeface="Arial"/>
              </a:rPr>
              <a:t>4:18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0758678" y="2853689"/>
            <a:ext cx="988060" cy="640080"/>
          </a:xfrm>
          <a:prstGeom prst="rect">
            <a:avLst/>
          </a:prstGeom>
          <a:solidFill>
            <a:srgbClr val="FFFFFF"/>
          </a:solidFill>
          <a:ln w="19050">
            <a:solidFill>
              <a:srgbClr val="1B1363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273050">
              <a:lnSpc>
                <a:spcPct val="100000"/>
              </a:lnSpc>
              <a:spcBef>
                <a:spcPts val="280"/>
              </a:spcBef>
            </a:pPr>
            <a:r>
              <a:rPr dirty="0" u="sng" sz="16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Total</a:t>
            </a:r>
            <a:endParaRPr sz="1600">
              <a:latin typeface="Arial"/>
              <a:cs typeface="Arial"/>
            </a:endParaRPr>
          </a:p>
          <a:p>
            <a:pPr marL="238125">
              <a:lnSpc>
                <a:spcPct val="100000"/>
              </a:lnSpc>
              <a:spcBef>
                <a:spcPts val="20"/>
              </a:spcBef>
            </a:pPr>
            <a:r>
              <a:rPr dirty="0" sz="2000" spc="-20" b="1">
                <a:solidFill>
                  <a:srgbClr val="1B1363"/>
                </a:solidFill>
                <a:latin typeface="Arial"/>
                <a:cs typeface="Arial"/>
              </a:rPr>
              <a:t>4:42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136648" y="2919983"/>
            <a:ext cx="2376170" cy="50038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98425" rIns="0" bIns="0" rtlCol="0" vert="horz">
            <a:spAutoFit/>
          </a:bodyPr>
          <a:lstStyle/>
          <a:p>
            <a:pPr marL="605790">
              <a:lnSpc>
                <a:spcPct val="100000"/>
              </a:lnSpc>
              <a:spcBef>
                <a:spcPts val="775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28%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(1:20)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512564" y="2919983"/>
            <a:ext cx="2376170" cy="50038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98425" rIns="0" bIns="0" rtlCol="0" vert="horz">
            <a:spAutoFit/>
          </a:bodyPr>
          <a:lstStyle/>
          <a:p>
            <a:pPr marL="713740">
              <a:lnSpc>
                <a:spcPct val="100000"/>
              </a:lnSpc>
              <a:spcBef>
                <a:spcPts val="775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28%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(1:19)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888480" y="2919983"/>
            <a:ext cx="638810" cy="500380"/>
          </a:xfrm>
          <a:prstGeom prst="rect">
            <a:avLst/>
          </a:prstGeom>
          <a:solidFill>
            <a:srgbClr val="4EBDA3"/>
          </a:solidFill>
        </p:spPr>
        <p:txBody>
          <a:bodyPr wrap="square" lIns="0" tIns="17780" rIns="0" bIns="0" rtlCol="0" vert="horz">
            <a:spAutoFit/>
          </a:bodyPr>
          <a:lstStyle/>
          <a:p>
            <a:pPr marL="196850">
              <a:lnSpc>
                <a:spcPts val="1914"/>
              </a:lnSpc>
              <a:spcBef>
                <a:spcPts val="140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  <a:p>
            <a:pPr marL="140335">
              <a:lnSpc>
                <a:spcPts val="1435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(0:21)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7527035" y="2919983"/>
            <a:ext cx="2577465" cy="500380"/>
          </a:xfrm>
          <a:prstGeom prst="rect">
            <a:avLst/>
          </a:prstGeom>
          <a:solidFill>
            <a:srgbClr val="FFE600"/>
          </a:solidFill>
        </p:spPr>
        <p:txBody>
          <a:bodyPr wrap="square" lIns="0" tIns="98425" rIns="0" bIns="0" rtlCol="0" vert="horz">
            <a:spAutoFit/>
          </a:bodyPr>
          <a:lstStyle/>
          <a:p>
            <a:pPr marL="741045">
              <a:lnSpc>
                <a:spcPct val="100000"/>
              </a:lnSpc>
              <a:spcBef>
                <a:spcPts val="775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31%</a:t>
            </a: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(1:27)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0104119" y="2919983"/>
            <a:ext cx="445134" cy="500380"/>
          </a:xfrm>
          <a:prstGeom prst="rect">
            <a:avLst/>
          </a:prstGeom>
          <a:solidFill>
            <a:srgbClr val="A243FF"/>
          </a:solidFill>
        </p:spPr>
        <p:txBody>
          <a:bodyPr wrap="square" lIns="0" tIns="56515" rIns="0" bIns="0" rtlCol="0" vert="horz">
            <a:spAutoFit/>
          </a:bodyPr>
          <a:lstStyle/>
          <a:p>
            <a:pPr marL="106680">
              <a:lnSpc>
                <a:spcPts val="1435"/>
              </a:lnSpc>
              <a:spcBef>
                <a:spcPts val="445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  <a:p>
            <a:pPr marL="33655">
              <a:lnSpc>
                <a:spcPts val="1315"/>
              </a:lnSpc>
            </a:pP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(0:15)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2136648" y="4029455"/>
            <a:ext cx="2688590" cy="498475"/>
          </a:xfrm>
          <a:prstGeom prst="rect">
            <a:avLst/>
          </a:prstGeom>
          <a:solidFill>
            <a:srgbClr val="EC3B8D"/>
          </a:solidFill>
        </p:spPr>
        <p:txBody>
          <a:bodyPr wrap="square" lIns="0" tIns="92710" rIns="0" bIns="0" rtlCol="0" vert="horz">
            <a:spAutoFit/>
          </a:bodyPr>
          <a:lstStyle/>
          <a:p>
            <a:pPr marL="815975">
              <a:lnSpc>
                <a:spcPct val="100000"/>
              </a:lnSpc>
              <a:spcBef>
                <a:spcPts val="73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35%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(1:30)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4824984" y="4029455"/>
            <a:ext cx="1690370" cy="498475"/>
          </a:xfrm>
          <a:prstGeom prst="rect">
            <a:avLst/>
          </a:prstGeom>
          <a:solidFill>
            <a:srgbClr val="00BEF1"/>
          </a:solidFill>
        </p:spPr>
        <p:txBody>
          <a:bodyPr wrap="square" lIns="0" tIns="92710" rIns="0" bIns="0" rtlCol="0" vert="horz">
            <a:spAutoFit/>
          </a:bodyPr>
          <a:lstStyle/>
          <a:p>
            <a:pPr marL="289560">
              <a:lnSpc>
                <a:spcPct val="100000"/>
              </a:lnSpc>
              <a:spcBef>
                <a:spcPts val="73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22%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(0:57)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6515100" y="4029455"/>
            <a:ext cx="538480" cy="498475"/>
          </a:xfrm>
          <a:prstGeom prst="rect">
            <a:avLst/>
          </a:prstGeom>
          <a:solidFill>
            <a:srgbClr val="4EBDA3"/>
          </a:solidFill>
        </p:spPr>
        <p:txBody>
          <a:bodyPr wrap="square" lIns="0" tIns="29209" rIns="0" bIns="0" rtlCol="0" vert="horz">
            <a:spAutoFit/>
          </a:bodyPr>
          <a:lstStyle/>
          <a:p>
            <a:pPr marL="135255">
              <a:lnSpc>
                <a:spcPts val="1914"/>
              </a:lnSpc>
              <a:spcBef>
                <a:spcPts val="229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7%</a:t>
            </a:r>
            <a:endParaRPr sz="1600">
              <a:latin typeface="Arial"/>
              <a:cs typeface="Arial"/>
            </a:endParaRPr>
          </a:p>
          <a:p>
            <a:pPr marL="79375">
              <a:lnSpc>
                <a:spcPts val="1435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(0:18)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7053071" y="4029455"/>
            <a:ext cx="2074545" cy="498475"/>
          </a:xfrm>
          <a:prstGeom prst="rect">
            <a:avLst/>
          </a:prstGeom>
          <a:solidFill>
            <a:srgbClr val="FFE600"/>
          </a:solidFill>
        </p:spPr>
        <p:txBody>
          <a:bodyPr wrap="square" lIns="0" tIns="92710" rIns="0" bIns="0" rtlCol="0" vert="horz">
            <a:spAutoFit/>
          </a:bodyPr>
          <a:lstStyle/>
          <a:p>
            <a:pPr marL="481965">
              <a:lnSpc>
                <a:spcPct val="100000"/>
              </a:lnSpc>
              <a:spcBef>
                <a:spcPts val="730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27%</a:t>
            </a: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(1:10)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9127235" y="4029455"/>
            <a:ext cx="614680" cy="498475"/>
          </a:xfrm>
          <a:prstGeom prst="rect">
            <a:avLst/>
          </a:prstGeom>
          <a:solidFill>
            <a:srgbClr val="A243FF"/>
          </a:solidFill>
        </p:spPr>
        <p:txBody>
          <a:bodyPr wrap="square" lIns="0" tIns="51435" rIns="0" bIns="0" rtlCol="0" vert="horz">
            <a:spAutoFit/>
          </a:bodyPr>
          <a:lstStyle/>
          <a:p>
            <a:pPr marL="193675">
              <a:lnSpc>
                <a:spcPts val="1435"/>
              </a:lnSpc>
              <a:spcBef>
                <a:spcPts val="405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  <a:p>
            <a:pPr marL="118745">
              <a:lnSpc>
                <a:spcPts val="1315"/>
              </a:lnSpc>
            </a:pP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(0:21)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2136648" y="5137403"/>
            <a:ext cx="3122930" cy="50038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106045" rIns="0" bIns="0" rtlCol="0" vert="horz">
            <a:spAutoFit/>
          </a:bodyPr>
          <a:lstStyle/>
          <a:p>
            <a:pPr marL="1009650">
              <a:lnSpc>
                <a:spcPct val="100000"/>
              </a:lnSpc>
              <a:spcBef>
                <a:spcPts val="835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38%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(1:43)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5259323" y="5137403"/>
            <a:ext cx="847725" cy="50038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17780" rIns="0" bIns="0" rtlCol="0" vert="horz">
            <a:spAutoFit/>
          </a:bodyPr>
          <a:lstStyle/>
          <a:p>
            <a:pPr marL="224154">
              <a:lnSpc>
                <a:spcPts val="1910"/>
              </a:lnSpc>
              <a:spcBef>
                <a:spcPts val="140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600">
              <a:latin typeface="Arial"/>
              <a:cs typeface="Arial"/>
            </a:endParaRPr>
          </a:p>
          <a:p>
            <a:pPr marL="190500">
              <a:lnSpc>
                <a:spcPts val="1670"/>
              </a:lnSpc>
            </a:pP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(0:28)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106667" y="5137403"/>
            <a:ext cx="640080" cy="500380"/>
          </a:xfrm>
          <a:prstGeom prst="rect">
            <a:avLst/>
          </a:prstGeom>
          <a:solidFill>
            <a:srgbClr val="4EBDA3"/>
          </a:solidFill>
        </p:spPr>
        <p:txBody>
          <a:bodyPr wrap="square" lIns="0" tIns="33020" rIns="0" bIns="0" rtlCol="0" vert="horz">
            <a:spAutoFit/>
          </a:bodyPr>
          <a:lstStyle/>
          <a:p>
            <a:pPr marL="187325">
              <a:lnSpc>
                <a:spcPts val="1914"/>
              </a:lnSpc>
              <a:spcBef>
                <a:spcPts val="260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  <a:p>
            <a:pPr marL="130810">
              <a:lnSpc>
                <a:spcPts val="1435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(0:21)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6746747" y="5137403"/>
            <a:ext cx="2580640" cy="500380"/>
          </a:xfrm>
          <a:prstGeom prst="rect">
            <a:avLst/>
          </a:prstGeom>
          <a:solidFill>
            <a:srgbClr val="FFE600"/>
          </a:solidFill>
        </p:spPr>
        <p:txBody>
          <a:bodyPr wrap="square" lIns="0" tIns="106045" rIns="0" bIns="0" rtlCol="0" vert="horz">
            <a:spAutoFit/>
          </a:bodyPr>
          <a:lstStyle/>
          <a:p>
            <a:pPr marL="719455">
              <a:lnSpc>
                <a:spcPct val="100000"/>
              </a:lnSpc>
              <a:spcBef>
                <a:spcPts val="835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31%</a:t>
            </a: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(1:25)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9326880" y="5137403"/>
            <a:ext cx="1027430" cy="500380"/>
          </a:xfrm>
          <a:prstGeom prst="rect">
            <a:avLst/>
          </a:prstGeom>
          <a:solidFill>
            <a:srgbClr val="A243FF"/>
          </a:solidFill>
        </p:spPr>
        <p:txBody>
          <a:bodyPr wrap="square" lIns="0" tIns="64135" rIns="0" bIns="0" rtlCol="0" vert="horz">
            <a:spAutoFit/>
          </a:bodyPr>
          <a:lstStyle/>
          <a:p>
            <a:pPr marL="380365">
              <a:lnSpc>
                <a:spcPts val="1435"/>
              </a:lnSpc>
              <a:spcBef>
                <a:spcPts val="505"/>
              </a:spcBef>
            </a:pP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  <a:p>
            <a:pPr marL="349885">
              <a:lnSpc>
                <a:spcPts val="1315"/>
              </a:lnSpc>
            </a:pP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(0:34)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44" name="object 44" descr=""/>
          <p:cNvGrpSpPr/>
          <p:nvPr/>
        </p:nvGrpSpPr>
        <p:grpSpPr>
          <a:xfrm>
            <a:off x="3228213" y="3595496"/>
            <a:ext cx="2747010" cy="280035"/>
            <a:chOff x="3228213" y="3595496"/>
            <a:chExt cx="2747010" cy="280035"/>
          </a:xfrm>
        </p:grpSpPr>
        <p:sp>
          <p:nvSpPr>
            <p:cNvPr id="45" name="object 45" descr=""/>
            <p:cNvSpPr/>
            <p:nvPr/>
          </p:nvSpPr>
          <p:spPr>
            <a:xfrm>
              <a:off x="3237738" y="3605021"/>
              <a:ext cx="2727960" cy="260985"/>
            </a:xfrm>
            <a:custGeom>
              <a:avLst/>
              <a:gdLst/>
              <a:ahLst/>
              <a:cxnLst/>
              <a:rect l="l" t="t" r="r" b="b"/>
              <a:pathLst>
                <a:path w="2727960" h="260985">
                  <a:moveTo>
                    <a:pt x="2684526" y="0"/>
                  </a:moveTo>
                  <a:lnTo>
                    <a:pt x="43434" y="0"/>
                  </a:lnTo>
                  <a:lnTo>
                    <a:pt x="26526" y="3412"/>
                  </a:lnTo>
                  <a:lnTo>
                    <a:pt x="12720" y="12720"/>
                  </a:lnTo>
                  <a:lnTo>
                    <a:pt x="3412" y="26526"/>
                  </a:lnTo>
                  <a:lnTo>
                    <a:pt x="0" y="43433"/>
                  </a:lnTo>
                  <a:lnTo>
                    <a:pt x="0" y="217169"/>
                  </a:lnTo>
                  <a:lnTo>
                    <a:pt x="3412" y="234077"/>
                  </a:lnTo>
                  <a:lnTo>
                    <a:pt x="12720" y="247883"/>
                  </a:lnTo>
                  <a:lnTo>
                    <a:pt x="26526" y="257191"/>
                  </a:lnTo>
                  <a:lnTo>
                    <a:pt x="43434" y="260603"/>
                  </a:lnTo>
                  <a:lnTo>
                    <a:pt x="2684526" y="260603"/>
                  </a:lnTo>
                  <a:lnTo>
                    <a:pt x="2701433" y="257191"/>
                  </a:lnTo>
                  <a:lnTo>
                    <a:pt x="2715239" y="247883"/>
                  </a:lnTo>
                  <a:lnTo>
                    <a:pt x="2724547" y="234077"/>
                  </a:lnTo>
                  <a:lnTo>
                    <a:pt x="2727960" y="217169"/>
                  </a:lnTo>
                  <a:lnTo>
                    <a:pt x="2727960" y="43433"/>
                  </a:lnTo>
                  <a:lnTo>
                    <a:pt x="2724547" y="26526"/>
                  </a:lnTo>
                  <a:lnTo>
                    <a:pt x="2715239" y="12720"/>
                  </a:lnTo>
                  <a:lnTo>
                    <a:pt x="2701433" y="3412"/>
                  </a:lnTo>
                  <a:lnTo>
                    <a:pt x="26845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3237738" y="3605021"/>
              <a:ext cx="2727960" cy="260985"/>
            </a:xfrm>
            <a:custGeom>
              <a:avLst/>
              <a:gdLst/>
              <a:ahLst/>
              <a:cxnLst/>
              <a:rect l="l" t="t" r="r" b="b"/>
              <a:pathLst>
                <a:path w="2727960" h="260985">
                  <a:moveTo>
                    <a:pt x="0" y="43433"/>
                  </a:moveTo>
                  <a:lnTo>
                    <a:pt x="3412" y="26526"/>
                  </a:lnTo>
                  <a:lnTo>
                    <a:pt x="12720" y="12720"/>
                  </a:lnTo>
                  <a:lnTo>
                    <a:pt x="26526" y="3412"/>
                  </a:lnTo>
                  <a:lnTo>
                    <a:pt x="43434" y="0"/>
                  </a:lnTo>
                  <a:lnTo>
                    <a:pt x="2684526" y="0"/>
                  </a:lnTo>
                  <a:lnTo>
                    <a:pt x="2701433" y="3412"/>
                  </a:lnTo>
                  <a:lnTo>
                    <a:pt x="2715239" y="12720"/>
                  </a:lnTo>
                  <a:lnTo>
                    <a:pt x="2724547" y="26526"/>
                  </a:lnTo>
                  <a:lnTo>
                    <a:pt x="2727960" y="43433"/>
                  </a:lnTo>
                  <a:lnTo>
                    <a:pt x="2727960" y="217169"/>
                  </a:lnTo>
                  <a:lnTo>
                    <a:pt x="2724547" y="234077"/>
                  </a:lnTo>
                  <a:lnTo>
                    <a:pt x="2715239" y="247883"/>
                  </a:lnTo>
                  <a:lnTo>
                    <a:pt x="2701433" y="257191"/>
                  </a:lnTo>
                  <a:lnTo>
                    <a:pt x="2684526" y="260603"/>
                  </a:lnTo>
                  <a:lnTo>
                    <a:pt x="43434" y="260603"/>
                  </a:lnTo>
                  <a:lnTo>
                    <a:pt x="26526" y="257191"/>
                  </a:lnTo>
                  <a:lnTo>
                    <a:pt x="12720" y="247883"/>
                  </a:lnTo>
                  <a:lnTo>
                    <a:pt x="3412" y="234077"/>
                  </a:lnTo>
                  <a:lnTo>
                    <a:pt x="0" y="217169"/>
                  </a:lnTo>
                  <a:lnTo>
                    <a:pt x="0" y="43433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3328488" y="3607507"/>
            <a:ext cx="2544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Ad-Supported</a:t>
            </a:r>
            <a:r>
              <a:rPr dirty="0" sz="14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Total: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64%</a:t>
            </a:r>
            <a:r>
              <a:rPr dirty="0" sz="1400" spc="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(2:45)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8" name="object 48" descr=""/>
          <p:cNvGrpSpPr/>
          <p:nvPr/>
        </p:nvGrpSpPr>
        <p:grpSpPr>
          <a:xfrm>
            <a:off x="3069717" y="4700396"/>
            <a:ext cx="2748915" cy="281305"/>
            <a:chOff x="3069717" y="4700396"/>
            <a:chExt cx="2748915" cy="281305"/>
          </a:xfrm>
        </p:grpSpPr>
        <p:sp>
          <p:nvSpPr>
            <p:cNvPr id="49" name="object 49" descr=""/>
            <p:cNvSpPr/>
            <p:nvPr/>
          </p:nvSpPr>
          <p:spPr>
            <a:xfrm>
              <a:off x="3079242" y="4709921"/>
              <a:ext cx="2729865" cy="262255"/>
            </a:xfrm>
            <a:custGeom>
              <a:avLst/>
              <a:gdLst/>
              <a:ahLst/>
              <a:cxnLst/>
              <a:rect l="l" t="t" r="r" b="b"/>
              <a:pathLst>
                <a:path w="2729865" h="262254">
                  <a:moveTo>
                    <a:pt x="2685796" y="0"/>
                  </a:moveTo>
                  <a:lnTo>
                    <a:pt x="43688" y="0"/>
                  </a:lnTo>
                  <a:lnTo>
                    <a:pt x="26681" y="3432"/>
                  </a:lnTo>
                  <a:lnTo>
                    <a:pt x="12795" y="12795"/>
                  </a:lnTo>
                  <a:lnTo>
                    <a:pt x="3432" y="26681"/>
                  </a:lnTo>
                  <a:lnTo>
                    <a:pt x="0" y="43687"/>
                  </a:lnTo>
                  <a:lnTo>
                    <a:pt x="0" y="218439"/>
                  </a:lnTo>
                  <a:lnTo>
                    <a:pt x="3432" y="235446"/>
                  </a:lnTo>
                  <a:lnTo>
                    <a:pt x="12795" y="249332"/>
                  </a:lnTo>
                  <a:lnTo>
                    <a:pt x="26681" y="258695"/>
                  </a:lnTo>
                  <a:lnTo>
                    <a:pt x="43688" y="262127"/>
                  </a:lnTo>
                  <a:lnTo>
                    <a:pt x="2685796" y="262127"/>
                  </a:lnTo>
                  <a:lnTo>
                    <a:pt x="2702802" y="258695"/>
                  </a:lnTo>
                  <a:lnTo>
                    <a:pt x="2716688" y="249332"/>
                  </a:lnTo>
                  <a:lnTo>
                    <a:pt x="2726051" y="235446"/>
                  </a:lnTo>
                  <a:lnTo>
                    <a:pt x="2729484" y="218439"/>
                  </a:lnTo>
                  <a:lnTo>
                    <a:pt x="2729484" y="43687"/>
                  </a:lnTo>
                  <a:lnTo>
                    <a:pt x="2726051" y="26681"/>
                  </a:lnTo>
                  <a:lnTo>
                    <a:pt x="2716688" y="12795"/>
                  </a:lnTo>
                  <a:lnTo>
                    <a:pt x="2702802" y="3432"/>
                  </a:lnTo>
                  <a:lnTo>
                    <a:pt x="26857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3079242" y="4709921"/>
              <a:ext cx="2729865" cy="262255"/>
            </a:xfrm>
            <a:custGeom>
              <a:avLst/>
              <a:gdLst/>
              <a:ahLst/>
              <a:cxnLst/>
              <a:rect l="l" t="t" r="r" b="b"/>
              <a:pathLst>
                <a:path w="2729865" h="262254">
                  <a:moveTo>
                    <a:pt x="0" y="43687"/>
                  </a:moveTo>
                  <a:lnTo>
                    <a:pt x="3432" y="26681"/>
                  </a:lnTo>
                  <a:lnTo>
                    <a:pt x="12795" y="12795"/>
                  </a:lnTo>
                  <a:lnTo>
                    <a:pt x="26681" y="3432"/>
                  </a:lnTo>
                  <a:lnTo>
                    <a:pt x="43688" y="0"/>
                  </a:lnTo>
                  <a:lnTo>
                    <a:pt x="2685796" y="0"/>
                  </a:lnTo>
                  <a:lnTo>
                    <a:pt x="2702802" y="3432"/>
                  </a:lnTo>
                  <a:lnTo>
                    <a:pt x="2716688" y="12795"/>
                  </a:lnTo>
                  <a:lnTo>
                    <a:pt x="2726051" y="26681"/>
                  </a:lnTo>
                  <a:lnTo>
                    <a:pt x="2729484" y="43687"/>
                  </a:lnTo>
                  <a:lnTo>
                    <a:pt x="2729484" y="218439"/>
                  </a:lnTo>
                  <a:lnTo>
                    <a:pt x="2726051" y="235446"/>
                  </a:lnTo>
                  <a:lnTo>
                    <a:pt x="2716688" y="249332"/>
                  </a:lnTo>
                  <a:lnTo>
                    <a:pt x="2702802" y="258695"/>
                  </a:lnTo>
                  <a:lnTo>
                    <a:pt x="2685796" y="262127"/>
                  </a:lnTo>
                  <a:lnTo>
                    <a:pt x="43688" y="262127"/>
                  </a:lnTo>
                  <a:lnTo>
                    <a:pt x="26681" y="258695"/>
                  </a:lnTo>
                  <a:lnTo>
                    <a:pt x="12795" y="249332"/>
                  </a:lnTo>
                  <a:lnTo>
                    <a:pt x="3432" y="235446"/>
                  </a:lnTo>
                  <a:lnTo>
                    <a:pt x="0" y="218439"/>
                  </a:lnTo>
                  <a:lnTo>
                    <a:pt x="0" y="43687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 descr=""/>
          <p:cNvSpPr txBox="1"/>
          <p:nvPr/>
        </p:nvSpPr>
        <p:spPr>
          <a:xfrm>
            <a:off x="3171319" y="4713041"/>
            <a:ext cx="2544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Ad-Supported</a:t>
            </a:r>
            <a:r>
              <a:rPr dirty="0" sz="14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Total: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56%</a:t>
            </a:r>
            <a:r>
              <a:rPr dirty="0" sz="1400" spc="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(2:35)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 descr=""/>
          <p:cNvSpPr/>
          <p:nvPr/>
        </p:nvSpPr>
        <p:spPr>
          <a:xfrm>
            <a:off x="761" y="774"/>
            <a:ext cx="2472055" cy="277495"/>
          </a:xfrm>
          <a:custGeom>
            <a:avLst/>
            <a:gdLst/>
            <a:ahLst/>
            <a:cxnLst/>
            <a:rect l="l" t="t" r="r" b="b"/>
            <a:pathLst>
              <a:path w="2472055" h="277495">
                <a:moveTo>
                  <a:pt x="2471915" y="0"/>
                </a:moveTo>
                <a:lnTo>
                  <a:pt x="0" y="0"/>
                </a:lnTo>
                <a:lnTo>
                  <a:pt x="0" y="277355"/>
                </a:lnTo>
                <a:lnTo>
                  <a:pt x="2471915" y="277355"/>
                </a:lnTo>
                <a:lnTo>
                  <a:pt x="247191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 descr=""/>
          <p:cNvSpPr txBox="1"/>
          <p:nvPr/>
        </p:nvSpPr>
        <p:spPr>
          <a:xfrm>
            <a:off x="761" y="761"/>
            <a:ext cx="2472055" cy="27749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15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Spent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with Video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Type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4" name="object 54" descr=""/>
          <p:cNvGrpSpPr/>
          <p:nvPr/>
        </p:nvGrpSpPr>
        <p:grpSpPr>
          <a:xfrm>
            <a:off x="-4762" y="6150673"/>
            <a:ext cx="12201525" cy="287020"/>
            <a:chOff x="-4762" y="6150673"/>
            <a:chExt cx="12201525" cy="287020"/>
          </a:xfrm>
        </p:grpSpPr>
        <p:sp>
          <p:nvSpPr>
            <p:cNvPr id="55" name="object 55" descr=""/>
            <p:cNvSpPr/>
            <p:nvPr/>
          </p:nvSpPr>
          <p:spPr>
            <a:xfrm>
              <a:off x="0" y="6155435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12192000" y="2773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0" y="6155435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 descr=""/>
          <p:cNvSpPr txBox="1"/>
          <p:nvPr/>
        </p:nvSpPr>
        <p:spPr>
          <a:xfrm>
            <a:off x="3230615" y="6184332"/>
            <a:ext cx="5738495" cy="608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Click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download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the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‘Left</a:t>
            </a:r>
            <a:r>
              <a:rPr dirty="0" u="sng" sz="1200" spc="-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Your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Own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Devices’</a:t>
            </a:r>
            <a:r>
              <a:rPr dirty="0" u="sng" sz="1200" spc="-6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learn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70"/>
              </a:spcBef>
            </a:pPr>
            <a:endParaRPr sz="1200">
              <a:latin typeface="Arial"/>
              <a:cs typeface="Arial"/>
            </a:endParaRPr>
          </a:p>
          <a:p>
            <a:pPr marL="78867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2228416" y="5949999"/>
            <a:ext cx="855345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VAB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TiVo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Trends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Report,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Base: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P18+.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Aggregated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Ad-Supported</a:t>
            </a:r>
            <a:r>
              <a:rPr dirty="0" sz="700" spc="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total is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estimated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pay-TV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would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premium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channel viewings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well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(HBO,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Starz,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Showtime).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FDFC60-BB07-4143-A631-9BC7A68B9FF5}"/>
</file>

<file path=customXml/itemProps2.xml><?xml version="1.0" encoding="utf-8"?>
<ds:datastoreItem xmlns:ds="http://schemas.openxmlformats.org/officeDocument/2006/customXml" ds:itemID="{18900298-6A4A-40B5-BBC1-D44DB1587AB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2024-05-01T17:45:02Z</dcterms:created>
  <dcterms:modified xsi:type="dcterms:W3CDTF">2024-05-01T17:45:02Z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