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14737635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7C4A97-AD24-4E66-91CA-647C42623D0D}" v="1" dt="2024-06-04T20:31:52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ylan Breger" userId="9b3da09f-10fe-42ec-9aa5-9fa2a3e9cc20" providerId="ADAL" clId="{457C4A97-AD24-4E66-91CA-647C42623D0D}"/>
    <pc:docChg chg="addSld delSld modSld">
      <pc:chgData name="Dylan Breger" userId="9b3da09f-10fe-42ec-9aa5-9fa2a3e9cc20" providerId="ADAL" clId="{457C4A97-AD24-4E66-91CA-647C42623D0D}" dt="2024-06-04T20:31:55.700" v="1" actId="47"/>
      <pc:docMkLst>
        <pc:docMk/>
      </pc:docMkLst>
      <pc:sldChg chg="del">
        <pc:chgData name="Dylan Breger" userId="9b3da09f-10fe-42ec-9aa5-9fa2a3e9cc20" providerId="ADAL" clId="{457C4A97-AD24-4E66-91CA-647C42623D0D}" dt="2024-06-04T20:31:55.700" v="1" actId="47"/>
        <pc:sldMkLst>
          <pc:docMk/>
          <pc:sldMk cId="1429332404" sldId="2147376335"/>
        </pc:sldMkLst>
      </pc:sldChg>
      <pc:sldChg chg="add">
        <pc:chgData name="Dylan Breger" userId="9b3da09f-10fe-42ec-9aa5-9fa2a3e9cc20" providerId="ADAL" clId="{457C4A97-AD24-4E66-91CA-647C42623D0D}" dt="2024-06-04T20:31:52.933" v="0"/>
        <pc:sldMkLst>
          <pc:docMk/>
          <pc:sldMk cId="3161673094" sldId="214737635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B603E-F1C3-4D95-A52B-612FB4E0DAC5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6861C-BF99-4E1E-AFBA-CB7CCEE2D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61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81385-99D4-1DC7-AF37-A1DF97025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4D20D-3960-CD3B-8D4A-E07D3F630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BEEB0-0166-798F-2DA6-6371E946D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637C-640D-4ACA-8181-9FDE2943AD4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3A197-8C33-D7F9-5BB0-E5CD449D1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030AE-94D5-6E1C-94A1-D0B9210DD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5DF2-624C-4B6D-A588-F45B1F6E8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0D314-8C6F-18F8-DDA7-E95AAFDAE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1DB563-898C-F9E9-CB29-1888AFD69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E90A0-A5E1-AD41-714B-7DB1F3390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637C-640D-4ACA-8181-9FDE2943AD4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CC1E6-A756-C56F-4E30-2873042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F8130-4EA3-A77D-4D58-D6D183CF7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5DF2-624C-4B6D-A588-F45B1F6E8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02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6D1965-D3D8-7712-5F88-6D5F064FB0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65F6A3-9EFA-25AE-4769-8EBF38882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69F92-77B4-5447-AA73-A131C188A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637C-640D-4ACA-8181-9FDE2943AD4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0C9E1-51C3-BD9B-8998-4A6DC48D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573D5-5582-AC94-811B-7B8154E6A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5DF2-624C-4B6D-A588-F45B1F6E8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2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EC759-84C3-17DB-2281-D7B18E951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3B04D-C71B-3E48-E861-2371BCDC7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E1531-A6D1-012A-73A8-75D9F1BE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637C-640D-4ACA-8181-9FDE2943AD4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1B0AD-6D70-325A-C754-03A29FC09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AFBCF-EC83-D9B2-605D-1540AAE67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5DF2-624C-4B6D-A588-F45B1F6E8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7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CD9C-F4AE-1369-AEE5-B6D807989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74C5D-6AB9-219C-C0D4-8DCA5A6C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1B3B4-66EF-E3A7-510E-E4F4C8D00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637C-640D-4ACA-8181-9FDE2943AD4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75838-649E-CCF2-2015-33CEB479F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A3FBB-8C4E-69D3-8C14-96163A67A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5DF2-624C-4B6D-A588-F45B1F6E8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6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D6164-4724-D32E-9DEE-0174B9934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EC7C9-A21C-120B-F741-82CF6A8D1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36626-3E07-13A8-4AF6-15968ECD9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5F9A1-FE1A-FF85-548B-078F0154D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637C-640D-4ACA-8181-9FDE2943AD4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13DFF-78C7-8253-750F-B0FE3A27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3D8A9-2E50-2985-5554-F2A7A80B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5DF2-624C-4B6D-A588-F45B1F6E8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4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09348-4370-A821-918F-6CD2F1EE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EBBFB-65CB-B7BA-2644-3888F8D45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09C6E-48B7-A547-ADA9-4F616982B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6C0723-F3E5-CA41-9501-16872C8EC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EE922B-1880-D2FD-9B4B-E014E276C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BAEAA2-E9A2-B91A-CA81-BE6081991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637C-640D-4ACA-8181-9FDE2943AD4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CDEBC9-42E8-5A5B-E45B-A02FBDF6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64ADEB-C651-4EC0-DFCA-D942367AC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5DF2-624C-4B6D-A588-F45B1F6E8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5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7E793-B6C6-BD37-125F-B5F111A66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BEEFE7-061E-63F7-0DCC-174D83EC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637C-640D-4ACA-8181-9FDE2943AD4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77E927-3FE1-F2A8-9922-91AF6E953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3DFE5-B299-5978-D29D-FFBD69C7A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5DF2-624C-4B6D-A588-F45B1F6E8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6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0989E0-5175-022C-A51F-F9C7703CB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637C-640D-4ACA-8181-9FDE2943AD4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7D4D99-8871-A945-C9B6-D2EE8126C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5751A-D51F-8CDC-0533-D30D658C8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5DF2-624C-4B6D-A588-F45B1F6E8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2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30C15-224B-74AC-F849-292E0DD5F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3F18E-DA86-D0F3-A04D-CE4F04792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512D1-5134-849F-FCEF-36B52F95E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CCFD6-D851-02FC-1FB5-FDCBEF35D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637C-640D-4ACA-8181-9FDE2943AD4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96C50-049D-EF78-23FB-A6F011378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8B6B9-EA74-4D29-30E1-C21B2216B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5DF2-624C-4B6D-A588-F45B1F6E8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44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3A3B-2E29-1C27-9EF1-111EFA39E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B1824F-EE37-0599-9301-8DC759EC5B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2D8239-B26D-795D-46AA-47A511796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A6D48-7741-E920-5996-2292F2C6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637C-640D-4ACA-8181-9FDE2943AD4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5D9C8-1405-8949-BA37-E6FA607E1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153DF-92D1-A596-E535-EF9CE3505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5DF2-624C-4B6D-A588-F45B1F6E8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2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C03AE9-A64E-12EB-F126-A1DB46E7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FA688-5275-0FC4-D18C-A8A14DE4A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644DD-8D91-16CE-A6A4-873807E776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13637C-640D-4ACA-8181-9FDE2943AD4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C7E73-806E-46E3-4328-F0DC78C52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6329B-01BF-8071-8AA8-ECC7D12ED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235DF2-624C-4B6D-A588-F45B1F6E8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8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hinkbox.tv/research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thevab.com/sign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sitting on a couch pointing at something&#10;&#10;Description automatically generated">
            <a:extLst>
              <a:ext uri="{FF2B5EF4-FFF2-40B4-BE49-F238E27FC236}">
                <a16:creationId xmlns:a16="http://schemas.microsoft.com/office/drawing/2014/main" id="{8DD0F5C3-2B5C-5359-8178-0C42417C3C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2" r="27720"/>
          <a:stretch/>
        </p:blipFill>
        <p:spPr>
          <a:xfrm>
            <a:off x="1" y="1671565"/>
            <a:ext cx="5045318" cy="51864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4AEF74-ED62-75CC-B940-75E3FB7EDB5C}"/>
              </a:ext>
            </a:extLst>
          </p:cNvPr>
          <p:cNvSpPr/>
          <p:nvPr/>
        </p:nvSpPr>
        <p:spPr>
          <a:xfrm>
            <a:off x="5045320" y="1685013"/>
            <a:ext cx="714668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C02BF9-F2E0-5B6B-6620-5629BC40E4B2}"/>
              </a:ext>
            </a:extLst>
          </p:cNvPr>
          <p:cNvSpPr/>
          <p:nvPr/>
        </p:nvSpPr>
        <p:spPr>
          <a:xfrm>
            <a:off x="105882" y="509970"/>
            <a:ext cx="102391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Co-viewing at home with others boosts ad recall by double-digits vs. watching alone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5F6EA-34E9-C6B7-F907-7701BB2AC862}"/>
              </a:ext>
            </a:extLst>
          </p:cNvPr>
          <p:cNvSpPr txBox="1"/>
          <p:nvPr/>
        </p:nvSpPr>
        <p:spPr>
          <a:xfrm>
            <a:off x="5055590" y="6038879"/>
            <a:ext cx="6078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Thinkbox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UK,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Context Effects, Map The Territory &amp; Tapestry Research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2024.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9859BC-3766-BE73-75C6-B33FCA6F63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F8B73A-B75C-9792-9229-BAEB426A0A76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90D04-FAFC-AD6F-48A4-0F92C56B8544}"/>
              </a:ext>
            </a:extLst>
          </p:cNvPr>
          <p:cNvSpPr txBox="1"/>
          <p:nvPr/>
        </p:nvSpPr>
        <p:spPr>
          <a:xfrm>
            <a:off x="10267952" y="26057"/>
            <a:ext cx="1924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Scan or click to access more ad effectiveness insights</a:t>
            </a:r>
          </a:p>
        </p:txBody>
      </p:sp>
      <p:pic>
        <p:nvPicPr>
          <p:cNvPr id="10" name="Picture 2">
            <a:hlinkClick r:id="rId4"/>
            <a:extLst>
              <a:ext uri="{FF2B5EF4-FFF2-40B4-BE49-F238E27FC236}">
                <a16:creationId xmlns:a16="http://schemas.microsoft.com/office/drawing/2014/main" id="{C058D375-1746-76DF-C9FA-4FFAC183E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7" t="8925" r="8225" b="7734"/>
          <a:stretch/>
        </p:blipFill>
        <p:spPr bwMode="auto">
          <a:xfrm>
            <a:off x="10676741" y="521763"/>
            <a:ext cx="1106470" cy="110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A0F559A-2C41-0CB0-5F35-A4178B7122A5}"/>
              </a:ext>
            </a:extLst>
          </p:cNvPr>
          <p:cNvSpPr/>
          <p:nvPr/>
        </p:nvSpPr>
        <p:spPr>
          <a:xfrm>
            <a:off x="10267952" y="0"/>
            <a:ext cx="1924048" cy="1671565"/>
          </a:xfrm>
          <a:prstGeom prst="rect">
            <a:avLst/>
          </a:prstGeom>
          <a:noFill/>
          <a:ln w="28575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C8BCDD-DE62-E1FF-DE6D-862B0BE65813}"/>
              </a:ext>
            </a:extLst>
          </p:cNvPr>
          <p:cNvSpPr txBox="1">
            <a:spLocks/>
          </p:cNvSpPr>
          <p:nvPr/>
        </p:nvSpPr>
        <p:spPr>
          <a:xfrm>
            <a:off x="-3" y="6254323"/>
            <a:ext cx="12202272" cy="276999"/>
          </a:xfrm>
          <a:prstGeom prst="rect">
            <a:avLst/>
          </a:prstGeom>
          <a:solidFill>
            <a:srgbClr val="ED3C8D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see more from </a:t>
            </a:r>
            <a:r>
              <a:rPr kumimoji="0" lang="en-US" sz="1200" b="1" i="1" u="sng" strike="noStrike" kern="1200" cap="none" spc="0" normalizeH="0" baseline="0" noProof="0" err="1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Thinkbox</a:t>
            </a:r>
            <a:r>
              <a:rPr kumimoji="0" lang="en-US" sz="1200" b="1" i="1" u="sng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kumimoji="0" lang="en-US" sz="1200" b="1" i="1" u="sng" strike="noStrike" kern="1200" cap="none" spc="0" normalizeH="0" baseline="0" noProof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6E1CCDA-D6C5-53BC-6D9C-AB73E4ACBFFB}"/>
              </a:ext>
            </a:extLst>
          </p:cNvPr>
          <p:cNvSpPr/>
          <p:nvPr/>
        </p:nvSpPr>
        <p:spPr>
          <a:xfrm>
            <a:off x="0" y="0"/>
            <a:ext cx="2188723" cy="276998"/>
          </a:xfrm>
          <a:prstGeom prst="rect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Co-Viewing Lift: Ad Recall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70F20CE-6482-1D3E-175C-B662B5342433}"/>
              </a:ext>
            </a:extLst>
          </p:cNvPr>
          <p:cNvSpPr/>
          <p:nvPr/>
        </p:nvSpPr>
        <p:spPr>
          <a:xfrm>
            <a:off x="5338415" y="1888436"/>
            <a:ext cx="6570759" cy="386087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446679-DCC2-5B95-4E51-06D9A88AA6AF}"/>
              </a:ext>
            </a:extLst>
          </p:cNvPr>
          <p:cNvSpPr txBox="1"/>
          <p:nvPr/>
        </p:nvSpPr>
        <p:spPr>
          <a:xfrm>
            <a:off x="5908605" y="4359283"/>
            <a:ext cx="543037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Increase in ad recall when watching with others in the living room vs. watching alone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5567F9-0D23-077F-3AF6-1FC33BF1562B}"/>
              </a:ext>
            </a:extLst>
          </p:cNvPr>
          <p:cNvSpPr txBox="1"/>
          <p:nvPr/>
        </p:nvSpPr>
        <p:spPr>
          <a:xfrm>
            <a:off x="7055425" y="3260909"/>
            <a:ext cx="3136739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+23%</a:t>
            </a:r>
            <a:endParaRPr kumimoji="0" lang="en-US" sz="72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pic>
        <p:nvPicPr>
          <p:cNvPr id="34" name="Picture 33" descr="A blue and white brain&#10;&#10;Description automatically generated">
            <a:extLst>
              <a:ext uri="{FF2B5EF4-FFF2-40B4-BE49-F238E27FC236}">
                <a16:creationId xmlns:a16="http://schemas.microsoft.com/office/drawing/2014/main" id="{073A66E9-16B0-FA18-66F8-02C59C2695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6942" y="1809159"/>
            <a:ext cx="1553705" cy="155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73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4291D3CFFFB3468A8BEBC160241642" ma:contentTypeVersion="18" ma:contentTypeDescription="Create a new document." ma:contentTypeScope="" ma:versionID="387be907f486394efa0aa922f6891cb4">
  <xsd:schema xmlns:xsd="http://www.w3.org/2001/XMLSchema" xmlns:xs="http://www.w3.org/2001/XMLSchema" xmlns:p="http://schemas.microsoft.com/office/2006/metadata/properties" xmlns:ns2="97cdb7a3-d8d8-4d5a-8559-ae518cf29f49" xmlns:ns3="8ffbcc2d-a520-42b9-8ca7-e090664160a6" targetNamespace="http://schemas.microsoft.com/office/2006/metadata/properties" ma:root="true" ma:fieldsID="5bf9659b688e4d2890b1db6b33d4e217" ns2:_="" ns3:_="">
    <xsd:import namespace="97cdb7a3-d8d8-4d5a-8559-ae518cf29f49"/>
    <xsd:import namespace="8ffbcc2d-a520-42b9-8ca7-e090664160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db7a3-d8d8-4d5a-8559-ae518cf29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bcc2d-a520-42b9-8ca7-e090664160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92ae5e6-0bf7-4809-94d2-b453c12df252}" ma:internalName="TaxCatchAll" ma:showField="CatchAllData" ma:web="8ffbcc2d-a520-42b9-8ca7-e090664160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fbcc2d-a520-42b9-8ca7-e090664160a6" xsi:nil="true"/>
    <lcf76f155ced4ddcb4097134ff3c332f xmlns="97cdb7a3-d8d8-4d5a-8559-ae518cf29f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A330A2-0B8A-4BE1-AD55-E5BAD3304F30}"/>
</file>

<file path=customXml/itemProps2.xml><?xml version="1.0" encoding="utf-8"?>
<ds:datastoreItem xmlns:ds="http://schemas.openxmlformats.org/officeDocument/2006/customXml" ds:itemID="{184987BC-3869-448A-ADBD-1B3F31FC743D}"/>
</file>

<file path=customXml/itemProps3.xml><?xml version="1.0" encoding="utf-8"?>
<ds:datastoreItem xmlns:ds="http://schemas.openxmlformats.org/officeDocument/2006/customXml" ds:itemID="{83CBD4F4-C199-4109-A425-7FD39DCC2098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83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Helvetica</vt:lpstr>
      <vt:lpstr>Helvetica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Dylan Breger</dc:creator>
  <cp:lastModifiedBy>Dylan Breger</cp:lastModifiedBy>
  <cp:revision>1</cp:revision>
  <dcterms:created xsi:type="dcterms:W3CDTF">2024-06-04T20:30:28Z</dcterms:created>
  <dcterms:modified xsi:type="dcterms:W3CDTF">2024-06-04T20:31:57Z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0x010100C24291D3CFFFB3468A8BEBC160241642</vt:lpwstr>
  </property>
</Properties>
</file>