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737633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7FFE5CCF_5531E1B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243268023730857"/>
          <c:y val="3.3906655971224241E-2"/>
          <c:w val="0.54580992179089272"/>
          <c:h val="0.8779260873733506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 keep up with the election, I am spending more time with election content</c:v>
                </c:pt>
              </c:strCache>
            </c:strRef>
          </c:tx>
          <c:spPr>
            <a:solidFill>
              <a:srgbClr val="1F1A6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Live TV</c:v>
                </c:pt>
                <c:pt idx="1">
                  <c:v>Podcasts</c:v>
                </c:pt>
                <c:pt idx="2">
                  <c:v>Online pubs</c:v>
                </c:pt>
                <c:pt idx="3">
                  <c:v>Social media </c:v>
                </c:pt>
                <c:pt idx="4">
                  <c:v>Print news / mags</c:v>
                </c:pt>
                <c:pt idx="5">
                  <c:v>Streaming TV</c:v>
                </c:pt>
                <c:pt idx="6">
                  <c:v>Radio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0.33</c:v>
                </c:pt>
                <c:pt idx="1">
                  <c:v>0.32</c:v>
                </c:pt>
                <c:pt idx="2">
                  <c:v>0.31</c:v>
                </c:pt>
                <c:pt idx="3">
                  <c:v>0.3</c:v>
                </c:pt>
                <c:pt idx="4">
                  <c:v>0.28999999999999998</c:v>
                </c:pt>
                <c:pt idx="5">
                  <c:v>0.28000000000000003</c:v>
                </c:pt>
                <c:pt idx="6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BE-488F-A3BD-77880E1CA79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 avoid the election, I am spending more time with non-election content 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Live TV</c:v>
                </c:pt>
                <c:pt idx="1">
                  <c:v>Podcasts</c:v>
                </c:pt>
                <c:pt idx="2">
                  <c:v>Online pubs</c:v>
                </c:pt>
                <c:pt idx="3">
                  <c:v>Social media </c:v>
                </c:pt>
                <c:pt idx="4">
                  <c:v>Print news / mags</c:v>
                </c:pt>
                <c:pt idx="5">
                  <c:v>Streaming TV</c:v>
                </c:pt>
                <c:pt idx="6">
                  <c:v>Radio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0.14000000000000001</c:v>
                </c:pt>
                <c:pt idx="1">
                  <c:v>0.18</c:v>
                </c:pt>
                <c:pt idx="2">
                  <c:v>0.16</c:v>
                </c:pt>
                <c:pt idx="3">
                  <c:v>0.15</c:v>
                </c:pt>
                <c:pt idx="4">
                  <c:v>0.17</c:v>
                </c:pt>
                <c:pt idx="5">
                  <c:v>0.14000000000000001</c:v>
                </c:pt>
                <c:pt idx="6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BE-488F-A3BD-77880E1CA79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 avoid the election, I am spending less time overall with this channel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Live TV</c:v>
                </c:pt>
                <c:pt idx="1">
                  <c:v>Podcasts</c:v>
                </c:pt>
                <c:pt idx="2">
                  <c:v>Online pubs</c:v>
                </c:pt>
                <c:pt idx="3">
                  <c:v>Social media </c:v>
                </c:pt>
                <c:pt idx="4">
                  <c:v>Print news / mags</c:v>
                </c:pt>
                <c:pt idx="5">
                  <c:v>Streaming TV</c:v>
                </c:pt>
                <c:pt idx="6">
                  <c:v>Radio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0.1</c:v>
                </c:pt>
                <c:pt idx="1">
                  <c:v>0.09</c:v>
                </c:pt>
                <c:pt idx="2">
                  <c:v>0.09</c:v>
                </c:pt>
                <c:pt idx="3">
                  <c:v>0.09</c:v>
                </c:pt>
                <c:pt idx="4">
                  <c:v>0.1</c:v>
                </c:pt>
                <c:pt idx="5">
                  <c:v>7.0000000000000007E-2</c:v>
                </c:pt>
                <c:pt idx="6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BE-488F-A3BD-77880E1CA79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The election has not impacted my habits with this channel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Live TV</c:v>
                </c:pt>
                <c:pt idx="1">
                  <c:v>Podcasts</c:v>
                </c:pt>
                <c:pt idx="2">
                  <c:v>Online pubs</c:v>
                </c:pt>
                <c:pt idx="3">
                  <c:v>Social media </c:v>
                </c:pt>
                <c:pt idx="4">
                  <c:v>Print news / mags</c:v>
                </c:pt>
                <c:pt idx="5">
                  <c:v>Streaming TV</c:v>
                </c:pt>
                <c:pt idx="6">
                  <c:v>Radio</c:v>
                </c:pt>
              </c:strCache>
            </c:strRef>
          </c:cat>
          <c:val>
            <c:numRef>
              <c:f>Sheet1!$E$2:$E$8</c:f>
              <c:numCache>
                <c:formatCode>0%</c:formatCode>
                <c:ptCount val="7"/>
                <c:pt idx="0">
                  <c:v>0.43</c:v>
                </c:pt>
                <c:pt idx="1">
                  <c:v>0.41</c:v>
                </c:pt>
                <c:pt idx="2">
                  <c:v>0.44</c:v>
                </c:pt>
                <c:pt idx="3">
                  <c:v>0.47</c:v>
                </c:pt>
                <c:pt idx="4">
                  <c:v>0.44</c:v>
                </c:pt>
                <c:pt idx="5">
                  <c:v>0.5</c:v>
                </c:pt>
                <c:pt idx="6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5BE-488F-A3BD-77880E1CA7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947697392"/>
        <c:axId val="947694032"/>
      </c:barChart>
      <c:catAx>
        <c:axId val="947697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947694032"/>
        <c:crosses val="autoZero"/>
        <c:auto val="1"/>
        <c:lblAlgn val="ctr"/>
        <c:lblOffset val="100"/>
        <c:noMultiLvlLbl val="0"/>
      </c:catAx>
      <c:valAx>
        <c:axId val="94769403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947697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1.5633655276540222E-4"/>
          <c:y val="9.9953278229960918E-2"/>
          <c:w val="0.23688961940714606"/>
          <c:h val="0.74460958196758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rgbClr val="1F1A62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F47E4-291B-7401-3970-002DDECEE7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3F6C1-EA81-B726-FB23-E1E03EC2B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5836B-4BA7-CE4C-ED6E-818628C7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1EA9-601F-44A2-9306-1C78E9330BB1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EC38F-1C8C-7C61-578A-D3A4A36E8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D93CF-BD27-3E15-6D67-286E6BD11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85F5-0F23-4843-BF8D-56084B52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8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69ECD-C890-E79B-FCC5-1D830F818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76B2E9-D5A8-7CB8-EC84-960C4915D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C1632-6BB7-E286-73F9-67E9EE2F7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1EA9-601F-44A2-9306-1C78E9330BB1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2AABE-7417-9816-C83A-62365C68B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ED975-9E86-A44B-AAEB-1A636B3DD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85F5-0F23-4843-BF8D-56084B52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1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01502A-3DC1-F614-B11E-80DC6A1FD1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30BEB0-78C4-7206-4DE6-AEE5C30B4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94422-1F89-CB24-C3BC-3878E89B1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1EA9-601F-44A2-9306-1C78E9330BB1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E1C29-22F2-C32C-70E1-B1A4BCFA9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69A6A-E522-F90D-4AC6-974D31AD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85F5-0F23-4843-BF8D-56084B52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81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9E337-AFDB-C472-A1D1-DFD7D2DC1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59287-03F2-8F4C-1701-26322C423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A59A3-D962-D92E-BD74-1D516AD37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1EA9-601F-44A2-9306-1C78E9330BB1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18446-7026-C701-E316-2B4416796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30BE2-5C2A-F2F9-E12A-4BE0345E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85F5-0F23-4843-BF8D-56084B52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2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29B06-689F-5D13-0117-039C91AAF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B4F24-6550-619A-4FBA-143EFACE2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8557F-D1CD-2B4C-CF01-884A39006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1EA9-601F-44A2-9306-1C78E9330BB1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BAC98-2F50-D416-6751-153E331B6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FDE8D-2E11-DA16-7860-3CFDD6643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85F5-0F23-4843-BF8D-56084B52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9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83587-DCC7-F823-39B7-2A715B459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0C7A1-FDE1-4483-3300-D75C779B4A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A26E0C-091D-BD6A-08D7-93DC3F8884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B38F42-42B0-EB8C-BE34-5C2F1DA5D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1EA9-601F-44A2-9306-1C78E9330BB1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FA992D-5D72-F220-1943-D11B3F443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ECC05-6CFE-BC4C-9354-16AFCF8DE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85F5-0F23-4843-BF8D-56084B52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8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431C8-46D6-4BC1-494B-42BAB82C8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12BAC-5C88-DEAD-4B55-44174B4B6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05DEB0-10A2-43CF-DE61-652961C90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C3069B-3896-C722-9BF5-9E8147F97D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F416E2-AF87-ABE1-140B-E5B20EF82D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7A0250-EBA1-C70C-EC91-91B5021DA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1EA9-601F-44A2-9306-1C78E9330BB1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1479F3-0CB9-111B-2EC6-1B1DF9C0E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1CFC16-8B25-1CFA-47BA-D86228555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85F5-0F23-4843-BF8D-56084B52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640C8-C2B2-66B4-188B-86D054972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DB6969-45D1-4DD3-8E00-2DA315428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1EA9-601F-44A2-9306-1C78E9330BB1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395C76-F484-DBE9-24E5-6D6284E41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ADB1CA-2798-C20C-45CC-C059E6A3E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85F5-0F23-4843-BF8D-56084B52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99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571FC4-B88D-F990-FEEB-6E77B956A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1EA9-601F-44A2-9306-1C78E9330BB1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6317C2-3AC8-9F57-E2B7-BB634BFCC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3DF2E-E920-AC7E-EBF9-D7C87E9D1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85F5-0F23-4843-BF8D-56084B52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26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88CD2-D76E-22F3-BD4F-D1E57CCD7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100D5-7184-A24D-B940-7C2CAEA73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F8EA18-B1D4-1A8F-75A1-3E0A367F7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61845-C9D3-2052-4FD0-945A9B353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1EA9-601F-44A2-9306-1C78E9330BB1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0705C8-2080-C2D9-0048-DCB0F0058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879F6-7A76-9B58-A56E-2C6E0BB10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85F5-0F23-4843-BF8D-56084B52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11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C6607-6A11-6259-CFEC-D97B90445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AC11C7-5B9E-34AB-0E5F-C0ED03E0E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7CD4A-BAE4-5262-967E-ED07B4BAB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38DDA-3FBC-EA05-660B-07B6BEDF2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1EA9-601F-44A2-9306-1C78E9330BB1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0FD3D-027E-0EA7-FCEB-C99F1CFC8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4BFAB-07D3-1710-B83D-B0E5C543C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85F5-0F23-4843-BF8D-56084B52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7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1696B-A961-3EBF-0525-00A9A4152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70B33-E417-2FDE-BCF5-3D6F6A8FD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79B10-26D2-9B0F-C5EB-2B2B69EB60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F81EA9-601F-44A2-9306-1C78E9330BB1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F1F40-1E6D-E31D-C4A1-5898A2DC4B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D8C10-4224-2B8C-57A6-589C98E3C7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0485F5-0F23-4843-BF8D-56084B52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6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ntsu.com/us/en/navigator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thevab.com/signin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C2E5D9AD-4A7E-3056-65F5-DB33CBD4F823}"/>
              </a:ext>
            </a:extLst>
          </p:cNvPr>
          <p:cNvGraphicFramePr/>
          <p:nvPr/>
        </p:nvGraphicFramePr>
        <p:xfrm>
          <a:off x="390616" y="2070794"/>
          <a:ext cx="11021095" cy="4082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66972" y="347530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Even with the election months away, many media users are beginning to spend more time with related content &amp; coverage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A3508C-6B91-4370-5643-99A161B6BB82}"/>
              </a:ext>
            </a:extLst>
          </p:cNvPr>
          <p:cNvSpPr txBox="1">
            <a:spLocks/>
          </p:cNvSpPr>
          <p:nvPr/>
        </p:nvSpPr>
        <p:spPr>
          <a:xfrm>
            <a:off x="-3" y="6137589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see more on </a:t>
            </a:r>
            <a:r>
              <a:rPr kumimoji="0" lang="en-US" sz="1200" b="1" i="1" u="none" strike="noStrike" kern="1200" cap="none" spc="0" normalizeH="0" baseline="0" noProof="0" err="1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Dentsu’s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‘Consumer Navigator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390617" y="5939559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</a:t>
            </a:r>
            <a:r>
              <a:rPr kumimoji="0" lang="en-US" sz="700" b="0" i="0" u="none" strike="noStrike" kern="1200" cap="none" spc="0" normalizeH="0" baseline="0" noProof="0" err="1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Dentsu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Consumer Navigator – American Mindset,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Wave 51, April 2024.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3" y="0"/>
            <a:ext cx="2665382" cy="243075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Election Content: Habits by Media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  <p:pic>
        <p:nvPicPr>
          <p:cNvPr id="10" name="Picture 2">
            <a:hlinkClick r:id="rId5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E4EB58-236C-1DF5-216F-81DD4690AC90}"/>
              </a:ext>
            </a:extLst>
          </p:cNvPr>
          <p:cNvSpPr txBox="1"/>
          <p:nvPr/>
        </p:nvSpPr>
        <p:spPr>
          <a:xfrm>
            <a:off x="-10272" y="1752275"/>
            <a:ext cx="12202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Media users who have changed consumption in the past 30 days due to the election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517533A-6D1B-8991-7FFF-C951642FFC3A}"/>
              </a:ext>
            </a:extLst>
          </p:cNvPr>
          <p:cNvGraphicFramePr>
            <a:graphicFrameLocks noGrp="1"/>
          </p:cNvGraphicFramePr>
          <p:nvPr/>
        </p:nvGraphicFramePr>
        <p:xfrm>
          <a:off x="10617352" y="1735756"/>
          <a:ext cx="1312181" cy="40578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2181">
                  <a:extLst>
                    <a:ext uri="{9D8B030D-6E8A-4147-A177-3AD203B41FA5}">
                      <a16:colId xmlns:a16="http://schemas.microsoft.com/office/drawing/2014/main" val="4260045194"/>
                    </a:ext>
                  </a:extLst>
                </a:gridCol>
              </a:tblGrid>
              <a:tr h="530798"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solidFill>
                            <a:srgbClr val="1F1A62"/>
                          </a:solidFill>
                          <a:latin typeface="Helvetica" panose="020B0403020202020204" pitchFamily="34" charset="0"/>
                        </a:rPr>
                        <a:t>Net change in behavior</a:t>
                      </a:r>
                    </a:p>
                    <a:p>
                      <a:pPr algn="ctr"/>
                      <a:r>
                        <a:rPr lang="en-US" sz="800" b="0">
                          <a:solidFill>
                            <a:srgbClr val="1F1A62"/>
                          </a:solidFill>
                          <a:latin typeface="Helvetica" panose="020B0403020202020204" pitchFamily="34" charset="0"/>
                        </a:rPr>
                        <a:t>Increase – decrease in election content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473839"/>
                  </a:ext>
                </a:extLst>
              </a:tr>
              <a:tr h="5038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>
                          <a:solidFill>
                            <a:srgbClr val="1F1A62"/>
                          </a:solidFill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9%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870449"/>
                  </a:ext>
                </a:extLst>
              </a:tr>
              <a:tr h="5038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>
                          <a:solidFill>
                            <a:srgbClr val="1F1A62"/>
                          </a:solidFill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64410"/>
                  </a:ext>
                </a:extLst>
              </a:tr>
              <a:tr h="5038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>
                          <a:solidFill>
                            <a:srgbClr val="1F1A62"/>
                          </a:solidFill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6%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24055"/>
                  </a:ext>
                </a:extLst>
              </a:tr>
              <a:tr h="5038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>
                          <a:solidFill>
                            <a:srgbClr val="1F1A62"/>
                          </a:solidFill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6%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572950"/>
                  </a:ext>
                </a:extLst>
              </a:tr>
              <a:tr h="5038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>
                          <a:solidFill>
                            <a:srgbClr val="1F1A62"/>
                          </a:solidFill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2%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123318"/>
                  </a:ext>
                </a:extLst>
              </a:tr>
              <a:tr h="5038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>
                          <a:solidFill>
                            <a:srgbClr val="1F1A62"/>
                          </a:solidFill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7%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51432"/>
                  </a:ext>
                </a:extLst>
              </a:tr>
              <a:tr h="5038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>
                          <a:solidFill>
                            <a:srgbClr val="1F1A62"/>
                          </a:solidFill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-3%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384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332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15EAA08-BDE3-4F4B-981A-DFA30269AE14}"/>
</file>

<file path=customXml/itemProps2.xml><?xml version="1.0" encoding="utf-8"?>
<ds:datastoreItem xmlns:ds="http://schemas.openxmlformats.org/officeDocument/2006/customXml" ds:itemID="{41B72FA6-B7C7-40FC-8842-4A3008EF445A}"/>
</file>

<file path=customXml/itemProps3.xml><?xml version="1.0" encoding="utf-8"?>
<ds:datastoreItem xmlns:ds="http://schemas.openxmlformats.org/officeDocument/2006/customXml" ds:itemID="{06070EB6-2441-4A4F-9F1F-20838F58BFD2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Breger</dc:creator>
  <cp:revision>1</cp:revision>
  <dcterms:created xsi:type="dcterms:W3CDTF">2024-06-04T20:33:23Z</dcterms:created>
  <dcterms:modified xsi:type="dcterms:W3CDTF">2024-06-04T20:34:21Z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