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14737637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8ED5CDE-379A-4F69-BC11-1AD752C076DC}" v="1" dt="2024-07-15T19:44:22.1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 showGuides="1">
      <p:cViewPr varScale="1">
        <p:scale>
          <a:sx n="79" d="100"/>
          <a:sy n="79" d="100"/>
        </p:scale>
        <p:origin x="85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ylan Breger" userId="9b3da09f-10fe-42ec-9aa5-9fa2a3e9cc20" providerId="ADAL" clId="{A8ED5CDE-379A-4F69-BC11-1AD752C076DC}"/>
    <pc:docChg chg="custSel addSld delSld modSld">
      <pc:chgData name="Dylan Breger" userId="9b3da09f-10fe-42ec-9aa5-9fa2a3e9cc20" providerId="ADAL" clId="{A8ED5CDE-379A-4F69-BC11-1AD752C076DC}" dt="2024-07-15T19:44:22.139" v="9"/>
      <pc:docMkLst>
        <pc:docMk/>
      </pc:docMkLst>
      <pc:sldChg chg="addSp delSp modSp del mod">
        <pc:chgData name="Dylan Breger" userId="9b3da09f-10fe-42ec-9aa5-9fa2a3e9cc20" providerId="ADAL" clId="{A8ED5CDE-379A-4F69-BC11-1AD752C076DC}" dt="2024-07-15T19:44:19.390" v="8" actId="47"/>
        <pc:sldMkLst>
          <pc:docMk/>
          <pc:sldMk cId="1010706498" sldId="2147376304"/>
        </pc:sldMkLst>
        <pc:spChg chg="add">
          <ac:chgData name="Dylan Breger" userId="9b3da09f-10fe-42ec-9aa5-9fa2a3e9cc20" providerId="ADAL" clId="{A8ED5CDE-379A-4F69-BC11-1AD752C076DC}" dt="2024-07-15T19:44:14.057" v="0" actId="22"/>
          <ac:spMkLst>
            <pc:docMk/>
            <pc:sldMk cId="1010706498" sldId="2147376304"/>
            <ac:spMk id="31" creationId="{A250B40B-070A-34D3-2599-043C8B98F32C}"/>
          </ac:spMkLst>
        </pc:spChg>
        <pc:spChg chg="add del mod">
          <ac:chgData name="Dylan Breger" userId="9b3da09f-10fe-42ec-9aa5-9fa2a3e9cc20" providerId="ADAL" clId="{A8ED5CDE-379A-4F69-BC11-1AD752C076DC}" dt="2024-07-15T19:44:18.162" v="7" actId="478"/>
          <ac:spMkLst>
            <pc:docMk/>
            <pc:sldMk cId="1010706498" sldId="2147376304"/>
            <ac:spMk id="40" creationId="{54FB97D8-20A0-4735-26F6-213DC5B46AA5}"/>
          </ac:spMkLst>
        </pc:spChg>
      </pc:sldChg>
      <pc:sldChg chg="add">
        <pc:chgData name="Dylan Breger" userId="9b3da09f-10fe-42ec-9aa5-9fa2a3e9cc20" providerId="ADAL" clId="{A8ED5CDE-379A-4F69-BC11-1AD752C076DC}" dt="2024-07-15T19:44:22.139" v="9"/>
        <pc:sldMkLst>
          <pc:docMk/>
          <pc:sldMk cId="661632403" sldId="214737637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995BB-817D-5FB4-3562-75944E2BA5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671D94-B4D8-369E-B645-A2C63DA85D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DCC6BD-44EE-F663-D7D7-0D86D152E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DB777-CA1B-44A7-B0D7-6414D084402A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C12E2B-36A8-5E17-D276-F482A7EE6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C0F12C-98D6-A895-DB50-271B833B2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53FB-A7E8-49DE-82B1-47F2755FB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592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E8262-97B3-85E4-6F9C-1EFE3FA11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959CC8-FC42-1BD0-C52C-F322E98023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570FB1-6724-48B1-E0C5-D7E9B9109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DB777-CA1B-44A7-B0D7-6414D084402A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FBDE5C-43A6-0CE5-D0A1-22940182B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0CA803-8F76-D5E9-A216-0200CF72F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53FB-A7E8-49DE-82B1-47F2755FB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171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32C87F7-83B1-F324-40AD-538361F3CF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B0BA7F-19B6-CAD3-433C-AFBE08359A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115FEA-860F-62B7-40A4-B3A7C70DF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DB777-CA1B-44A7-B0D7-6414D084402A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315683-BAF2-263C-E24F-A74D4DD6B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F3320F-4570-374F-7843-5A5970B59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53FB-A7E8-49DE-82B1-47F2755FB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23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3D76B-C7A4-A1D5-74A0-1582EC4A3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6E169E-D419-E4EB-9E5E-B6D66B35DA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D8CECC-03B3-9B38-321E-8CD3D7856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DB777-CA1B-44A7-B0D7-6414D084402A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61C204-7609-4EAE-B53D-C823D748F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0D2C18-D1C0-2020-5D70-C2AED1E7D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53FB-A7E8-49DE-82B1-47F2755FB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063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6592E-B831-E3AC-A62A-63A3C8397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4DB069-F860-62C9-6967-E4C0ED36A2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56903A-9A6E-9302-E612-79BAD2302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DB777-CA1B-44A7-B0D7-6414D084402A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DA6ECE-BF44-16D9-9F1E-FCE6EBED9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C2AB3C-C2CE-4821-4F76-B3FA0C697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53FB-A7E8-49DE-82B1-47F2755FB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421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0DF52-4147-2955-0F25-84671074D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68239D-4357-2E50-A9A3-4CBCACD9FB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E3BE33-9F4E-25D2-CB2A-5986E1C37B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E4DE96-5FCC-0DE1-451B-766B42BEF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DB777-CA1B-44A7-B0D7-6414D084402A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D7CF26-0E8A-F8E3-0C97-7FAFEC091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19805B-87DB-1211-D614-265E57BAB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53FB-A7E8-49DE-82B1-47F2755FB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264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FD66E9-5071-8152-5737-8B5112138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411E3B-05A3-C370-71BF-EA7FA39DF9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972191-D853-968A-E43D-696ACBB680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7BC755-C0C8-4DAE-8D01-0840DD6D75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546534-D159-C882-5F81-47C84704F3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4F3E055-93C7-2E6E-9314-3A16B3346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DB777-CA1B-44A7-B0D7-6414D084402A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16A805-4DF6-41E4-F50E-9D465DB8A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C14EE8B-4D5C-783F-21B3-4C0976A8A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53FB-A7E8-49DE-82B1-47F2755FB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492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E8067-1C8F-13C4-A6A1-1FABB70AE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CBFF29-75FD-B279-F2C4-EF2751784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DB777-CA1B-44A7-B0D7-6414D084402A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1958C3-8EFF-7080-3BC6-F7593C95E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265632-6579-91C4-BD5D-FEF3E764E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53FB-A7E8-49DE-82B1-47F2755FB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669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3EA2C6-0CD6-B4CC-8250-5523A7266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DB777-CA1B-44A7-B0D7-6414D084402A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7625D3-2E3E-13F9-1375-598182C57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CB4350-9DF2-5015-9324-6F9999FE1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53FB-A7E8-49DE-82B1-47F2755FB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417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D7DA1-8D90-85F8-1E7B-CD0F664BB7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5F0185-98AE-2C61-FFA0-44FED6DEB7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7009CA-414B-516A-35FD-E7102D592C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F6D206-36FB-D68E-92B5-A45D402D5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DB777-CA1B-44A7-B0D7-6414D084402A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071CA6-24A7-A9D3-9310-CDFD226A1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330D69-D0C1-D2E8-D701-CB4DB8BC3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53FB-A7E8-49DE-82B1-47F2755FB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263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FA4A8-9A0B-D489-62C6-90D48268B4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89EF7A-571C-35BC-6E04-8B46A95579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B5B8C0-715F-ABBA-9359-A9B3602705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169F01-15C8-E09A-EDA5-B46D6BE77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DB777-CA1B-44A7-B0D7-6414D084402A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6E3C62-0290-C148-4594-157CCF894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F07BB4-BEE9-A49D-3E33-77F31710B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53FB-A7E8-49DE-82B1-47F2755FB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488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D7F6D7-31A5-037F-D4EC-33CC7EA3C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37D965-32CD-5674-9F99-04B08EE928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6E6F36-9111-245F-D65A-80EA8C288E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08DB777-CA1B-44A7-B0D7-6414D084402A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29E26B-FA8A-A023-6EA9-29609353C3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347B59-7981-1421-DAA1-6B1301D920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33453FB-A7E8-49DE-82B1-47F2755FB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80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hevab.com/signin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4F3DF2E-079B-E96B-C2B4-A3961CC37A9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483207" y="6519043"/>
            <a:ext cx="11708793" cy="350107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6AEB1F4-B92B-1D11-E867-18DEB15F786F}"/>
              </a:ext>
            </a:extLst>
          </p:cNvPr>
          <p:cNvSpPr/>
          <p:nvPr/>
        </p:nvSpPr>
        <p:spPr>
          <a:xfrm>
            <a:off x="483207" y="6586958"/>
            <a:ext cx="1168727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Light" panose="020B0403020202020204"/>
                <a:ea typeface="Open Sans" panose="020B0606030504020204" pitchFamily="34" charset="0"/>
                <a:cs typeface="Open Sans" panose="020B0606030504020204" pitchFamily="34" charset="0"/>
              </a:rPr>
              <a:t>This information is exclusively provided to VAB members and qualified marketers.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C4A95F5-13DB-6096-1A84-8B8B07D43B20}"/>
              </a:ext>
            </a:extLst>
          </p:cNvPr>
          <p:cNvSpPr txBox="1"/>
          <p:nvPr/>
        </p:nvSpPr>
        <p:spPr>
          <a:xfrm>
            <a:off x="460066" y="6362850"/>
            <a:ext cx="66890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Source: ARF DASH Study, </a:t>
            </a:r>
            <a:r>
              <a:rPr kumimoji="0" lang="en-US" sz="800" b="0" i="1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TV Deconstructed: Latest Findings From the DASH Study, </a:t>
            </a:r>
            <a:r>
              <a:rPr kumimoji="0" lang="en-US" sz="800" b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Full Year 2023. Based on TV-accessible households.</a:t>
            </a: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rgbClr val="1B1464"/>
              </a:solidFill>
              <a:effectLst/>
              <a:uLnTx/>
              <a:uFillTx/>
              <a:latin typeface="Helvetica" panose="020B0403020202020204" pitchFamily="34" charset="0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B47D004-7136-6167-38B6-F616ED270EE3}"/>
              </a:ext>
            </a:extLst>
          </p:cNvPr>
          <p:cNvSpPr/>
          <p:nvPr/>
        </p:nvSpPr>
        <p:spPr>
          <a:xfrm>
            <a:off x="264696" y="449671"/>
            <a:ext cx="10313658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600" b="1">
                <a:solidFill>
                  <a:srgbClr val="1B1464"/>
                </a:solidFill>
                <a:latin typeface="Helvetica" pitchFamily="2" charset="0"/>
              </a:rPr>
              <a:t>Audiences are accessing video across a variety of distribution points</a:t>
            </a:r>
            <a:endParaRPr kumimoji="0" lang="en-US" sz="2600" b="1" i="0" u="none" strike="noStrike" kern="1200" cap="none" spc="0" normalizeH="0" baseline="0" noProof="0">
              <a:ln>
                <a:noFill/>
              </a:ln>
              <a:solidFill>
                <a:srgbClr val="1B1464"/>
              </a:solidFill>
              <a:effectLst/>
              <a:uLnTx/>
              <a:uFillTx/>
              <a:latin typeface="Helvetica" pitchFamily="2" charset="0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51A740A-4AF4-3411-7FA9-62AC70DAB9DE}"/>
              </a:ext>
            </a:extLst>
          </p:cNvPr>
          <p:cNvSpPr txBox="1"/>
          <p:nvPr/>
        </p:nvSpPr>
        <p:spPr>
          <a:xfrm>
            <a:off x="10267952" y="26057"/>
            <a:ext cx="1924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Scan or click to access more multiscreen</a:t>
            </a:r>
            <a:r>
              <a:rPr lang="en-US" sz="1000" b="1">
                <a:solidFill>
                  <a:srgbClr val="ED3C8D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TV </a:t>
            </a: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insights</a:t>
            </a:r>
          </a:p>
        </p:txBody>
      </p:sp>
      <p:pic>
        <p:nvPicPr>
          <p:cNvPr id="10" name="Picture 2">
            <a:hlinkClick r:id="rId3"/>
            <a:extLst>
              <a:ext uri="{FF2B5EF4-FFF2-40B4-BE49-F238E27FC236}">
                <a16:creationId xmlns:a16="http://schemas.microsoft.com/office/drawing/2014/main" id="{BF194C1D-F072-AE69-93CF-20D49E573AC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627" t="8925" r="8225" b="7734"/>
          <a:stretch/>
        </p:blipFill>
        <p:spPr bwMode="auto">
          <a:xfrm>
            <a:off x="10676741" y="521763"/>
            <a:ext cx="1106470" cy="110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C7E4D98A-2E30-7499-3B83-35258838E37B}"/>
              </a:ext>
            </a:extLst>
          </p:cNvPr>
          <p:cNvSpPr/>
          <p:nvPr/>
        </p:nvSpPr>
        <p:spPr>
          <a:xfrm>
            <a:off x="10267952" y="0"/>
            <a:ext cx="1924048" cy="1671565"/>
          </a:xfrm>
          <a:prstGeom prst="rect">
            <a:avLst/>
          </a:prstGeom>
          <a:noFill/>
          <a:ln w="28575">
            <a:solidFill>
              <a:srgbClr val="ED3C8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686FE4E-D05F-D2FF-30B4-14769E6D7F3C}"/>
              </a:ext>
            </a:extLst>
          </p:cNvPr>
          <p:cNvSpPr/>
          <p:nvPr/>
        </p:nvSpPr>
        <p:spPr>
          <a:xfrm>
            <a:off x="0" y="0"/>
            <a:ext cx="2548647" cy="279706"/>
          </a:xfrm>
          <a:prstGeom prst="rect">
            <a:avLst/>
          </a:prstGeom>
          <a:solidFill>
            <a:srgbClr val="1B146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prstClr val="white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Access Points for Video Content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29AD168-F780-C7AB-E48C-AF79DE09DFDD}"/>
              </a:ext>
            </a:extLst>
          </p:cNvPr>
          <p:cNvSpPr txBox="1"/>
          <p:nvPr/>
        </p:nvSpPr>
        <p:spPr>
          <a:xfrm>
            <a:off x="1" y="1686337"/>
            <a:ext cx="12191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sng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Modes of Reception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06504031-5319-EF2C-0F81-C52ED78CD779}"/>
              </a:ext>
            </a:extLst>
          </p:cNvPr>
          <p:cNvSpPr/>
          <p:nvPr/>
        </p:nvSpPr>
        <p:spPr>
          <a:xfrm>
            <a:off x="10239172" y="2043734"/>
            <a:ext cx="613666" cy="578377"/>
          </a:xfrm>
          <a:prstGeom prst="ellipse">
            <a:avLst/>
          </a:prstGeom>
          <a:solidFill>
            <a:srgbClr val="ACBDCE"/>
          </a:solidFill>
          <a:ln>
            <a:solidFill>
              <a:srgbClr val="ACBDCE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latin typeface="Helvetica" panose="020B0403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5A337C2-0C80-EE32-B57D-574313E65CE6}"/>
              </a:ext>
            </a:extLst>
          </p:cNvPr>
          <p:cNvSpPr txBox="1"/>
          <p:nvPr/>
        </p:nvSpPr>
        <p:spPr>
          <a:xfrm>
            <a:off x="10294018" y="2194423"/>
            <a:ext cx="503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>
                <a:solidFill>
                  <a:schemeClr val="bg1"/>
                </a:solidFill>
                <a:latin typeface="Helvetica" panose="020B0403020202020204" pitchFamily="34" charset="0"/>
              </a:rPr>
              <a:t>1%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468F641-FA1C-74B3-8B83-F6B3A02AB107}"/>
              </a:ext>
            </a:extLst>
          </p:cNvPr>
          <p:cNvSpPr txBox="1"/>
          <p:nvPr/>
        </p:nvSpPr>
        <p:spPr>
          <a:xfrm>
            <a:off x="10907684" y="2009757"/>
            <a:ext cx="1016703" cy="369332"/>
          </a:xfrm>
          <a:prstGeom prst="rect">
            <a:avLst/>
          </a:prstGeom>
          <a:solidFill>
            <a:srgbClr val="ACBDCE"/>
          </a:solidFill>
          <a:ln>
            <a:solidFill>
              <a:srgbClr val="ACBDCE"/>
            </a:solidFill>
          </a:ln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chemeClr val="bg1"/>
                </a:solidFill>
                <a:latin typeface="Helvetica" panose="020B0403020202020204" pitchFamily="34" charset="0"/>
              </a:rPr>
              <a:t>No TV</a:t>
            </a:r>
          </a:p>
        </p:txBody>
      </p:sp>
      <p:sp>
        <p:nvSpPr>
          <p:cNvPr id="70" name="Rectangle: Rounded Corners 69">
            <a:extLst>
              <a:ext uri="{FF2B5EF4-FFF2-40B4-BE49-F238E27FC236}">
                <a16:creationId xmlns:a16="http://schemas.microsoft.com/office/drawing/2014/main" id="{FFDA1159-C813-0916-D739-539539174512}"/>
              </a:ext>
            </a:extLst>
          </p:cNvPr>
          <p:cNvSpPr/>
          <p:nvPr/>
        </p:nvSpPr>
        <p:spPr>
          <a:xfrm>
            <a:off x="3662678" y="5021392"/>
            <a:ext cx="8204202" cy="1369833"/>
          </a:xfrm>
          <a:prstGeom prst="roundRect">
            <a:avLst/>
          </a:prstGeom>
          <a:solidFill>
            <a:srgbClr val="E2E8F0"/>
          </a:solidFill>
          <a:ln>
            <a:solidFill>
              <a:srgbClr val="1B146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26A7F1CD-056C-E136-5938-CD79094FF11E}"/>
              </a:ext>
            </a:extLst>
          </p:cNvPr>
          <p:cNvSpPr/>
          <p:nvPr/>
        </p:nvSpPr>
        <p:spPr>
          <a:xfrm>
            <a:off x="3829612" y="5181134"/>
            <a:ext cx="461056" cy="434543"/>
          </a:xfrm>
          <a:prstGeom prst="ellipse">
            <a:avLst/>
          </a:prstGeom>
          <a:solidFill>
            <a:srgbClr val="1B1464"/>
          </a:solidFill>
          <a:ln>
            <a:solidFill>
              <a:srgbClr val="1B146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latin typeface="Helvetica" panose="020B0403020202020204" pitchFamily="34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0DBB8EE3-F19A-1AAD-52B1-CBD1B99F1417}"/>
              </a:ext>
            </a:extLst>
          </p:cNvPr>
          <p:cNvSpPr txBox="1"/>
          <p:nvPr/>
        </p:nvSpPr>
        <p:spPr>
          <a:xfrm>
            <a:off x="3808153" y="5259906"/>
            <a:ext cx="503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>
                <a:solidFill>
                  <a:schemeClr val="bg1"/>
                </a:solidFill>
                <a:latin typeface="Helvetica" panose="020B0403020202020204" pitchFamily="34" charset="0"/>
              </a:rPr>
              <a:t>&lt;1%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CE4C2BBA-38D4-38C2-246D-55BC43BED75F}"/>
              </a:ext>
            </a:extLst>
          </p:cNvPr>
          <p:cNvSpPr txBox="1"/>
          <p:nvPr/>
        </p:nvSpPr>
        <p:spPr>
          <a:xfrm>
            <a:off x="4362598" y="5244517"/>
            <a:ext cx="15875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>
                <a:solidFill>
                  <a:srgbClr val="1B1464"/>
                </a:solidFill>
                <a:latin typeface="Helvetica" panose="020B0403020202020204" pitchFamily="34" charset="0"/>
              </a:rPr>
              <a:t>OTA &amp; </a:t>
            </a:r>
            <a:r>
              <a:rPr lang="en-US" sz="1400" b="1" err="1">
                <a:solidFill>
                  <a:srgbClr val="1B1464"/>
                </a:solidFill>
                <a:latin typeface="Helvetica" panose="020B0403020202020204" pitchFamily="34" charset="0"/>
              </a:rPr>
              <a:t>vMVPD</a:t>
            </a:r>
            <a:endParaRPr lang="en-US" sz="1400">
              <a:solidFill>
                <a:srgbClr val="1B1464"/>
              </a:solidFill>
              <a:latin typeface="Helvetica" panose="020B0403020202020204" pitchFamily="34" charset="0"/>
            </a:endParaRP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2737BFDC-603D-1D91-87E3-D1F211FD121C}"/>
              </a:ext>
            </a:extLst>
          </p:cNvPr>
          <p:cNvSpPr/>
          <p:nvPr/>
        </p:nvSpPr>
        <p:spPr>
          <a:xfrm>
            <a:off x="3839049" y="5731099"/>
            <a:ext cx="461056" cy="434543"/>
          </a:xfrm>
          <a:prstGeom prst="ellipse">
            <a:avLst/>
          </a:prstGeom>
          <a:solidFill>
            <a:srgbClr val="1B1464"/>
          </a:solidFill>
          <a:ln>
            <a:solidFill>
              <a:srgbClr val="1B146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latin typeface="Helvetica" panose="020B0403020202020204" pitchFamily="34" charset="0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65BA1D7C-53CE-1F60-8566-A0847E344677}"/>
              </a:ext>
            </a:extLst>
          </p:cNvPr>
          <p:cNvSpPr txBox="1"/>
          <p:nvPr/>
        </p:nvSpPr>
        <p:spPr>
          <a:xfrm>
            <a:off x="3817590" y="5809871"/>
            <a:ext cx="503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>
                <a:solidFill>
                  <a:schemeClr val="bg1"/>
                </a:solidFill>
                <a:latin typeface="Helvetica" panose="020B0403020202020204" pitchFamily="34" charset="0"/>
              </a:rPr>
              <a:t>9%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B63B9D3D-BEFA-9AC6-B89F-8B26FC1452C7}"/>
              </a:ext>
            </a:extLst>
          </p:cNvPr>
          <p:cNvSpPr txBox="1"/>
          <p:nvPr/>
        </p:nvSpPr>
        <p:spPr>
          <a:xfrm>
            <a:off x="4372035" y="5794482"/>
            <a:ext cx="19141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>
                <a:solidFill>
                  <a:srgbClr val="1B1464"/>
                </a:solidFill>
                <a:latin typeface="Helvetica" panose="020B0403020202020204" pitchFamily="34" charset="0"/>
              </a:rPr>
              <a:t>OTA with No </a:t>
            </a:r>
            <a:r>
              <a:rPr lang="en-US" sz="1400" b="1" err="1">
                <a:solidFill>
                  <a:srgbClr val="1B1464"/>
                </a:solidFill>
                <a:latin typeface="Helvetica" panose="020B0403020202020204" pitchFamily="34" charset="0"/>
              </a:rPr>
              <a:t>vMVPD</a:t>
            </a:r>
            <a:endParaRPr lang="en-US" sz="1400">
              <a:solidFill>
                <a:srgbClr val="1B1464"/>
              </a:solidFill>
              <a:latin typeface="Helvetica" panose="020B0403020202020204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5510EC03-9C75-A7C7-B93C-AC6450A24E27}"/>
              </a:ext>
            </a:extLst>
          </p:cNvPr>
          <p:cNvSpPr txBox="1"/>
          <p:nvPr/>
        </p:nvSpPr>
        <p:spPr>
          <a:xfrm>
            <a:off x="1913393" y="4907185"/>
            <a:ext cx="18987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>
                <a:solidFill>
                  <a:srgbClr val="1B1464"/>
                </a:solidFill>
                <a:latin typeface="Helvetica" panose="020B0403020202020204" pitchFamily="34" charset="0"/>
              </a:rPr>
              <a:t>OTA &amp; Broadband</a:t>
            </a:r>
            <a:endParaRPr lang="en-US" sz="1400">
              <a:solidFill>
                <a:srgbClr val="1B1464"/>
              </a:solidFill>
              <a:latin typeface="Helvetica" panose="020B0403020202020204" pitchFamily="34" charset="0"/>
            </a:endParaRP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265EF0F4-2948-A804-3FB2-2F62BA41823F}"/>
              </a:ext>
            </a:extLst>
          </p:cNvPr>
          <p:cNvSpPr/>
          <p:nvPr/>
        </p:nvSpPr>
        <p:spPr>
          <a:xfrm>
            <a:off x="750820" y="5543026"/>
            <a:ext cx="1898706" cy="555868"/>
          </a:xfrm>
          <a:prstGeom prst="roundRect">
            <a:avLst/>
          </a:prstGeom>
          <a:solidFill>
            <a:srgbClr val="E2E8F0"/>
          </a:solidFill>
          <a:ln>
            <a:solidFill>
              <a:srgbClr val="1B146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11BB9BC3-B078-BBB5-597C-6913BBFE5D3B}"/>
              </a:ext>
            </a:extLst>
          </p:cNvPr>
          <p:cNvSpPr/>
          <p:nvPr/>
        </p:nvSpPr>
        <p:spPr>
          <a:xfrm>
            <a:off x="917753" y="5603689"/>
            <a:ext cx="461056" cy="434543"/>
          </a:xfrm>
          <a:prstGeom prst="ellipse">
            <a:avLst/>
          </a:prstGeom>
          <a:solidFill>
            <a:srgbClr val="1B1464"/>
          </a:solidFill>
          <a:ln>
            <a:solidFill>
              <a:srgbClr val="1B146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latin typeface="Helvetica" panose="020B0403020202020204" pitchFamily="34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5AC067C6-74F0-E9C5-219F-8489AC8AE23A}"/>
              </a:ext>
            </a:extLst>
          </p:cNvPr>
          <p:cNvSpPr/>
          <p:nvPr/>
        </p:nvSpPr>
        <p:spPr>
          <a:xfrm>
            <a:off x="212767" y="2043734"/>
            <a:ext cx="613666" cy="578377"/>
          </a:xfrm>
          <a:prstGeom prst="ellipse">
            <a:avLst/>
          </a:prstGeom>
          <a:solidFill>
            <a:srgbClr val="1B1464"/>
          </a:solidFill>
          <a:ln>
            <a:solidFill>
              <a:srgbClr val="1B146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latin typeface="Helvetica" panose="020B0403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A6786DD-635A-80D9-13B7-970E0630C730}"/>
              </a:ext>
            </a:extLst>
          </p:cNvPr>
          <p:cNvSpPr txBox="1"/>
          <p:nvPr/>
        </p:nvSpPr>
        <p:spPr>
          <a:xfrm>
            <a:off x="267613" y="2194423"/>
            <a:ext cx="503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>
                <a:solidFill>
                  <a:schemeClr val="bg1"/>
                </a:solidFill>
                <a:latin typeface="Helvetica" panose="020B0403020202020204" pitchFamily="34" charset="0"/>
              </a:rPr>
              <a:t>14%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E1FAAC9-F17E-277C-6B7B-82EE40D6C0E9}"/>
              </a:ext>
            </a:extLst>
          </p:cNvPr>
          <p:cNvSpPr txBox="1"/>
          <p:nvPr/>
        </p:nvSpPr>
        <p:spPr>
          <a:xfrm>
            <a:off x="881279" y="2009757"/>
            <a:ext cx="1595120" cy="646331"/>
          </a:xfrm>
          <a:prstGeom prst="rect">
            <a:avLst/>
          </a:prstGeom>
          <a:solidFill>
            <a:srgbClr val="1B1464"/>
          </a:solidFill>
          <a:ln>
            <a:solidFill>
              <a:srgbClr val="1B1464"/>
            </a:solidFill>
          </a:ln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chemeClr val="bg1"/>
                </a:solidFill>
                <a:latin typeface="Helvetica" panose="020B0403020202020204" pitchFamily="34" charset="0"/>
              </a:rPr>
              <a:t>Over the Air (OTA)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D62FC954-F8E4-18A3-5F59-924BC8420A43}"/>
              </a:ext>
            </a:extLst>
          </p:cNvPr>
          <p:cNvCxnSpPr>
            <a:cxnSpLocks/>
          </p:cNvCxnSpPr>
          <p:nvPr/>
        </p:nvCxnSpPr>
        <p:spPr>
          <a:xfrm>
            <a:off x="519600" y="2689908"/>
            <a:ext cx="0" cy="1484588"/>
          </a:xfrm>
          <a:prstGeom prst="line">
            <a:avLst/>
          </a:prstGeom>
          <a:ln w="38100">
            <a:solidFill>
              <a:srgbClr val="1B146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0BEAB357-AB77-460C-ED2F-2D88D0BE0ABA}"/>
              </a:ext>
            </a:extLst>
          </p:cNvPr>
          <p:cNvCxnSpPr>
            <a:cxnSpLocks/>
          </p:cNvCxnSpPr>
          <p:nvPr/>
        </p:nvCxnSpPr>
        <p:spPr>
          <a:xfrm>
            <a:off x="1009720" y="4286020"/>
            <a:ext cx="0" cy="921813"/>
          </a:xfrm>
          <a:prstGeom prst="line">
            <a:avLst/>
          </a:prstGeom>
          <a:ln w="38100">
            <a:solidFill>
              <a:srgbClr val="1B146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125127E6-B2D3-8656-EB9B-9F9FE2BCF32B}"/>
              </a:ext>
            </a:extLst>
          </p:cNvPr>
          <p:cNvSpPr txBox="1"/>
          <p:nvPr/>
        </p:nvSpPr>
        <p:spPr>
          <a:xfrm>
            <a:off x="896294" y="5682461"/>
            <a:ext cx="503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>
                <a:solidFill>
                  <a:schemeClr val="bg1"/>
                </a:solidFill>
                <a:latin typeface="Helvetica" panose="020B0403020202020204" pitchFamily="34" charset="0"/>
              </a:rPr>
              <a:t>10%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9844CDD-B58D-4677-5F06-AA071F8FBBFE}"/>
              </a:ext>
            </a:extLst>
          </p:cNvPr>
          <p:cNvSpPr txBox="1"/>
          <p:nvPr/>
        </p:nvSpPr>
        <p:spPr>
          <a:xfrm>
            <a:off x="1450740" y="5667072"/>
            <a:ext cx="9625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>
                <a:solidFill>
                  <a:srgbClr val="1B1464"/>
                </a:solidFill>
                <a:latin typeface="Helvetica" panose="020B0403020202020204" pitchFamily="34" charset="0"/>
              </a:rPr>
              <a:t>OTA Plus</a:t>
            </a:r>
            <a:endParaRPr lang="en-US" sz="1400">
              <a:solidFill>
                <a:srgbClr val="1B1464"/>
              </a:solidFill>
              <a:latin typeface="Helvetica" panose="020B0403020202020204" pitchFamily="34" charset="0"/>
            </a:endParaRP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4E7E5C99-6BE7-300D-C61B-BDB0119B1A1C}"/>
              </a:ext>
            </a:extLst>
          </p:cNvPr>
          <p:cNvSpPr/>
          <p:nvPr/>
        </p:nvSpPr>
        <p:spPr>
          <a:xfrm>
            <a:off x="1328465" y="4209337"/>
            <a:ext cx="461056" cy="434543"/>
          </a:xfrm>
          <a:prstGeom prst="ellipse">
            <a:avLst/>
          </a:prstGeom>
          <a:solidFill>
            <a:srgbClr val="1B1464"/>
          </a:solidFill>
          <a:ln>
            <a:solidFill>
              <a:srgbClr val="1B146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latin typeface="Helvetica" panose="020B040302020202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7E35790-18F2-BE46-E2DE-AB72E07C3F49}"/>
              </a:ext>
            </a:extLst>
          </p:cNvPr>
          <p:cNvSpPr txBox="1"/>
          <p:nvPr/>
        </p:nvSpPr>
        <p:spPr>
          <a:xfrm>
            <a:off x="1307006" y="4288109"/>
            <a:ext cx="503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>
                <a:solidFill>
                  <a:schemeClr val="bg1"/>
                </a:solidFill>
                <a:latin typeface="Helvetica" panose="020B0403020202020204" pitchFamily="34" charset="0"/>
              </a:rPr>
              <a:t>&lt;1%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DACE45A-8CC7-4F1E-376C-A53A995F914B}"/>
              </a:ext>
            </a:extLst>
          </p:cNvPr>
          <p:cNvSpPr txBox="1"/>
          <p:nvPr/>
        </p:nvSpPr>
        <p:spPr>
          <a:xfrm>
            <a:off x="1913393" y="4164998"/>
            <a:ext cx="164532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>
                <a:solidFill>
                  <a:srgbClr val="1B1464"/>
                </a:solidFill>
                <a:latin typeface="Helvetica" panose="020B0403020202020204" pitchFamily="34" charset="0"/>
              </a:rPr>
              <a:t>OTA </a:t>
            </a:r>
          </a:p>
          <a:p>
            <a:r>
              <a:rPr lang="en-US" sz="1200">
                <a:solidFill>
                  <a:srgbClr val="1B1464"/>
                </a:solidFill>
                <a:latin typeface="Helvetica" panose="020B0403020202020204" pitchFamily="34" charset="0"/>
              </a:rPr>
              <a:t>(TV HHs with No Service Designated)</a:t>
            </a:r>
            <a:endParaRPr lang="en-US" sz="1400">
              <a:solidFill>
                <a:srgbClr val="1B1464"/>
              </a:solidFill>
              <a:latin typeface="Helvetica" panose="020B0403020202020204" pitchFamily="34" charset="0"/>
            </a:endParaRP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97A95407-8FDA-3B4E-EB8C-DEEFC5C10F37}"/>
              </a:ext>
            </a:extLst>
          </p:cNvPr>
          <p:cNvSpPr/>
          <p:nvPr/>
        </p:nvSpPr>
        <p:spPr>
          <a:xfrm>
            <a:off x="1328465" y="4843802"/>
            <a:ext cx="461056" cy="434543"/>
          </a:xfrm>
          <a:prstGeom prst="ellipse">
            <a:avLst/>
          </a:prstGeom>
          <a:solidFill>
            <a:srgbClr val="1B1464"/>
          </a:solidFill>
          <a:ln>
            <a:solidFill>
              <a:srgbClr val="1B146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latin typeface="Helvetica" panose="020B040302020202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A7A7A3F-7074-C276-172E-AB6D8D72D7E2}"/>
              </a:ext>
            </a:extLst>
          </p:cNvPr>
          <p:cNvSpPr txBox="1"/>
          <p:nvPr/>
        </p:nvSpPr>
        <p:spPr>
          <a:xfrm>
            <a:off x="1307006" y="4922574"/>
            <a:ext cx="503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>
                <a:solidFill>
                  <a:schemeClr val="bg1"/>
                </a:solidFill>
                <a:latin typeface="Helvetica" panose="020B0403020202020204" pitchFamily="34" charset="0"/>
              </a:rPr>
              <a:t>&lt;1%</a:t>
            </a:r>
          </a:p>
        </p:txBody>
      </p:sp>
      <p:sp>
        <p:nvSpPr>
          <p:cNvPr id="65" name="Arrow: Right 64">
            <a:extLst>
              <a:ext uri="{FF2B5EF4-FFF2-40B4-BE49-F238E27FC236}">
                <a16:creationId xmlns:a16="http://schemas.microsoft.com/office/drawing/2014/main" id="{6B4C4126-2C82-6717-4262-C92A42860ADF}"/>
              </a:ext>
            </a:extLst>
          </p:cNvPr>
          <p:cNvSpPr/>
          <p:nvPr/>
        </p:nvSpPr>
        <p:spPr>
          <a:xfrm>
            <a:off x="2640447" y="5612744"/>
            <a:ext cx="913604" cy="416433"/>
          </a:xfrm>
          <a:prstGeom prst="rightArrow">
            <a:avLst/>
          </a:prstGeom>
          <a:solidFill>
            <a:srgbClr val="1B1464"/>
          </a:solidFill>
          <a:ln>
            <a:solidFill>
              <a:srgbClr val="1B146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393FFBF7-95E0-B251-6E56-E297E77B7235}"/>
              </a:ext>
            </a:extLst>
          </p:cNvPr>
          <p:cNvSpPr/>
          <p:nvPr/>
        </p:nvSpPr>
        <p:spPr>
          <a:xfrm>
            <a:off x="772279" y="2842455"/>
            <a:ext cx="461056" cy="434543"/>
          </a:xfrm>
          <a:prstGeom prst="ellipse">
            <a:avLst/>
          </a:prstGeom>
          <a:solidFill>
            <a:srgbClr val="1B1464"/>
          </a:solidFill>
          <a:ln>
            <a:solidFill>
              <a:srgbClr val="1B146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latin typeface="Helvetica" panose="020B0403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04623DB-1F24-5463-CE51-20F72B78146C}"/>
              </a:ext>
            </a:extLst>
          </p:cNvPr>
          <p:cNvSpPr txBox="1"/>
          <p:nvPr/>
        </p:nvSpPr>
        <p:spPr>
          <a:xfrm>
            <a:off x="750820" y="2921227"/>
            <a:ext cx="503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>
                <a:solidFill>
                  <a:schemeClr val="bg1"/>
                </a:solidFill>
                <a:latin typeface="Helvetica" panose="020B0403020202020204" pitchFamily="34" charset="0"/>
              </a:rPr>
              <a:t>2%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5CBD9A1-6FC9-35CC-C0DE-A8CC80432468}"/>
              </a:ext>
            </a:extLst>
          </p:cNvPr>
          <p:cNvSpPr txBox="1"/>
          <p:nvPr/>
        </p:nvSpPr>
        <p:spPr>
          <a:xfrm>
            <a:off x="1364485" y="2813505"/>
            <a:ext cx="206331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>
                <a:solidFill>
                  <a:srgbClr val="1B1464"/>
                </a:solidFill>
                <a:latin typeface="Helvetica" panose="020B0403020202020204" pitchFamily="34" charset="0"/>
              </a:rPr>
              <a:t>OTA Only</a:t>
            </a:r>
          </a:p>
          <a:p>
            <a:r>
              <a:rPr lang="en-US" sz="1200">
                <a:solidFill>
                  <a:srgbClr val="1B1464"/>
                </a:solidFill>
                <a:latin typeface="Helvetica" panose="020B0403020202020204" pitchFamily="34" charset="0"/>
              </a:rPr>
              <a:t>(No Pay TV or Broadband)</a:t>
            </a:r>
            <a:endParaRPr lang="en-US" sz="1400">
              <a:solidFill>
                <a:srgbClr val="1B1464"/>
              </a:solidFill>
              <a:latin typeface="Helvetica" panose="020B0403020202020204" pitchFamily="34" charset="0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6102A559-18BE-663B-3874-03513766BB34}"/>
              </a:ext>
            </a:extLst>
          </p:cNvPr>
          <p:cNvSpPr/>
          <p:nvPr/>
        </p:nvSpPr>
        <p:spPr>
          <a:xfrm>
            <a:off x="772279" y="3484594"/>
            <a:ext cx="461056" cy="434543"/>
          </a:xfrm>
          <a:prstGeom prst="ellipse">
            <a:avLst/>
          </a:prstGeom>
          <a:solidFill>
            <a:srgbClr val="1B1464"/>
          </a:solidFill>
          <a:ln>
            <a:solidFill>
              <a:srgbClr val="1B146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latin typeface="Helvetica" panose="020B0403020202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18CEF61-95FA-8FD5-3EC8-C9DAEE21404A}"/>
              </a:ext>
            </a:extLst>
          </p:cNvPr>
          <p:cNvSpPr txBox="1"/>
          <p:nvPr/>
        </p:nvSpPr>
        <p:spPr>
          <a:xfrm>
            <a:off x="750820" y="3563366"/>
            <a:ext cx="503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>
                <a:solidFill>
                  <a:schemeClr val="bg1"/>
                </a:solidFill>
                <a:latin typeface="Helvetica" panose="020B0403020202020204" pitchFamily="34" charset="0"/>
              </a:rPr>
              <a:t>12%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BBF383F-F10B-6D42-1EF8-03FB25E644B0}"/>
              </a:ext>
            </a:extLst>
          </p:cNvPr>
          <p:cNvSpPr txBox="1"/>
          <p:nvPr/>
        </p:nvSpPr>
        <p:spPr>
          <a:xfrm>
            <a:off x="1364485" y="3547977"/>
            <a:ext cx="20633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>
                <a:solidFill>
                  <a:srgbClr val="1B1464"/>
                </a:solidFill>
                <a:latin typeface="Helvetica" panose="020B0403020202020204" pitchFamily="34" charset="0"/>
              </a:rPr>
              <a:t>OTA &amp; No Pay TV</a:t>
            </a:r>
            <a:endParaRPr lang="en-US" sz="1400">
              <a:solidFill>
                <a:srgbClr val="1B1464"/>
              </a:solidFill>
              <a:latin typeface="Helvetica" panose="020B0403020202020204" pitchFamily="34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9E01B46F-31B9-65A5-F921-87CB5BAEB1AF}"/>
              </a:ext>
            </a:extLst>
          </p:cNvPr>
          <p:cNvSpPr/>
          <p:nvPr/>
        </p:nvSpPr>
        <p:spPr>
          <a:xfrm>
            <a:off x="3554051" y="2043734"/>
            <a:ext cx="613666" cy="578377"/>
          </a:xfrm>
          <a:prstGeom prst="ellipse">
            <a:avLst/>
          </a:prstGeom>
          <a:solidFill>
            <a:srgbClr val="00BFF2"/>
          </a:solidFill>
          <a:ln>
            <a:solidFill>
              <a:srgbClr val="00BFF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latin typeface="Helvetica" panose="020B0403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A3885DA-1E7F-8046-7D71-8368E71ED7CD}"/>
              </a:ext>
            </a:extLst>
          </p:cNvPr>
          <p:cNvSpPr txBox="1"/>
          <p:nvPr/>
        </p:nvSpPr>
        <p:spPr>
          <a:xfrm>
            <a:off x="3608897" y="2194423"/>
            <a:ext cx="503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>
                <a:solidFill>
                  <a:schemeClr val="bg1"/>
                </a:solidFill>
                <a:latin typeface="Helvetica" panose="020B0403020202020204" pitchFamily="34" charset="0"/>
              </a:rPr>
              <a:t>34%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797E93C-8565-438E-92B6-43662844C814}"/>
              </a:ext>
            </a:extLst>
          </p:cNvPr>
          <p:cNvSpPr txBox="1"/>
          <p:nvPr/>
        </p:nvSpPr>
        <p:spPr>
          <a:xfrm>
            <a:off x="4222563" y="2009757"/>
            <a:ext cx="1595120" cy="646331"/>
          </a:xfrm>
          <a:prstGeom prst="rect">
            <a:avLst/>
          </a:prstGeom>
          <a:solidFill>
            <a:srgbClr val="00BFF2"/>
          </a:solidFill>
          <a:ln>
            <a:solidFill>
              <a:srgbClr val="00BFF2"/>
            </a:solidFill>
          </a:ln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chemeClr val="bg1"/>
                </a:solidFill>
                <a:latin typeface="Helvetica" panose="020B0403020202020204" pitchFamily="34" charset="0"/>
              </a:rPr>
              <a:t>Broadband Only (BBO)</a:t>
            </a: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8A6457BA-3E55-6AD9-385A-B9434C9C9C0F}"/>
              </a:ext>
            </a:extLst>
          </p:cNvPr>
          <p:cNvCxnSpPr>
            <a:cxnSpLocks/>
          </p:cNvCxnSpPr>
          <p:nvPr/>
        </p:nvCxnSpPr>
        <p:spPr>
          <a:xfrm>
            <a:off x="3860884" y="2689908"/>
            <a:ext cx="0" cy="2390945"/>
          </a:xfrm>
          <a:prstGeom prst="line">
            <a:avLst/>
          </a:prstGeom>
          <a:ln w="38100">
            <a:solidFill>
              <a:srgbClr val="00BFF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val 48">
            <a:extLst>
              <a:ext uri="{FF2B5EF4-FFF2-40B4-BE49-F238E27FC236}">
                <a16:creationId xmlns:a16="http://schemas.microsoft.com/office/drawing/2014/main" id="{6311D364-092A-1D3C-8063-52F52EE6359C}"/>
              </a:ext>
            </a:extLst>
          </p:cNvPr>
          <p:cNvSpPr/>
          <p:nvPr/>
        </p:nvSpPr>
        <p:spPr>
          <a:xfrm>
            <a:off x="4087725" y="2842455"/>
            <a:ext cx="461056" cy="434543"/>
          </a:xfrm>
          <a:prstGeom prst="ellipse">
            <a:avLst/>
          </a:prstGeom>
          <a:solidFill>
            <a:srgbClr val="00BFF2"/>
          </a:solidFill>
          <a:ln>
            <a:solidFill>
              <a:srgbClr val="00BFF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latin typeface="Helvetica" panose="020B0403020202020204" pitchFamily="34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F4E218B-5F04-39F0-B5D9-9340DF4D4369}"/>
              </a:ext>
            </a:extLst>
          </p:cNvPr>
          <p:cNvSpPr txBox="1"/>
          <p:nvPr/>
        </p:nvSpPr>
        <p:spPr>
          <a:xfrm>
            <a:off x="4066266" y="2921227"/>
            <a:ext cx="503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>
                <a:solidFill>
                  <a:schemeClr val="bg1"/>
                </a:solidFill>
                <a:latin typeface="Helvetica" panose="020B0403020202020204" pitchFamily="34" charset="0"/>
              </a:rPr>
              <a:t>11%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CCC90F9-DCEB-79F1-EAE1-EBBED7BA42EF}"/>
              </a:ext>
            </a:extLst>
          </p:cNvPr>
          <p:cNvSpPr txBox="1"/>
          <p:nvPr/>
        </p:nvSpPr>
        <p:spPr>
          <a:xfrm>
            <a:off x="4669202" y="2705783"/>
            <a:ext cx="21364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>
                <a:solidFill>
                  <a:srgbClr val="00BFF2"/>
                </a:solidFill>
                <a:latin typeface="Helvetica" panose="020B0403020202020204" pitchFamily="34" charset="0"/>
              </a:rPr>
              <a:t>Broadband &amp; Streaming &amp; Live</a:t>
            </a:r>
          </a:p>
          <a:p>
            <a:r>
              <a:rPr lang="en-US" sz="1200">
                <a:solidFill>
                  <a:srgbClr val="00BFF2"/>
                </a:solidFill>
                <a:latin typeface="Helvetica" panose="020B0403020202020204" pitchFamily="34" charset="0"/>
              </a:rPr>
              <a:t>(</a:t>
            </a:r>
            <a:r>
              <a:rPr lang="en-US" sz="1200" err="1">
                <a:solidFill>
                  <a:srgbClr val="00BFF2"/>
                </a:solidFill>
                <a:latin typeface="Helvetica" panose="020B0403020202020204" pitchFamily="34" charset="0"/>
              </a:rPr>
              <a:t>vMVPD</a:t>
            </a:r>
            <a:r>
              <a:rPr lang="en-US" sz="1200">
                <a:solidFill>
                  <a:srgbClr val="00BFF2"/>
                </a:solidFill>
                <a:latin typeface="Helvetica" panose="020B0403020202020204" pitchFamily="34" charset="0"/>
              </a:rPr>
              <a:t>)</a:t>
            </a:r>
            <a:endParaRPr lang="en-US" sz="1400">
              <a:solidFill>
                <a:srgbClr val="00BFF2"/>
              </a:solidFill>
              <a:latin typeface="Helvetica" panose="020B0403020202020204" pitchFamily="34" charset="0"/>
            </a:endParaRP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53723375-83A5-CDC9-0EA2-F39ED47FAC43}"/>
              </a:ext>
            </a:extLst>
          </p:cNvPr>
          <p:cNvSpPr/>
          <p:nvPr/>
        </p:nvSpPr>
        <p:spPr>
          <a:xfrm>
            <a:off x="4087725" y="3484594"/>
            <a:ext cx="461056" cy="434543"/>
          </a:xfrm>
          <a:prstGeom prst="ellipse">
            <a:avLst/>
          </a:prstGeom>
          <a:solidFill>
            <a:srgbClr val="00BFF2"/>
          </a:solidFill>
          <a:ln>
            <a:solidFill>
              <a:srgbClr val="00BFF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latin typeface="Helvetica" panose="020B0403020202020204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BA00BEA0-16A8-C689-E7C2-94751041D889}"/>
              </a:ext>
            </a:extLst>
          </p:cNvPr>
          <p:cNvSpPr txBox="1"/>
          <p:nvPr/>
        </p:nvSpPr>
        <p:spPr>
          <a:xfrm>
            <a:off x="4066266" y="3563366"/>
            <a:ext cx="503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>
                <a:solidFill>
                  <a:schemeClr val="bg1"/>
                </a:solidFill>
                <a:latin typeface="Helvetica" panose="020B0403020202020204" pitchFamily="34" charset="0"/>
              </a:rPr>
              <a:t>23%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E537F21-3154-4578-5DC9-640AB7614B0A}"/>
              </a:ext>
            </a:extLst>
          </p:cNvPr>
          <p:cNvSpPr txBox="1"/>
          <p:nvPr/>
        </p:nvSpPr>
        <p:spPr>
          <a:xfrm>
            <a:off x="4669202" y="3440255"/>
            <a:ext cx="24798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>
                <a:solidFill>
                  <a:srgbClr val="00BFF2"/>
                </a:solidFill>
                <a:latin typeface="Helvetica" panose="020B0403020202020204" pitchFamily="34" charset="0"/>
              </a:rPr>
              <a:t>Broadband &amp; Streaming but No Live</a:t>
            </a:r>
            <a:endParaRPr lang="en-US" sz="1400">
              <a:solidFill>
                <a:srgbClr val="00BFF2"/>
              </a:solidFill>
              <a:latin typeface="Helvetica" panose="020B0403020202020204" pitchFamily="34" charset="0"/>
            </a:endParaRP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5F6D55BC-8890-F56A-0412-25EE48CEFA2C}"/>
              </a:ext>
            </a:extLst>
          </p:cNvPr>
          <p:cNvSpPr/>
          <p:nvPr/>
        </p:nvSpPr>
        <p:spPr>
          <a:xfrm>
            <a:off x="4087725" y="4034400"/>
            <a:ext cx="461056" cy="434543"/>
          </a:xfrm>
          <a:prstGeom prst="ellipse">
            <a:avLst/>
          </a:prstGeom>
          <a:solidFill>
            <a:srgbClr val="00BFF2"/>
          </a:solidFill>
          <a:ln>
            <a:solidFill>
              <a:srgbClr val="00BFF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latin typeface="Helvetica" panose="020B0403020202020204" pitchFamily="34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61B79AFB-0089-74E6-9DBF-B57EEA17323E}"/>
              </a:ext>
            </a:extLst>
          </p:cNvPr>
          <p:cNvSpPr txBox="1"/>
          <p:nvPr/>
        </p:nvSpPr>
        <p:spPr>
          <a:xfrm>
            <a:off x="4066266" y="4113172"/>
            <a:ext cx="503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>
                <a:solidFill>
                  <a:schemeClr val="bg1"/>
                </a:solidFill>
                <a:latin typeface="Helvetica" panose="020B0403020202020204" pitchFamily="34" charset="0"/>
              </a:rPr>
              <a:t>&lt;1%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3E3805A5-10DE-89C8-924F-6B501396A4F8}"/>
              </a:ext>
            </a:extLst>
          </p:cNvPr>
          <p:cNvSpPr txBox="1"/>
          <p:nvPr/>
        </p:nvSpPr>
        <p:spPr>
          <a:xfrm>
            <a:off x="4669202" y="3990061"/>
            <a:ext cx="24798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>
                <a:solidFill>
                  <a:srgbClr val="00BFF2"/>
                </a:solidFill>
                <a:latin typeface="Helvetica" panose="020B0403020202020204" pitchFamily="34" charset="0"/>
              </a:rPr>
              <a:t>Broadband &amp; Live (</a:t>
            </a:r>
            <a:r>
              <a:rPr lang="en-US" sz="1400" b="1" err="1">
                <a:solidFill>
                  <a:srgbClr val="00BFF2"/>
                </a:solidFill>
                <a:latin typeface="Helvetica" panose="020B0403020202020204" pitchFamily="34" charset="0"/>
              </a:rPr>
              <a:t>vMVPD</a:t>
            </a:r>
            <a:r>
              <a:rPr lang="en-US" sz="1400" b="1">
                <a:solidFill>
                  <a:srgbClr val="00BFF2"/>
                </a:solidFill>
                <a:latin typeface="Helvetica" panose="020B0403020202020204" pitchFamily="34" charset="0"/>
              </a:rPr>
              <a:t>) but No Streaming</a:t>
            </a:r>
            <a:endParaRPr lang="en-US" sz="1400">
              <a:solidFill>
                <a:srgbClr val="00BFF2"/>
              </a:solidFill>
              <a:latin typeface="Helvetica" panose="020B0403020202020204" pitchFamily="34" charset="0"/>
            </a:endParaRP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23BDB091-5FAC-36E6-2839-3425DEF41AE8}"/>
              </a:ext>
            </a:extLst>
          </p:cNvPr>
          <p:cNvSpPr/>
          <p:nvPr/>
        </p:nvSpPr>
        <p:spPr>
          <a:xfrm>
            <a:off x="4087725" y="4539866"/>
            <a:ext cx="461056" cy="434543"/>
          </a:xfrm>
          <a:prstGeom prst="ellipse">
            <a:avLst/>
          </a:prstGeom>
          <a:solidFill>
            <a:srgbClr val="00BFF2"/>
          </a:solidFill>
          <a:ln>
            <a:solidFill>
              <a:srgbClr val="00BFF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latin typeface="Helvetica" panose="020B0403020202020204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BB4777E5-31A0-86E5-D713-81890C9CF1AD}"/>
              </a:ext>
            </a:extLst>
          </p:cNvPr>
          <p:cNvSpPr txBox="1"/>
          <p:nvPr/>
        </p:nvSpPr>
        <p:spPr>
          <a:xfrm>
            <a:off x="4066266" y="4618638"/>
            <a:ext cx="503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>
                <a:solidFill>
                  <a:schemeClr val="bg1"/>
                </a:solidFill>
                <a:latin typeface="Helvetica" panose="020B0403020202020204" pitchFamily="34" charset="0"/>
              </a:rPr>
              <a:t>&lt;1%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F6D6AB4A-355C-F4AD-8FFF-9F59713B1514}"/>
              </a:ext>
            </a:extLst>
          </p:cNvPr>
          <p:cNvSpPr txBox="1"/>
          <p:nvPr/>
        </p:nvSpPr>
        <p:spPr>
          <a:xfrm>
            <a:off x="4669202" y="4603249"/>
            <a:ext cx="26189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>
                <a:solidFill>
                  <a:srgbClr val="00BFF2"/>
                </a:solidFill>
                <a:latin typeface="Helvetica" panose="020B0403020202020204" pitchFamily="34" charset="0"/>
              </a:rPr>
              <a:t>Broadband for Internet Only</a:t>
            </a:r>
            <a:endParaRPr lang="en-US" sz="1400">
              <a:solidFill>
                <a:srgbClr val="00BFF2"/>
              </a:solidFill>
              <a:latin typeface="Helvetica" panose="020B0403020202020204" pitchFamily="34" charset="0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E4A7CBD9-EF9D-7A37-5130-A6F50E74891C}"/>
              </a:ext>
            </a:extLst>
          </p:cNvPr>
          <p:cNvSpPr/>
          <p:nvPr/>
        </p:nvSpPr>
        <p:spPr>
          <a:xfrm>
            <a:off x="7030127" y="2043734"/>
            <a:ext cx="613666" cy="578377"/>
          </a:xfrm>
          <a:prstGeom prst="ellipse">
            <a:avLst/>
          </a:prstGeom>
          <a:solidFill>
            <a:srgbClr val="ED3C8D"/>
          </a:solidFill>
          <a:ln>
            <a:solidFill>
              <a:srgbClr val="ED3C8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latin typeface="Helvetica" panose="020B0403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CDFFBAE-DFCB-5B57-5C0E-DAEB4883865A}"/>
              </a:ext>
            </a:extLst>
          </p:cNvPr>
          <p:cNvSpPr txBox="1"/>
          <p:nvPr/>
        </p:nvSpPr>
        <p:spPr>
          <a:xfrm>
            <a:off x="7084973" y="2194423"/>
            <a:ext cx="503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>
                <a:solidFill>
                  <a:schemeClr val="bg1"/>
                </a:solidFill>
                <a:latin typeface="Helvetica" panose="020B0403020202020204" pitchFamily="34" charset="0"/>
              </a:rPr>
              <a:t>50%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936EE9F-7AF1-5675-DFA7-C444A32A6373}"/>
              </a:ext>
            </a:extLst>
          </p:cNvPr>
          <p:cNvSpPr txBox="1"/>
          <p:nvPr/>
        </p:nvSpPr>
        <p:spPr>
          <a:xfrm>
            <a:off x="7698639" y="2009757"/>
            <a:ext cx="1241080" cy="369332"/>
          </a:xfrm>
          <a:prstGeom prst="rect">
            <a:avLst/>
          </a:prstGeom>
          <a:solidFill>
            <a:srgbClr val="ED3C8D"/>
          </a:solidFill>
          <a:ln>
            <a:solidFill>
              <a:srgbClr val="ED3C8D"/>
            </a:solidFill>
          </a:ln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chemeClr val="bg1"/>
                </a:solidFill>
                <a:latin typeface="Helvetica" panose="020B0403020202020204" pitchFamily="34" charset="0"/>
              </a:rPr>
              <a:t>Pay TV</a:t>
            </a:r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BCB6A19B-31A0-1B2C-F9BD-D61C67BF6C77}"/>
              </a:ext>
            </a:extLst>
          </p:cNvPr>
          <p:cNvCxnSpPr>
            <a:cxnSpLocks/>
          </p:cNvCxnSpPr>
          <p:nvPr/>
        </p:nvCxnSpPr>
        <p:spPr>
          <a:xfrm>
            <a:off x="7336960" y="2689908"/>
            <a:ext cx="0" cy="2390945"/>
          </a:xfrm>
          <a:prstGeom prst="line">
            <a:avLst/>
          </a:prstGeom>
          <a:ln w="38100">
            <a:solidFill>
              <a:srgbClr val="ED3C8D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Oval 77">
            <a:extLst>
              <a:ext uri="{FF2B5EF4-FFF2-40B4-BE49-F238E27FC236}">
                <a16:creationId xmlns:a16="http://schemas.microsoft.com/office/drawing/2014/main" id="{2AA0FB91-7E18-1A0F-EAB0-8C61886C801B}"/>
              </a:ext>
            </a:extLst>
          </p:cNvPr>
          <p:cNvSpPr/>
          <p:nvPr/>
        </p:nvSpPr>
        <p:spPr>
          <a:xfrm>
            <a:off x="7556494" y="2842455"/>
            <a:ext cx="461056" cy="434543"/>
          </a:xfrm>
          <a:prstGeom prst="ellipse">
            <a:avLst/>
          </a:prstGeom>
          <a:solidFill>
            <a:srgbClr val="ED3C8D"/>
          </a:solidFill>
          <a:ln>
            <a:solidFill>
              <a:srgbClr val="ED3C8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latin typeface="Helvetica" panose="020B0403020202020204" pitchFamily="34" charset="0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EA042122-79BF-D500-F27A-1FFE4583B1EE}"/>
              </a:ext>
            </a:extLst>
          </p:cNvPr>
          <p:cNvSpPr txBox="1"/>
          <p:nvPr/>
        </p:nvSpPr>
        <p:spPr>
          <a:xfrm>
            <a:off x="7535035" y="2921227"/>
            <a:ext cx="503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>
                <a:solidFill>
                  <a:schemeClr val="bg1"/>
                </a:solidFill>
                <a:latin typeface="Helvetica" panose="020B0403020202020204" pitchFamily="34" charset="0"/>
              </a:rPr>
              <a:t>6%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91BD82FF-A955-EB8D-BA26-79BCA71BAB19}"/>
              </a:ext>
            </a:extLst>
          </p:cNvPr>
          <p:cNvSpPr txBox="1"/>
          <p:nvPr/>
        </p:nvSpPr>
        <p:spPr>
          <a:xfrm>
            <a:off x="8137971" y="2813505"/>
            <a:ext cx="213645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>
                <a:solidFill>
                  <a:srgbClr val="ED3C8D"/>
                </a:solidFill>
                <a:latin typeface="Helvetica" panose="020B0403020202020204" pitchFamily="34" charset="0"/>
              </a:rPr>
              <a:t>Pay TV Only</a:t>
            </a:r>
          </a:p>
          <a:p>
            <a:r>
              <a:rPr lang="en-US" sz="1200">
                <a:solidFill>
                  <a:srgbClr val="ED3C8D"/>
                </a:solidFill>
                <a:latin typeface="Helvetica" panose="020B0403020202020204" pitchFamily="34" charset="0"/>
              </a:rPr>
              <a:t>(No Antenna or Broadband)</a:t>
            </a:r>
            <a:endParaRPr lang="en-US" sz="1400">
              <a:solidFill>
                <a:srgbClr val="ED3C8D"/>
              </a:solidFill>
              <a:latin typeface="Helvetica" panose="020B0403020202020204" pitchFamily="34" charset="0"/>
            </a:endParaRPr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AA2C1604-C236-688D-79FF-869FFDA87712}"/>
              </a:ext>
            </a:extLst>
          </p:cNvPr>
          <p:cNvSpPr/>
          <p:nvPr/>
        </p:nvSpPr>
        <p:spPr>
          <a:xfrm>
            <a:off x="7556494" y="3484594"/>
            <a:ext cx="461056" cy="434543"/>
          </a:xfrm>
          <a:prstGeom prst="ellipse">
            <a:avLst/>
          </a:prstGeom>
          <a:solidFill>
            <a:srgbClr val="ED3C8D"/>
          </a:solidFill>
          <a:ln>
            <a:solidFill>
              <a:srgbClr val="ED3C8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latin typeface="Helvetica" panose="020B0403020202020204" pitchFamily="34" charset="0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369DF17A-5648-8245-7A96-9F2390E48C0C}"/>
              </a:ext>
            </a:extLst>
          </p:cNvPr>
          <p:cNvSpPr txBox="1"/>
          <p:nvPr/>
        </p:nvSpPr>
        <p:spPr>
          <a:xfrm>
            <a:off x="7535035" y="3563366"/>
            <a:ext cx="503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>
                <a:solidFill>
                  <a:schemeClr val="bg1"/>
                </a:solidFill>
                <a:latin typeface="Helvetica" panose="020B0403020202020204" pitchFamily="34" charset="0"/>
              </a:rPr>
              <a:t>42%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2B5DDF6C-7482-A135-030D-674061FC3344}"/>
              </a:ext>
            </a:extLst>
          </p:cNvPr>
          <p:cNvSpPr txBox="1"/>
          <p:nvPr/>
        </p:nvSpPr>
        <p:spPr>
          <a:xfrm>
            <a:off x="8137971" y="3547977"/>
            <a:ext cx="24798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>
                <a:solidFill>
                  <a:srgbClr val="ED3C8D"/>
                </a:solidFill>
                <a:latin typeface="Helvetica" panose="020B0403020202020204" pitchFamily="34" charset="0"/>
              </a:rPr>
              <a:t>Pay TV &amp; Broadband</a:t>
            </a:r>
            <a:endParaRPr lang="en-US" sz="1400">
              <a:solidFill>
                <a:srgbClr val="ED3C8D"/>
              </a:solidFill>
              <a:latin typeface="Helvetica" panose="020B0403020202020204" pitchFamily="34" charset="0"/>
            </a:endParaRPr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62505CA3-9AC8-614F-4F38-05F08B1FFFE4}"/>
              </a:ext>
            </a:extLst>
          </p:cNvPr>
          <p:cNvSpPr/>
          <p:nvPr/>
        </p:nvSpPr>
        <p:spPr>
          <a:xfrm>
            <a:off x="7556494" y="4034400"/>
            <a:ext cx="461056" cy="434543"/>
          </a:xfrm>
          <a:prstGeom prst="ellipse">
            <a:avLst/>
          </a:prstGeom>
          <a:solidFill>
            <a:srgbClr val="ED3C8D"/>
          </a:solidFill>
          <a:ln>
            <a:solidFill>
              <a:srgbClr val="ED3C8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latin typeface="Helvetica" panose="020B0403020202020204" pitchFamily="34" charset="0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02DE8438-FBE4-95C5-4FD4-FD25E767A8B4}"/>
              </a:ext>
            </a:extLst>
          </p:cNvPr>
          <p:cNvSpPr txBox="1"/>
          <p:nvPr/>
        </p:nvSpPr>
        <p:spPr>
          <a:xfrm>
            <a:off x="7535035" y="4113172"/>
            <a:ext cx="503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>
                <a:solidFill>
                  <a:schemeClr val="bg1"/>
                </a:solidFill>
                <a:latin typeface="Helvetica" panose="020B0403020202020204" pitchFamily="34" charset="0"/>
              </a:rPr>
              <a:t>&lt;1%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84E47BE7-C49D-1CF9-ABAC-8B262E4127C0}"/>
              </a:ext>
            </a:extLst>
          </p:cNvPr>
          <p:cNvSpPr txBox="1"/>
          <p:nvPr/>
        </p:nvSpPr>
        <p:spPr>
          <a:xfrm>
            <a:off x="8137971" y="4097783"/>
            <a:ext cx="24798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>
                <a:solidFill>
                  <a:srgbClr val="ED3C8D"/>
                </a:solidFill>
                <a:latin typeface="Helvetica" panose="020B0403020202020204" pitchFamily="34" charset="0"/>
              </a:rPr>
              <a:t>Pay TV &amp; Antenna</a:t>
            </a:r>
            <a:endParaRPr lang="en-US" sz="1400">
              <a:solidFill>
                <a:srgbClr val="ED3C8D"/>
              </a:solidFill>
              <a:latin typeface="Helvetica" panose="020B0403020202020204" pitchFamily="34" charset="0"/>
            </a:endParaRPr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64CED63A-C7FF-CBF9-C64C-39B65BF5EEB3}"/>
              </a:ext>
            </a:extLst>
          </p:cNvPr>
          <p:cNvSpPr/>
          <p:nvPr/>
        </p:nvSpPr>
        <p:spPr>
          <a:xfrm>
            <a:off x="7556494" y="4539866"/>
            <a:ext cx="461056" cy="434543"/>
          </a:xfrm>
          <a:prstGeom prst="ellipse">
            <a:avLst/>
          </a:prstGeom>
          <a:solidFill>
            <a:srgbClr val="ED3C8D"/>
          </a:solidFill>
          <a:ln>
            <a:solidFill>
              <a:srgbClr val="ED3C8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latin typeface="Helvetica" panose="020B0403020202020204" pitchFamily="34" charset="0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E5DB2A59-5A85-44A8-584F-1A5347F7C5CB}"/>
              </a:ext>
            </a:extLst>
          </p:cNvPr>
          <p:cNvSpPr txBox="1"/>
          <p:nvPr/>
        </p:nvSpPr>
        <p:spPr>
          <a:xfrm>
            <a:off x="7535035" y="4618638"/>
            <a:ext cx="503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>
                <a:solidFill>
                  <a:schemeClr val="bg1"/>
                </a:solidFill>
                <a:latin typeface="Helvetica" panose="020B0403020202020204" pitchFamily="34" charset="0"/>
              </a:rPr>
              <a:t>2%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121B9C4D-D907-A5F3-F71A-B502C8693AE8}"/>
              </a:ext>
            </a:extLst>
          </p:cNvPr>
          <p:cNvSpPr txBox="1"/>
          <p:nvPr/>
        </p:nvSpPr>
        <p:spPr>
          <a:xfrm>
            <a:off x="8137971" y="4681905"/>
            <a:ext cx="31536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>
                <a:solidFill>
                  <a:srgbClr val="ED3C8D"/>
                </a:solidFill>
                <a:latin typeface="Helvetica" panose="020B0403020202020204" pitchFamily="34" charset="0"/>
              </a:rPr>
              <a:t>Pay TV &amp; Antenna &amp; Broadband</a:t>
            </a:r>
            <a:endParaRPr lang="en-US" sz="1400">
              <a:solidFill>
                <a:srgbClr val="ED3C8D"/>
              </a:solidFill>
              <a:latin typeface="Helvetica" panose="020B0403020202020204" pitchFamily="34" charset="0"/>
            </a:endParaRPr>
          </a:p>
        </p:txBody>
      </p: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A7418D83-FC4D-F1AE-8FDD-4C61CE59F786}"/>
              </a:ext>
            </a:extLst>
          </p:cNvPr>
          <p:cNvCxnSpPr>
            <a:cxnSpLocks/>
          </p:cNvCxnSpPr>
          <p:nvPr/>
        </p:nvCxnSpPr>
        <p:spPr>
          <a:xfrm flipV="1">
            <a:off x="5723645" y="5236232"/>
            <a:ext cx="2229701" cy="166777"/>
          </a:xfrm>
          <a:prstGeom prst="line">
            <a:avLst/>
          </a:prstGeom>
          <a:ln>
            <a:solidFill>
              <a:srgbClr val="1B14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5180AE7D-F11D-0456-8479-AAE968D7ACDF}"/>
              </a:ext>
            </a:extLst>
          </p:cNvPr>
          <p:cNvCxnSpPr>
            <a:cxnSpLocks/>
          </p:cNvCxnSpPr>
          <p:nvPr/>
        </p:nvCxnSpPr>
        <p:spPr>
          <a:xfrm>
            <a:off x="5737427" y="5403009"/>
            <a:ext cx="2280123" cy="166777"/>
          </a:xfrm>
          <a:prstGeom prst="line">
            <a:avLst/>
          </a:prstGeom>
          <a:ln>
            <a:solidFill>
              <a:srgbClr val="1B14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7DF62917-5173-E2CC-71E0-596B62C49C36}"/>
              </a:ext>
            </a:extLst>
          </p:cNvPr>
          <p:cNvCxnSpPr>
            <a:cxnSpLocks/>
          </p:cNvCxnSpPr>
          <p:nvPr/>
        </p:nvCxnSpPr>
        <p:spPr>
          <a:xfrm flipV="1">
            <a:off x="6242950" y="5837694"/>
            <a:ext cx="2085897" cy="128413"/>
          </a:xfrm>
          <a:prstGeom prst="line">
            <a:avLst/>
          </a:prstGeom>
          <a:ln>
            <a:solidFill>
              <a:srgbClr val="1B14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89E5007B-E2FF-81D3-78B1-27964912E566}"/>
              </a:ext>
            </a:extLst>
          </p:cNvPr>
          <p:cNvCxnSpPr>
            <a:cxnSpLocks/>
          </p:cNvCxnSpPr>
          <p:nvPr/>
        </p:nvCxnSpPr>
        <p:spPr>
          <a:xfrm>
            <a:off x="6242950" y="5970711"/>
            <a:ext cx="2157523" cy="246221"/>
          </a:xfrm>
          <a:prstGeom prst="line">
            <a:avLst/>
          </a:prstGeom>
          <a:ln>
            <a:solidFill>
              <a:srgbClr val="1B14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Oval 119">
            <a:extLst>
              <a:ext uri="{FF2B5EF4-FFF2-40B4-BE49-F238E27FC236}">
                <a16:creationId xmlns:a16="http://schemas.microsoft.com/office/drawing/2014/main" id="{A9BE06B7-1476-EC7E-0EBA-C5805A45ED85}"/>
              </a:ext>
            </a:extLst>
          </p:cNvPr>
          <p:cNvSpPr/>
          <p:nvPr/>
        </p:nvSpPr>
        <p:spPr>
          <a:xfrm>
            <a:off x="7901615" y="5070846"/>
            <a:ext cx="314907" cy="296798"/>
          </a:xfrm>
          <a:prstGeom prst="ellipse">
            <a:avLst/>
          </a:prstGeom>
          <a:solidFill>
            <a:srgbClr val="1B1464"/>
          </a:solidFill>
          <a:ln>
            <a:solidFill>
              <a:srgbClr val="1B146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latin typeface="Helvetica" panose="020B0403020202020204" pitchFamily="34" charset="0"/>
            </a:endParaRP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25A89FB4-751E-55A1-79DC-6410B025F8EA}"/>
              </a:ext>
            </a:extLst>
          </p:cNvPr>
          <p:cNvSpPr txBox="1"/>
          <p:nvPr/>
        </p:nvSpPr>
        <p:spPr>
          <a:xfrm>
            <a:off x="7829989" y="5101066"/>
            <a:ext cx="45815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>
                <a:solidFill>
                  <a:schemeClr val="bg1"/>
                </a:solidFill>
                <a:latin typeface="Helvetica" panose="020B0403020202020204" pitchFamily="34" charset="0"/>
              </a:rPr>
              <a:t>&lt;1%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38C3ABCD-BAC3-C8FF-CEEC-2A48BA5C59EE}"/>
              </a:ext>
            </a:extLst>
          </p:cNvPr>
          <p:cNvSpPr txBox="1"/>
          <p:nvPr/>
        </p:nvSpPr>
        <p:spPr>
          <a:xfrm>
            <a:off x="8230304" y="5080746"/>
            <a:ext cx="25571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>
                <a:solidFill>
                  <a:srgbClr val="1B1464"/>
                </a:solidFill>
                <a:latin typeface="Helvetica" panose="020B0403020202020204" pitchFamily="34" charset="0"/>
              </a:rPr>
              <a:t>OTA &amp; </a:t>
            </a:r>
            <a:r>
              <a:rPr lang="en-US" sz="1200" b="1" err="1">
                <a:solidFill>
                  <a:srgbClr val="1B1464"/>
                </a:solidFill>
                <a:latin typeface="Helvetica" panose="020B0403020202020204" pitchFamily="34" charset="0"/>
              </a:rPr>
              <a:t>vMVPD</a:t>
            </a:r>
            <a:r>
              <a:rPr lang="en-US" sz="1200" b="1">
                <a:solidFill>
                  <a:srgbClr val="1B1464"/>
                </a:solidFill>
                <a:latin typeface="Helvetica" panose="020B0403020202020204" pitchFamily="34" charset="0"/>
              </a:rPr>
              <a:t> &amp; No Streaming</a:t>
            </a:r>
            <a:endParaRPr lang="en-US" sz="1200">
              <a:solidFill>
                <a:srgbClr val="1B1464"/>
              </a:solidFill>
              <a:latin typeface="Helvetica" panose="020B0403020202020204" pitchFamily="34" charset="0"/>
            </a:endParaRPr>
          </a:p>
        </p:txBody>
      </p:sp>
      <p:sp>
        <p:nvSpPr>
          <p:cNvPr id="128" name="Oval 127">
            <a:extLst>
              <a:ext uri="{FF2B5EF4-FFF2-40B4-BE49-F238E27FC236}">
                <a16:creationId xmlns:a16="http://schemas.microsoft.com/office/drawing/2014/main" id="{E45A8362-EDAB-20C3-42FD-B0CBFE386C88}"/>
              </a:ext>
            </a:extLst>
          </p:cNvPr>
          <p:cNvSpPr/>
          <p:nvPr/>
        </p:nvSpPr>
        <p:spPr>
          <a:xfrm>
            <a:off x="7925622" y="5416455"/>
            <a:ext cx="314907" cy="296798"/>
          </a:xfrm>
          <a:prstGeom prst="ellipse">
            <a:avLst/>
          </a:prstGeom>
          <a:solidFill>
            <a:srgbClr val="1B1464"/>
          </a:solidFill>
          <a:ln>
            <a:solidFill>
              <a:srgbClr val="1B146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latin typeface="Helvetica" panose="020B0403020202020204" pitchFamily="34" charset="0"/>
            </a:endParaRP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583106DE-C7BB-200C-0CD8-CD862617E77A}"/>
              </a:ext>
            </a:extLst>
          </p:cNvPr>
          <p:cNvSpPr txBox="1"/>
          <p:nvPr/>
        </p:nvSpPr>
        <p:spPr>
          <a:xfrm>
            <a:off x="7853996" y="5446675"/>
            <a:ext cx="45815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>
                <a:solidFill>
                  <a:schemeClr val="bg1"/>
                </a:solidFill>
                <a:latin typeface="Helvetica" panose="020B0403020202020204" pitchFamily="34" charset="0"/>
              </a:rPr>
              <a:t>&lt;1%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CB67068B-F3E6-F912-56B7-5B3FB7453CBD}"/>
              </a:ext>
            </a:extLst>
          </p:cNvPr>
          <p:cNvSpPr txBox="1"/>
          <p:nvPr/>
        </p:nvSpPr>
        <p:spPr>
          <a:xfrm>
            <a:off x="8254311" y="5426355"/>
            <a:ext cx="25571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>
                <a:solidFill>
                  <a:srgbClr val="1B1464"/>
                </a:solidFill>
                <a:latin typeface="Helvetica" panose="020B0403020202020204" pitchFamily="34" charset="0"/>
              </a:rPr>
              <a:t>OTA &amp; </a:t>
            </a:r>
            <a:r>
              <a:rPr lang="en-US" sz="1200" b="1" err="1">
                <a:solidFill>
                  <a:srgbClr val="1B1464"/>
                </a:solidFill>
                <a:latin typeface="Helvetica" panose="020B0403020202020204" pitchFamily="34" charset="0"/>
              </a:rPr>
              <a:t>vMVPD</a:t>
            </a:r>
            <a:r>
              <a:rPr lang="en-US" sz="1200" b="1">
                <a:solidFill>
                  <a:srgbClr val="1B1464"/>
                </a:solidFill>
                <a:latin typeface="Helvetica" panose="020B0403020202020204" pitchFamily="34" charset="0"/>
              </a:rPr>
              <a:t> &amp; Streaming</a:t>
            </a:r>
            <a:endParaRPr lang="en-US" sz="1200">
              <a:solidFill>
                <a:srgbClr val="1B1464"/>
              </a:solidFill>
              <a:latin typeface="Helvetica" panose="020B0403020202020204" pitchFamily="34" charset="0"/>
            </a:endParaRPr>
          </a:p>
        </p:txBody>
      </p:sp>
      <p:sp>
        <p:nvSpPr>
          <p:cNvPr id="146" name="Oval 145">
            <a:extLst>
              <a:ext uri="{FF2B5EF4-FFF2-40B4-BE49-F238E27FC236}">
                <a16:creationId xmlns:a16="http://schemas.microsoft.com/office/drawing/2014/main" id="{864A49EF-9F0E-6385-441E-48016E48A04D}"/>
              </a:ext>
            </a:extLst>
          </p:cNvPr>
          <p:cNvSpPr/>
          <p:nvPr/>
        </p:nvSpPr>
        <p:spPr>
          <a:xfrm>
            <a:off x="8339054" y="5714994"/>
            <a:ext cx="314907" cy="296798"/>
          </a:xfrm>
          <a:prstGeom prst="ellipse">
            <a:avLst/>
          </a:prstGeom>
          <a:solidFill>
            <a:srgbClr val="1B1464"/>
          </a:solidFill>
          <a:ln>
            <a:solidFill>
              <a:srgbClr val="1B146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latin typeface="Helvetica" panose="020B0403020202020204" pitchFamily="34" charset="0"/>
            </a:endParaRP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F88F73A1-B0CE-0B42-2C8D-0E5DF6013CD8}"/>
              </a:ext>
            </a:extLst>
          </p:cNvPr>
          <p:cNvSpPr txBox="1"/>
          <p:nvPr/>
        </p:nvSpPr>
        <p:spPr>
          <a:xfrm>
            <a:off x="8267428" y="5745214"/>
            <a:ext cx="45815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>
                <a:solidFill>
                  <a:schemeClr val="bg1"/>
                </a:solidFill>
                <a:latin typeface="Helvetica" panose="020B0403020202020204" pitchFamily="34" charset="0"/>
              </a:rPr>
              <a:t>2%</a:t>
            </a: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BC7E31CA-BB32-7950-D563-DDCF7862967C}"/>
              </a:ext>
            </a:extLst>
          </p:cNvPr>
          <p:cNvSpPr txBox="1"/>
          <p:nvPr/>
        </p:nvSpPr>
        <p:spPr>
          <a:xfrm>
            <a:off x="8667743" y="5724894"/>
            <a:ext cx="31470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>
                <a:solidFill>
                  <a:srgbClr val="1B1464"/>
                </a:solidFill>
                <a:latin typeface="Helvetica" panose="020B0403020202020204" pitchFamily="34" charset="0"/>
              </a:rPr>
              <a:t>OTA with No </a:t>
            </a:r>
            <a:r>
              <a:rPr lang="en-US" sz="1200" b="1" err="1">
                <a:solidFill>
                  <a:srgbClr val="1B1464"/>
                </a:solidFill>
                <a:latin typeface="Helvetica" panose="020B0403020202020204" pitchFamily="34" charset="0"/>
              </a:rPr>
              <a:t>vMVPD</a:t>
            </a:r>
            <a:r>
              <a:rPr lang="en-US" sz="1200" b="1">
                <a:solidFill>
                  <a:srgbClr val="1B1464"/>
                </a:solidFill>
                <a:latin typeface="Helvetica" panose="020B0403020202020204" pitchFamily="34" charset="0"/>
              </a:rPr>
              <a:t> and No Streaming</a:t>
            </a:r>
            <a:endParaRPr lang="en-US" sz="1200">
              <a:solidFill>
                <a:srgbClr val="1B1464"/>
              </a:solidFill>
              <a:latin typeface="Helvetica" panose="020B0403020202020204" pitchFamily="34" charset="0"/>
            </a:endParaRPr>
          </a:p>
        </p:txBody>
      </p:sp>
      <p:sp>
        <p:nvSpPr>
          <p:cNvPr id="149" name="Oval 148">
            <a:extLst>
              <a:ext uri="{FF2B5EF4-FFF2-40B4-BE49-F238E27FC236}">
                <a16:creationId xmlns:a16="http://schemas.microsoft.com/office/drawing/2014/main" id="{370C8E76-40E9-68A3-4774-1115F24F26AB}"/>
              </a:ext>
            </a:extLst>
          </p:cNvPr>
          <p:cNvSpPr/>
          <p:nvPr/>
        </p:nvSpPr>
        <p:spPr>
          <a:xfrm>
            <a:off x="8363061" y="6040939"/>
            <a:ext cx="314907" cy="296798"/>
          </a:xfrm>
          <a:prstGeom prst="ellipse">
            <a:avLst/>
          </a:prstGeom>
          <a:solidFill>
            <a:srgbClr val="1B1464"/>
          </a:solidFill>
          <a:ln>
            <a:solidFill>
              <a:srgbClr val="1B146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latin typeface="Helvetica" panose="020B0403020202020204" pitchFamily="34" charset="0"/>
            </a:endParaRP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1D8D3BDF-9924-071D-213F-6065901AF419}"/>
              </a:ext>
            </a:extLst>
          </p:cNvPr>
          <p:cNvSpPr txBox="1"/>
          <p:nvPr/>
        </p:nvSpPr>
        <p:spPr>
          <a:xfrm>
            <a:off x="8291435" y="6071159"/>
            <a:ext cx="45815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>
                <a:solidFill>
                  <a:schemeClr val="bg1"/>
                </a:solidFill>
                <a:latin typeface="Helvetica" panose="020B0403020202020204" pitchFamily="34" charset="0"/>
              </a:rPr>
              <a:t>7%</a:t>
            </a: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5F8DFC76-924A-C35D-A95C-32496BDBBF39}"/>
              </a:ext>
            </a:extLst>
          </p:cNvPr>
          <p:cNvSpPr txBox="1"/>
          <p:nvPr/>
        </p:nvSpPr>
        <p:spPr>
          <a:xfrm>
            <a:off x="8691750" y="6050839"/>
            <a:ext cx="25571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>
                <a:solidFill>
                  <a:srgbClr val="1B1464"/>
                </a:solidFill>
                <a:latin typeface="Helvetica" panose="020B0403020202020204" pitchFamily="34" charset="0"/>
              </a:rPr>
              <a:t>OTA &amp; Streaming but No </a:t>
            </a:r>
            <a:r>
              <a:rPr lang="en-US" sz="1200" b="1" err="1">
                <a:solidFill>
                  <a:srgbClr val="1B1464"/>
                </a:solidFill>
                <a:latin typeface="Helvetica" panose="020B0403020202020204" pitchFamily="34" charset="0"/>
              </a:rPr>
              <a:t>vMVPD</a:t>
            </a:r>
            <a:endParaRPr lang="en-US" sz="1200">
              <a:solidFill>
                <a:srgbClr val="1B1464"/>
              </a:solidFill>
              <a:latin typeface="Helvetica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16324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ffbcc2d-a520-42b9-8ca7-e090664160a6" xsi:nil="true"/>
    <lcf76f155ced4ddcb4097134ff3c332f xmlns="97cdb7a3-d8d8-4d5a-8559-ae518cf29f49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C797AAB-9343-4AA0-8E42-068374107537}">
  <ds:schemaRefs>
    <ds:schemaRef ds:uri="http://schemas.microsoft.com/office/2006/metadata/properties"/>
    <ds:schemaRef ds:uri="http://schemas.microsoft.com/office/infopath/2007/PartnerControls"/>
    <ds:schemaRef ds:uri="8ffbcc2d-a520-42b9-8ca7-e090664160a6"/>
    <ds:schemaRef ds:uri="97cdb7a3-d8d8-4d5a-8559-ae518cf29f49"/>
  </ds:schemaRefs>
</ds:datastoreItem>
</file>

<file path=customXml/itemProps2.xml><?xml version="1.0" encoding="utf-8"?>
<ds:datastoreItem xmlns:ds="http://schemas.openxmlformats.org/officeDocument/2006/customXml" ds:itemID="{87963A2B-892B-4BE2-A3A8-962ADB408DE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43189BD-72A7-4C5A-8041-9083349A19A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7cdb7a3-d8d8-4d5a-8559-ae518cf29f49"/>
    <ds:schemaRef ds:uri="8ffbcc2d-a520-42b9-8ca7-e090664160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242</Words>
  <Application>Microsoft Office PowerPoint</Application>
  <PresentationFormat>Widescreen</PresentationFormat>
  <Paragraphs>56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Helvetica</vt:lpstr>
      <vt:lpstr>Helvetica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Dylan Breger</dc:creator>
  <cp:lastModifiedBy>Dylan Breger</cp:lastModifiedBy>
  <cp:revision>1</cp:revision>
  <dcterms:created xsi:type="dcterms:W3CDTF">2024-07-15T19:39:31Z</dcterms:created>
  <dcterms:modified xsi:type="dcterms:W3CDTF">2024-07-15T19:44:23Z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0x010100C24291D3CFFFB3468A8BEBC160241642</vt:lpwstr>
  </property>
  <property fmtid="{D5CDD505-2E9C-101B-9397-08002B2CF9AE}" pid="3" name="MediaServiceImageTags">
    <vt:lpwstr/>
  </property>
</Properties>
</file>