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63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ED5CDE-379A-4F69-BC11-1AD752C076DC}" v="1" dt="2024-07-15T19:44:22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8ED5CDE-379A-4F69-BC11-1AD752C076DC}"/>
    <pc:docChg chg="custSel addSld delSld modSld">
      <pc:chgData name="Dylan Breger" userId="9b3da09f-10fe-42ec-9aa5-9fa2a3e9cc20" providerId="ADAL" clId="{A8ED5CDE-379A-4F69-BC11-1AD752C076DC}" dt="2024-07-15T19:44:22.139" v="9"/>
      <pc:docMkLst>
        <pc:docMk/>
      </pc:docMkLst>
      <pc:sldChg chg="addSp delSp modSp del mod">
        <pc:chgData name="Dylan Breger" userId="9b3da09f-10fe-42ec-9aa5-9fa2a3e9cc20" providerId="ADAL" clId="{A8ED5CDE-379A-4F69-BC11-1AD752C076DC}" dt="2024-07-15T19:44:19.390" v="8" actId="47"/>
        <pc:sldMkLst>
          <pc:docMk/>
          <pc:sldMk cId="1010706498" sldId="2147376304"/>
        </pc:sldMkLst>
        <pc:spChg chg="add">
          <ac:chgData name="Dylan Breger" userId="9b3da09f-10fe-42ec-9aa5-9fa2a3e9cc20" providerId="ADAL" clId="{A8ED5CDE-379A-4F69-BC11-1AD752C076DC}" dt="2024-07-15T19:44:14.057" v="0" actId="22"/>
          <ac:spMkLst>
            <pc:docMk/>
            <pc:sldMk cId="1010706498" sldId="2147376304"/>
            <ac:spMk id="31" creationId="{A250B40B-070A-34D3-2599-043C8B98F32C}"/>
          </ac:spMkLst>
        </pc:spChg>
        <pc:spChg chg="add del mod">
          <ac:chgData name="Dylan Breger" userId="9b3da09f-10fe-42ec-9aa5-9fa2a3e9cc20" providerId="ADAL" clId="{A8ED5CDE-379A-4F69-BC11-1AD752C076DC}" dt="2024-07-15T19:44:18.162" v="7" actId="478"/>
          <ac:spMkLst>
            <pc:docMk/>
            <pc:sldMk cId="1010706498" sldId="2147376304"/>
            <ac:spMk id="40" creationId="{54FB97D8-20A0-4735-26F6-213DC5B46AA5}"/>
          </ac:spMkLst>
        </pc:spChg>
      </pc:sldChg>
      <pc:sldChg chg="add">
        <pc:chgData name="Dylan Breger" userId="9b3da09f-10fe-42ec-9aa5-9fa2a3e9cc20" providerId="ADAL" clId="{A8ED5CDE-379A-4F69-BC11-1AD752C076DC}" dt="2024-07-15T19:44:22.139" v="9"/>
        <pc:sldMkLst>
          <pc:docMk/>
          <pc:sldMk cId="661632403" sldId="21473763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95BB-817D-5FB4-3562-75944E2BA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71D94-B4D8-369E-B645-A2C63DA85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CC6BD-44EE-F663-D7D7-0D86D152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12E2B-36A8-5E17-D276-F482A7EE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0F12C-98D6-A895-DB50-271B833B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8262-97B3-85E4-6F9C-1EFE3FA1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59CC8-FC42-1BD0-C52C-F322E9802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70FB1-6724-48B1-E0C5-D7E9B910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BDE5C-43A6-0CE5-D0A1-22940182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CA803-8F76-D5E9-A216-0200CF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7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C87F7-83B1-F324-40AD-538361F3C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0BA7F-19B6-CAD3-433C-AFBE08359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15FEA-860F-62B7-40A4-B3A7C70DF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15683-BAF2-263C-E24F-A74D4DD6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3320F-4570-374F-7843-5A5970B5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3D76B-C7A4-A1D5-74A0-1582EC4A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E169E-D419-E4EB-9E5E-B6D66B35D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8CECC-03B3-9B38-321E-8CD3D78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1C204-7609-4EAE-B53D-C823D748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D2C18-D1C0-2020-5D70-C2AED1E7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592E-B831-E3AC-A62A-63A3C839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DB069-F860-62C9-6967-E4C0ED36A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6903A-9A6E-9302-E612-79BAD230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A6ECE-BF44-16D9-9F1E-FCE6EBED9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2AB3C-C2CE-4821-4F76-B3FA0C69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2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DF52-4147-2955-0F25-84671074D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8239D-4357-2E50-A9A3-4CBCACD9F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3BE33-9F4E-25D2-CB2A-5986E1C37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4DE96-5FCC-0DE1-451B-766B42BE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7CF26-0E8A-F8E3-0C97-7FAFEC09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9805B-87DB-1211-D614-265E57BA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66E9-5071-8152-5737-8B5112138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11E3B-05A3-C370-71BF-EA7FA39DF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72191-D853-968A-E43D-696ACBB68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BC755-C0C8-4DAE-8D01-0840DD6D7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46534-D159-C882-5F81-47C84704F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3E055-93C7-2E6E-9314-3A16B334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16A805-4DF6-41E4-F50E-9D465DB8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14EE8B-4D5C-783F-21B3-4C0976A8A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9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8067-1C8F-13C4-A6A1-1FABB70A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CBFF29-75FD-B279-F2C4-EF2751784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958C3-8EFF-7080-3BC6-F7593C95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65632-6579-91C4-BD5D-FEF3E764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6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3EA2C6-0CD6-B4CC-8250-5523A7266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625D3-2E3E-13F9-1375-598182C5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B4350-9DF2-5015-9324-6F9999FE1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1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7DA1-8D90-85F8-1E7B-CD0F664B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F0185-98AE-2C61-FFA0-44FED6DE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009CA-414B-516A-35FD-E7102D592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6D206-36FB-D68E-92B5-A45D402D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71CA6-24A7-A9D3-9310-CDFD226A1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30D69-D0C1-D2E8-D701-CB4DB8BC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A4A8-9A0B-D489-62C6-90D48268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9EF7A-571C-35BC-6E04-8B46A95579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5B8C0-715F-ABBA-9359-A9B360270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69F01-15C8-E09A-EDA5-B46D6BE7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E3C62-0290-C148-4594-157CCF89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07BB4-BEE9-A49D-3E33-77F31710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8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D7F6D7-31A5-037F-D4EC-33CC7EA3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7D965-32CD-5674-9F99-04B08EE9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E6F36-9111-245F-D65A-80EA8C288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9E26B-FA8A-A023-6EA9-29609353C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7B59-7981-1421-DAA1-6B1301D92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4F3DF2E-079B-E96B-C2B4-A3961CC37A9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AEB1F4-B92B-1D11-E867-18DEB15F786F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A95F5-13DB-6096-1A84-8B8B07D43B20}"/>
              </a:ext>
            </a:extLst>
          </p:cNvPr>
          <p:cNvSpPr txBox="1"/>
          <p:nvPr/>
        </p:nvSpPr>
        <p:spPr>
          <a:xfrm>
            <a:off x="460066" y="6362850"/>
            <a:ext cx="66890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ARF DASH Study,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Deconstructed: Latest Findings From the DASH Study, 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Full Year 2023. Based on TV-accessible households.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47D004-7136-6167-38B6-F616ED270EE3}"/>
              </a:ext>
            </a:extLst>
          </p:cNvPr>
          <p:cNvSpPr/>
          <p:nvPr/>
        </p:nvSpPr>
        <p:spPr>
          <a:xfrm>
            <a:off x="264696" y="449671"/>
            <a:ext cx="1031365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Audiences are accessing video across a variety of distribution points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1A740A-4AF4-3411-7FA9-62AC70DAB9DE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multiscreen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TV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BF194C1D-F072-AE69-93CF-20D49E573A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7E4D98A-2E30-7499-3B83-35258838E37B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86FE4E-D05F-D2FF-30B4-14769E6D7F3C}"/>
              </a:ext>
            </a:extLst>
          </p:cNvPr>
          <p:cNvSpPr/>
          <p:nvPr/>
        </p:nvSpPr>
        <p:spPr>
          <a:xfrm>
            <a:off x="0" y="0"/>
            <a:ext cx="2548647" cy="27970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Access Points for Video Content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9AD168-F780-C7AB-E48C-AF79DE09DFDD}"/>
              </a:ext>
            </a:extLst>
          </p:cNvPr>
          <p:cNvSpPr txBox="1"/>
          <p:nvPr/>
        </p:nvSpPr>
        <p:spPr>
          <a:xfrm>
            <a:off x="1" y="1686337"/>
            <a:ext cx="1219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Modes of Reception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504031-5319-EF2C-0F81-C52ED78CD779}"/>
              </a:ext>
            </a:extLst>
          </p:cNvPr>
          <p:cNvSpPr/>
          <p:nvPr/>
        </p:nvSpPr>
        <p:spPr>
          <a:xfrm>
            <a:off x="10239172" y="2043734"/>
            <a:ext cx="613666" cy="578377"/>
          </a:xfrm>
          <a:prstGeom prst="ellipse">
            <a:avLst/>
          </a:prstGeom>
          <a:solidFill>
            <a:srgbClr val="ACBDCE"/>
          </a:solidFill>
          <a:ln>
            <a:solidFill>
              <a:srgbClr val="ACBD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A337C2-0C80-EE32-B57D-574313E65CE6}"/>
              </a:ext>
            </a:extLst>
          </p:cNvPr>
          <p:cNvSpPr txBox="1"/>
          <p:nvPr/>
        </p:nvSpPr>
        <p:spPr>
          <a:xfrm>
            <a:off x="10294018" y="2194423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1%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68F641-FA1C-74B3-8B83-F6B3A02AB107}"/>
              </a:ext>
            </a:extLst>
          </p:cNvPr>
          <p:cNvSpPr txBox="1"/>
          <p:nvPr/>
        </p:nvSpPr>
        <p:spPr>
          <a:xfrm>
            <a:off x="10907684" y="2009757"/>
            <a:ext cx="1016703" cy="369332"/>
          </a:xfrm>
          <a:prstGeom prst="rect">
            <a:avLst/>
          </a:prstGeom>
          <a:solidFill>
            <a:srgbClr val="ACBDCE"/>
          </a:solidFill>
          <a:ln>
            <a:solidFill>
              <a:srgbClr val="ACBDCE"/>
            </a:solidFill>
          </a:ln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  <a:t>No TV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FFDA1159-C813-0916-D739-539539174512}"/>
              </a:ext>
            </a:extLst>
          </p:cNvPr>
          <p:cNvSpPr/>
          <p:nvPr/>
        </p:nvSpPr>
        <p:spPr>
          <a:xfrm>
            <a:off x="3662678" y="5021392"/>
            <a:ext cx="8204202" cy="1369833"/>
          </a:xfrm>
          <a:prstGeom prst="roundRect">
            <a:avLst/>
          </a:prstGeom>
          <a:solidFill>
            <a:srgbClr val="E2E8F0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6A7F1CD-056C-E136-5938-CD79094FF11E}"/>
              </a:ext>
            </a:extLst>
          </p:cNvPr>
          <p:cNvSpPr/>
          <p:nvPr/>
        </p:nvSpPr>
        <p:spPr>
          <a:xfrm>
            <a:off x="3829612" y="5181134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DBB8EE3-F19A-1AAD-52B1-CBD1B99F1417}"/>
              </a:ext>
            </a:extLst>
          </p:cNvPr>
          <p:cNvSpPr txBox="1"/>
          <p:nvPr/>
        </p:nvSpPr>
        <p:spPr>
          <a:xfrm>
            <a:off x="3808153" y="5259906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E4C2BBA-38D4-38C2-246D-55BC43BED75F}"/>
              </a:ext>
            </a:extLst>
          </p:cNvPr>
          <p:cNvSpPr txBox="1"/>
          <p:nvPr/>
        </p:nvSpPr>
        <p:spPr>
          <a:xfrm>
            <a:off x="4362598" y="5244517"/>
            <a:ext cx="1587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&amp; </a:t>
            </a:r>
            <a:r>
              <a:rPr lang="en-US" sz="1400" b="1" err="1">
                <a:solidFill>
                  <a:srgbClr val="1B1464"/>
                </a:solidFill>
                <a:latin typeface="Helvetica" panose="020B0403020202020204" pitchFamily="34" charset="0"/>
              </a:rPr>
              <a:t>vMVPD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2737BFDC-603D-1D91-87E3-D1F211FD121C}"/>
              </a:ext>
            </a:extLst>
          </p:cNvPr>
          <p:cNvSpPr/>
          <p:nvPr/>
        </p:nvSpPr>
        <p:spPr>
          <a:xfrm>
            <a:off x="3839049" y="5731099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5BA1D7C-53CE-1F60-8566-A0847E344677}"/>
              </a:ext>
            </a:extLst>
          </p:cNvPr>
          <p:cNvSpPr txBox="1"/>
          <p:nvPr/>
        </p:nvSpPr>
        <p:spPr>
          <a:xfrm>
            <a:off x="3817590" y="5809871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9%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63B9D3D-BEFA-9AC6-B89F-8B26FC1452C7}"/>
              </a:ext>
            </a:extLst>
          </p:cNvPr>
          <p:cNvSpPr txBox="1"/>
          <p:nvPr/>
        </p:nvSpPr>
        <p:spPr>
          <a:xfrm>
            <a:off x="4372035" y="5794482"/>
            <a:ext cx="1914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with No </a:t>
            </a:r>
            <a:r>
              <a:rPr lang="en-US" sz="1400" b="1" err="1">
                <a:solidFill>
                  <a:srgbClr val="1B1464"/>
                </a:solidFill>
                <a:latin typeface="Helvetica" panose="020B0403020202020204" pitchFamily="34" charset="0"/>
              </a:rPr>
              <a:t>vMVPD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510EC03-9C75-A7C7-B93C-AC6450A24E27}"/>
              </a:ext>
            </a:extLst>
          </p:cNvPr>
          <p:cNvSpPr txBox="1"/>
          <p:nvPr/>
        </p:nvSpPr>
        <p:spPr>
          <a:xfrm>
            <a:off x="1913393" y="4907185"/>
            <a:ext cx="1898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&amp; Broadband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65EF0F4-2948-A804-3FB2-2F62BA41823F}"/>
              </a:ext>
            </a:extLst>
          </p:cNvPr>
          <p:cNvSpPr/>
          <p:nvPr/>
        </p:nvSpPr>
        <p:spPr>
          <a:xfrm>
            <a:off x="750820" y="5543026"/>
            <a:ext cx="1898706" cy="555868"/>
          </a:xfrm>
          <a:prstGeom prst="roundRect">
            <a:avLst/>
          </a:prstGeom>
          <a:solidFill>
            <a:srgbClr val="E2E8F0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1BB9BC3-B078-BBB5-597C-6913BBFE5D3B}"/>
              </a:ext>
            </a:extLst>
          </p:cNvPr>
          <p:cNvSpPr/>
          <p:nvPr/>
        </p:nvSpPr>
        <p:spPr>
          <a:xfrm>
            <a:off x="917753" y="5603689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AC067C6-74F0-E9C5-219F-8489AC8AE23A}"/>
              </a:ext>
            </a:extLst>
          </p:cNvPr>
          <p:cNvSpPr/>
          <p:nvPr/>
        </p:nvSpPr>
        <p:spPr>
          <a:xfrm>
            <a:off x="212767" y="2043734"/>
            <a:ext cx="613666" cy="578377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6786DD-635A-80D9-13B7-970E0630C730}"/>
              </a:ext>
            </a:extLst>
          </p:cNvPr>
          <p:cNvSpPr txBox="1"/>
          <p:nvPr/>
        </p:nvSpPr>
        <p:spPr>
          <a:xfrm>
            <a:off x="267613" y="2194423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14%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1FAAC9-F17E-277C-6B7B-82EE40D6C0E9}"/>
              </a:ext>
            </a:extLst>
          </p:cNvPr>
          <p:cNvSpPr txBox="1"/>
          <p:nvPr/>
        </p:nvSpPr>
        <p:spPr>
          <a:xfrm>
            <a:off x="881279" y="2009757"/>
            <a:ext cx="1595120" cy="646331"/>
          </a:xfrm>
          <a:prstGeom prst="rect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  <a:t>Over the Air (OTA)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62FC954-F8E4-18A3-5F59-924BC8420A43}"/>
              </a:ext>
            </a:extLst>
          </p:cNvPr>
          <p:cNvCxnSpPr>
            <a:cxnSpLocks/>
          </p:cNvCxnSpPr>
          <p:nvPr/>
        </p:nvCxnSpPr>
        <p:spPr>
          <a:xfrm>
            <a:off x="519600" y="2689908"/>
            <a:ext cx="0" cy="1484588"/>
          </a:xfrm>
          <a:prstGeom prst="line">
            <a:avLst/>
          </a:prstGeom>
          <a:ln w="38100">
            <a:solidFill>
              <a:srgbClr val="1B14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BEAB357-AB77-460C-ED2F-2D88D0BE0ABA}"/>
              </a:ext>
            </a:extLst>
          </p:cNvPr>
          <p:cNvCxnSpPr>
            <a:cxnSpLocks/>
          </p:cNvCxnSpPr>
          <p:nvPr/>
        </p:nvCxnSpPr>
        <p:spPr>
          <a:xfrm>
            <a:off x="1009720" y="4286020"/>
            <a:ext cx="0" cy="921813"/>
          </a:xfrm>
          <a:prstGeom prst="line">
            <a:avLst/>
          </a:prstGeom>
          <a:ln w="38100">
            <a:solidFill>
              <a:srgbClr val="1B14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25127E6-B2D3-8656-EB9B-9F9FE2BCF32B}"/>
              </a:ext>
            </a:extLst>
          </p:cNvPr>
          <p:cNvSpPr txBox="1"/>
          <p:nvPr/>
        </p:nvSpPr>
        <p:spPr>
          <a:xfrm>
            <a:off x="896294" y="5682461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10%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9844CDD-B58D-4677-5F06-AA071F8FBBFE}"/>
              </a:ext>
            </a:extLst>
          </p:cNvPr>
          <p:cNvSpPr txBox="1"/>
          <p:nvPr/>
        </p:nvSpPr>
        <p:spPr>
          <a:xfrm>
            <a:off x="1450740" y="5667072"/>
            <a:ext cx="96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Plus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E7E5C99-6BE7-300D-C61B-BDB0119B1A1C}"/>
              </a:ext>
            </a:extLst>
          </p:cNvPr>
          <p:cNvSpPr/>
          <p:nvPr/>
        </p:nvSpPr>
        <p:spPr>
          <a:xfrm>
            <a:off x="1328465" y="4209337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7E35790-18F2-BE46-E2DE-AB72E07C3F49}"/>
              </a:ext>
            </a:extLst>
          </p:cNvPr>
          <p:cNvSpPr txBox="1"/>
          <p:nvPr/>
        </p:nvSpPr>
        <p:spPr>
          <a:xfrm>
            <a:off x="1307006" y="4288109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DACE45A-8CC7-4F1E-376C-A53A995F914B}"/>
              </a:ext>
            </a:extLst>
          </p:cNvPr>
          <p:cNvSpPr txBox="1"/>
          <p:nvPr/>
        </p:nvSpPr>
        <p:spPr>
          <a:xfrm>
            <a:off x="1913393" y="4164998"/>
            <a:ext cx="164532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</a:t>
            </a:r>
          </a:p>
          <a:p>
            <a:r>
              <a:rPr lang="en-US" sz="1200">
                <a:solidFill>
                  <a:srgbClr val="1B1464"/>
                </a:solidFill>
                <a:latin typeface="Helvetica" panose="020B0403020202020204" pitchFamily="34" charset="0"/>
              </a:rPr>
              <a:t>(TV HHs with No Service Designated)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7A95407-8FDA-3B4E-EB8C-DEEFC5C10F37}"/>
              </a:ext>
            </a:extLst>
          </p:cNvPr>
          <p:cNvSpPr/>
          <p:nvPr/>
        </p:nvSpPr>
        <p:spPr>
          <a:xfrm>
            <a:off x="1328465" y="4843802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7A7A3F-7074-C276-172E-AB6D8D72D7E2}"/>
              </a:ext>
            </a:extLst>
          </p:cNvPr>
          <p:cNvSpPr txBox="1"/>
          <p:nvPr/>
        </p:nvSpPr>
        <p:spPr>
          <a:xfrm>
            <a:off x="1307006" y="4922574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id="{6B4C4126-2C82-6717-4262-C92A42860ADF}"/>
              </a:ext>
            </a:extLst>
          </p:cNvPr>
          <p:cNvSpPr/>
          <p:nvPr/>
        </p:nvSpPr>
        <p:spPr>
          <a:xfrm>
            <a:off x="2640447" y="5612744"/>
            <a:ext cx="913604" cy="416433"/>
          </a:xfrm>
          <a:prstGeom prst="rightArrow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93FFBF7-95E0-B251-6E56-E297E77B7235}"/>
              </a:ext>
            </a:extLst>
          </p:cNvPr>
          <p:cNvSpPr/>
          <p:nvPr/>
        </p:nvSpPr>
        <p:spPr>
          <a:xfrm>
            <a:off x="772279" y="2842455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4623DB-1F24-5463-CE51-20F72B78146C}"/>
              </a:ext>
            </a:extLst>
          </p:cNvPr>
          <p:cNvSpPr txBox="1"/>
          <p:nvPr/>
        </p:nvSpPr>
        <p:spPr>
          <a:xfrm>
            <a:off x="750820" y="2921227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2%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CBD9A1-6FC9-35CC-C0DE-A8CC80432468}"/>
              </a:ext>
            </a:extLst>
          </p:cNvPr>
          <p:cNvSpPr txBox="1"/>
          <p:nvPr/>
        </p:nvSpPr>
        <p:spPr>
          <a:xfrm>
            <a:off x="1364485" y="2813505"/>
            <a:ext cx="20633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Only</a:t>
            </a:r>
          </a:p>
          <a:p>
            <a:r>
              <a:rPr lang="en-US" sz="1200">
                <a:solidFill>
                  <a:srgbClr val="1B1464"/>
                </a:solidFill>
                <a:latin typeface="Helvetica" panose="020B0403020202020204" pitchFamily="34" charset="0"/>
              </a:rPr>
              <a:t>(No Pay TV or Broadband)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102A559-18BE-663B-3874-03513766BB34}"/>
              </a:ext>
            </a:extLst>
          </p:cNvPr>
          <p:cNvSpPr/>
          <p:nvPr/>
        </p:nvSpPr>
        <p:spPr>
          <a:xfrm>
            <a:off x="772279" y="3484594"/>
            <a:ext cx="461056" cy="434543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18CEF61-95FA-8FD5-3EC8-C9DAEE21404A}"/>
              </a:ext>
            </a:extLst>
          </p:cNvPr>
          <p:cNvSpPr txBox="1"/>
          <p:nvPr/>
        </p:nvSpPr>
        <p:spPr>
          <a:xfrm>
            <a:off x="750820" y="3563366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12%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BF383F-F10B-6D42-1EF8-03FB25E644B0}"/>
              </a:ext>
            </a:extLst>
          </p:cNvPr>
          <p:cNvSpPr txBox="1"/>
          <p:nvPr/>
        </p:nvSpPr>
        <p:spPr>
          <a:xfrm>
            <a:off x="1364485" y="3547977"/>
            <a:ext cx="2063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OTA &amp; No Pay TV</a:t>
            </a:r>
            <a:endParaRPr lang="en-US" sz="14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01B46F-31B9-65A5-F921-87CB5BAEB1AF}"/>
              </a:ext>
            </a:extLst>
          </p:cNvPr>
          <p:cNvSpPr/>
          <p:nvPr/>
        </p:nvSpPr>
        <p:spPr>
          <a:xfrm>
            <a:off x="3554051" y="2043734"/>
            <a:ext cx="613666" cy="578377"/>
          </a:xfrm>
          <a:prstGeom prst="ellipse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3885DA-1E7F-8046-7D71-8368E71ED7CD}"/>
              </a:ext>
            </a:extLst>
          </p:cNvPr>
          <p:cNvSpPr txBox="1"/>
          <p:nvPr/>
        </p:nvSpPr>
        <p:spPr>
          <a:xfrm>
            <a:off x="3608897" y="2194423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34%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97E93C-8565-438E-92B6-43662844C814}"/>
              </a:ext>
            </a:extLst>
          </p:cNvPr>
          <p:cNvSpPr txBox="1"/>
          <p:nvPr/>
        </p:nvSpPr>
        <p:spPr>
          <a:xfrm>
            <a:off x="4222563" y="2009757"/>
            <a:ext cx="1595120" cy="646331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  <a:t>Broadband Only (BBO)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A6457BA-3E55-6AD9-385A-B9434C9C9C0F}"/>
              </a:ext>
            </a:extLst>
          </p:cNvPr>
          <p:cNvCxnSpPr>
            <a:cxnSpLocks/>
          </p:cNvCxnSpPr>
          <p:nvPr/>
        </p:nvCxnSpPr>
        <p:spPr>
          <a:xfrm>
            <a:off x="3860884" y="2689908"/>
            <a:ext cx="0" cy="2390945"/>
          </a:xfrm>
          <a:prstGeom prst="line">
            <a:avLst/>
          </a:prstGeom>
          <a:ln w="38100">
            <a:solidFill>
              <a:srgbClr val="00BF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6311D364-092A-1D3C-8063-52F52EE6359C}"/>
              </a:ext>
            </a:extLst>
          </p:cNvPr>
          <p:cNvSpPr/>
          <p:nvPr/>
        </p:nvSpPr>
        <p:spPr>
          <a:xfrm>
            <a:off x="4087725" y="2842455"/>
            <a:ext cx="461056" cy="434543"/>
          </a:xfrm>
          <a:prstGeom prst="ellipse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F4E218B-5F04-39F0-B5D9-9340DF4D4369}"/>
              </a:ext>
            </a:extLst>
          </p:cNvPr>
          <p:cNvSpPr txBox="1"/>
          <p:nvPr/>
        </p:nvSpPr>
        <p:spPr>
          <a:xfrm>
            <a:off x="4066266" y="2921227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11%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CCC90F9-DCEB-79F1-EAE1-EBBED7BA42EF}"/>
              </a:ext>
            </a:extLst>
          </p:cNvPr>
          <p:cNvSpPr txBox="1"/>
          <p:nvPr/>
        </p:nvSpPr>
        <p:spPr>
          <a:xfrm>
            <a:off x="4669202" y="2705783"/>
            <a:ext cx="2136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00BFF2"/>
                </a:solidFill>
                <a:latin typeface="Helvetica" panose="020B0403020202020204" pitchFamily="34" charset="0"/>
              </a:rPr>
              <a:t>Broadband &amp; Streaming &amp; Live</a:t>
            </a:r>
          </a:p>
          <a:p>
            <a:r>
              <a:rPr lang="en-US" sz="1200">
                <a:solidFill>
                  <a:srgbClr val="00BFF2"/>
                </a:solidFill>
                <a:latin typeface="Helvetica" panose="020B0403020202020204" pitchFamily="34" charset="0"/>
              </a:rPr>
              <a:t>(</a:t>
            </a:r>
            <a:r>
              <a:rPr lang="en-US" sz="1200" err="1">
                <a:solidFill>
                  <a:srgbClr val="00BFF2"/>
                </a:solidFill>
                <a:latin typeface="Helvetica" panose="020B0403020202020204" pitchFamily="34" charset="0"/>
              </a:rPr>
              <a:t>vMVPD</a:t>
            </a:r>
            <a:r>
              <a:rPr lang="en-US" sz="1200">
                <a:solidFill>
                  <a:srgbClr val="00BFF2"/>
                </a:solidFill>
                <a:latin typeface="Helvetica" panose="020B0403020202020204" pitchFamily="34" charset="0"/>
              </a:rPr>
              <a:t>)</a:t>
            </a:r>
            <a:endParaRPr lang="en-US" sz="1400">
              <a:solidFill>
                <a:srgbClr val="00BFF2"/>
              </a:solidFill>
              <a:latin typeface="Helvetica" panose="020B0403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3723375-83A5-CDC9-0EA2-F39ED47FAC43}"/>
              </a:ext>
            </a:extLst>
          </p:cNvPr>
          <p:cNvSpPr/>
          <p:nvPr/>
        </p:nvSpPr>
        <p:spPr>
          <a:xfrm>
            <a:off x="4087725" y="3484594"/>
            <a:ext cx="461056" cy="434543"/>
          </a:xfrm>
          <a:prstGeom prst="ellipse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A00BEA0-16A8-C689-E7C2-94751041D889}"/>
              </a:ext>
            </a:extLst>
          </p:cNvPr>
          <p:cNvSpPr txBox="1"/>
          <p:nvPr/>
        </p:nvSpPr>
        <p:spPr>
          <a:xfrm>
            <a:off x="4066266" y="3563366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23%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E537F21-3154-4578-5DC9-640AB7614B0A}"/>
              </a:ext>
            </a:extLst>
          </p:cNvPr>
          <p:cNvSpPr txBox="1"/>
          <p:nvPr/>
        </p:nvSpPr>
        <p:spPr>
          <a:xfrm>
            <a:off x="4669202" y="3440255"/>
            <a:ext cx="247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00BFF2"/>
                </a:solidFill>
                <a:latin typeface="Helvetica" panose="020B0403020202020204" pitchFamily="34" charset="0"/>
              </a:rPr>
              <a:t>Broadband &amp; Streaming but No Live</a:t>
            </a:r>
            <a:endParaRPr lang="en-US" sz="1400">
              <a:solidFill>
                <a:srgbClr val="00BFF2"/>
              </a:solidFill>
              <a:latin typeface="Helvetica" panose="020B040302020202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F6D55BC-8890-F56A-0412-25EE48CEFA2C}"/>
              </a:ext>
            </a:extLst>
          </p:cNvPr>
          <p:cNvSpPr/>
          <p:nvPr/>
        </p:nvSpPr>
        <p:spPr>
          <a:xfrm>
            <a:off x="4087725" y="4034400"/>
            <a:ext cx="461056" cy="434543"/>
          </a:xfrm>
          <a:prstGeom prst="ellipse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B79AFB-0089-74E6-9DBF-B57EEA17323E}"/>
              </a:ext>
            </a:extLst>
          </p:cNvPr>
          <p:cNvSpPr txBox="1"/>
          <p:nvPr/>
        </p:nvSpPr>
        <p:spPr>
          <a:xfrm>
            <a:off x="4066266" y="4113172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3805A5-10DE-89C8-924F-6B501396A4F8}"/>
              </a:ext>
            </a:extLst>
          </p:cNvPr>
          <p:cNvSpPr txBox="1"/>
          <p:nvPr/>
        </p:nvSpPr>
        <p:spPr>
          <a:xfrm>
            <a:off x="4669202" y="3990061"/>
            <a:ext cx="247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00BFF2"/>
                </a:solidFill>
                <a:latin typeface="Helvetica" panose="020B0403020202020204" pitchFamily="34" charset="0"/>
              </a:rPr>
              <a:t>Broadband &amp; Live (</a:t>
            </a:r>
            <a:r>
              <a:rPr lang="en-US" sz="1400" b="1" err="1">
                <a:solidFill>
                  <a:srgbClr val="00BFF2"/>
                </a:solidFill>
                <a:latin typeface="Helvetica" panose="020B0403020202020204" pitchFamily="34" charset="0"/>
              </a:rPr>
              <a:t>vMVPD</a:t>
            </a:r>
            <a:r>
              <a:rPr lang="en-US" sz="1400" b="1">
                <a:solidFill>
                  <a:srgbClr val="00BFF2"/>
                </a:solidFill>
                <a:latin typeface="Helvetica" panose="020B0403020202020204" pitchFamily="34" charset="0"/>
              </a:rPr>
              <a:t>) but No Streaming</a:t>
            </a:r>
            <a:endParaRPr lang="en-US" sz="1400">
              <a:solidFill>
                <a:srgbClr val="00BFF2"/>
              </a:solidFill>
              <a:latin typeface="Helvetica" panose="020B0403020202020204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3BDB091-5FAC-36E6-2839-3425DEF41AE8}"/>
              </a:ext>
            </a:extLst>
          </p:cNvPr>
          <p:cNvSpPr/>
          <p:nvPr/>
        </p:nvSpPr>
        <p:spPr>
          <a:xfrm>
            <a:off x="4087725" y="4539866"/>
            <a:ext cx="461056" cy="434543"/>
          </a:xfrm>
          <a:prstGeom prst="ellipse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4777E5-31A0-86E5-D713-81890C9CF1AD}"/>
              </a:ext>
            </a:extLst>
          </p:cNvPr>
          <p:cNvSpPr txBox="1"/>
          <p:nvPr/>
        </p:nvSpPr>
        <p:spPr>
          <a:xfrm>
            <a:off x="4066266" y="4618638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D6AB4A-355C-F4AD-8FFF-9F59713B1514}"/>
              </a:ext>
            </a:extLst>
          </p:cNvPr>
          <p:cNvSpPr txBox="1"/>
          <p:nvPr/>
        </p:nvSpPr>
        <p:spPr>
          <a:xfrm>
            <a:off x="4669202" y="4603249"/>
            <a:ext cx="2618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00BFF2"/>
                </a:solidFill>
                <a:latin typeface="Helvetica" panose="020B0403020202020204" pitchFamily="34" charset="0"/>
              </a:rPr>
              <a:t>Broadband for Internet Only</a:t>
            </a:r>
            <a:endParaRPr lang="en-US" sz="1400">
              <a:solidFill>
                <a:srgbClr val="00BFF2"/>
              </a:solidFill>
              <a:latin typeface="Helvetica" panose="020B0403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4A7CBD9-EF9D-7A37-5130-A6F50E74891C}"/>
              </a:ext>
            </a:extLst>
          </p:cNvPr>
          <p:cNvSpPr/>
          <p:nvPr/>
        </p:nvSpPr>
        <p:spPr>
          <a:xfrm>
            <a:off x="7030127" y="2043734"/>
            <a:ext cx="613666" cy="578377"/>
          </a:xfrm>
          <a:prstGeom prst="ellipse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CDFFBAE-DFCB-5B57-5C0E-DAEB4883865A}"/>
              </a:ext>
            </a:extLst>
          </p:cNvPr>
          <p:cNvSpPr txBox="1"/>
          <p:nvPr/>
        </p:nvSpPr>
        <p:spPr>
          <a:xfrm>
            <a:off x="7084973" y="2194423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50%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36EE9F-7AF1-5675-DFA7-C444A32A6373}"/>
              </a:ext>
            </a:extLst>
          </p:cNvPr>
          <p:cNvSpPr txBox="1"/>
          <p:nvPr/>
        </p:nvSpPr>
        <p:spPr>
          <a:xfrm>
            <a:off x="7698639" y="2009757"/>
            <a:ext cx="1241080" cy="369332"/>
          </a:xfrm>
          <a:prstGeom prst="rect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Helvetica" panose="020B0403020202020204" pitchFamily="34" charset="0"/>
              </a:rPr>
              <a:t>Pay TV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CB6A19B-31A0-1B2C-F9BD-D61C67BF6C77}"/>
              </a:ext>
            </a:extLst>
          </p:cNvPr>
          <p:cNvCxnSpPr>
            <a:cxnSpLocks/>
          </p:cNvCxnSpPr>
          <p:nvPr/>
        </p:nvCxnSpPr>
        <p:spPr>
          <a:xfrm>
            <a:off x="7336960" y="2689908"/>
            <a:ext cx="0" cy="2390945"/>
          </a:xfrm>
          <a:prstGeom prst="line">
            <a:avLst/>
          </a:prstGeom>
          <a:ln w="38100">
            <a:solidFill>
              <a:srgbClr val="ED3C8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2AA0FB91-7E18-1A0F-EAB0-8C61886C801B}"/>
              </a:ext>
            </a:extLst>
          </p:cNvPr>
          <p:cNvSpPr/>
          <p:nvPr/>
        </p:nvSpPr>
        <p:spPr>
          <a:xfrm>
            <a:off x="7556494" y="2842455"/>
            <a:ext cx="461056" cy="434543"/>
          </a:xfrm>
          <a:prstGeom prst="ellipse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A042122-79BF-D500-F27A-1FFE4583B1EE}"/>
              </a:ext>
            </a:extLst>
          </p:cNvPr>
          <p:cNvSpPr txBox="1"/>
          <p:nvPr/>
        </p:nvSpPr>
        <p:spPr>
          <a:xfrm>
            <a:off x="7535035" y="2921227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6%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1BD82FF-A955-EB8D-BA26-79BCA71BAB19}"/>
              </a:ext>
            </a:extLst>
          </p:cNvPr>
          <p:cNvSpPr txBox="1"/>
          <p:nvPr/>
        </p:nvSpPr>
        <p:spPr>
          <a:xfrm>
            <a:off x="8137971" y="2813505"/>
            <a:ext cx="21364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ED3C8D"/>
                </a:solidFill>
                <a:latin typeface="Helvetica" panose="020B0403020202020204" pitchFamily="34" charset="0"/>
              </a:rPr>
              <a:t>Pay TV Only</a:t>
            </a:r>
          </a:p>
          <a:p>
            <a:r>
              <a:rPr lang="en-US" sz="1200">
                <a:solidFill>
                  <a:srgbClr val="ED3C8D"/>
                </a:solidFill>
                <a:latin typeface="Helvetica" panose="020B0403020202020204" pitchFamily="34" charset="0"/>
              </a:rPr>
              <a:t>(No Antenna or Broadband)</a:t>
            </a:r>
            <a:endParaRPr lang="en-US" sz="1400">
              <a:solidFill>
                <a:srgbClr val="ED3C8D"/>
              </a:solidFill>
              <a:latin typeface="Helvetica" panose="020B040302020202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A2C1604-C236-688D-79FF-869FFDA87712}"/>
              </a:ext>
            </a:extLst>
          </p:cNvPr>
          <p:cNvSpPr/>
          <p:nvPr/>
        </p:nvSpPr>
        <p:spPr>
          <a:xfrm>
            <a:off x="7556494" y="3484594"/>
            <a:ext cx="461056" cy="434543"/>
          </a:xfrm>
          <a:prstGeom prst="ellipse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69DF17A-5648-8245-7A96-9F2390E48C0C}"/>
              </a:ext>
            </a:extLst>
          </p:cNvPr>
          <p:cNvSpPr txBox="1"/>
          <p:nvPr/>
        </p:nvSpPr>
        <p:spPr>
          <a:xfrm>
            <a:off x="7535035" y="3563366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42%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B5DDF6C-7482-A135-030D-674061FC3344}"/>
              </a:ext>
            </a:extLst>
          </p:cNvPr>
          <p:cNvSpPr txBox="1"/>
          <p:nvPr/>
        </p:nvSpPr>
        <p:spPr>
          <a:xfrm>
            <a:off x="8137971" y="3547977"/>
            <a:ext cx="2479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ED3C8D"/>
                </a:solidFill>
                <a:latin typeface="Helvetica" panose="020B0403020202020204" pitchFamily="34" charset="0"/>
              </a:rPr>
              <a:t>Pay TV &amp; Broadband</a:t>
            </a:r>
            <a:endParaRPr lang="en-US" sz="1400">
              <a:solidFill>
                <a:srgbClr val="ED3C8D"/>
              </a:solidFill>
              <a:latin typeface="Helvetica" panose="020B0403020202020204" pitchFamily="34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2505CA3-9AC8-614F-4F38-05F08B1FFFE4}"/>
              </a:ext>
            </a:extLst>
          </p:cNvPr>
          <p:cNvSpPr/>
          <p:nvPr/>
        </p:nvSpPr>
        <p:spPr>
          <a:xfrm>
            <a:off x="7556494" y="4034400"/>
            <a:ext cx="461056" cy="434543"/>
          </a:xfrm>
          <a:prstGeom prst="ellipse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2DE8438-FBE4-95C5-4FD4-FD25E767A8B4}"/>
              </a:ext>
            </a:extLst>
          </p:cNvPr>
          <p:cNvSpPr txBox="1"/>
          <p:nvPr/>
        </p:nvSpPr>
        <p:spPr>
          <a:xfrm>
            <a:off x="7535035" y="4113172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47BE7-C49D-1CF9-ABAC-8B262E4127C0}"/>
              </a:ext>
            </a:extLst>
          </p:cNvPr>
          <p:cNvSpPr txBox="1"/>
          <p:nvPr/>
        </p:nvSpPr>
        <p:spPr>
          <a:xfrm>
            <a:off x="8137971" y="4097783"/>
            <a:ext cx="2479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ED3C8D"/>
                </a:solidFill>
                <a:latin typeface="Helvetica" panose="020B0403020202020204" pitchFamily="34" charset="0"/>
              </a:rPr>
              <a:t>Pay TV &amp; Antenna</a:t>
            </a:r>
            <a:endParaRPr lang="en-US" sz="1400">
              <a:solidFill>
                <a:srgbClr val="ED3C8D"/>
              </a:solidFill>
              <a:latin typeface="Helvetica" panose="020B0403020202020204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4CED63A-C7FF-CBF9-C64C-39B65BF5EEB3}"/>
              </a:ext>
            </a:extLst>
          </p:cNvPr>
          <p:cNvSpPr/>
          <p:nvPr/>
        </p:nvSpPr>
        <p:spPr>
          <a:xfrm>
            <a:off x="7556494" y="4539866"/>
            <a:ext cx="461056" cy="434543"/>
          </a:xfrm>
          <a:prstGeom prst="ellipse">
            <a:avLst/>
          </a:prstGeom>
          <a:solidFill>
            <a:srgbClr val="ED3C8D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5DB2A59-5A85-44A8-584F-1A5347F7C5CB}"/>
              </a:ext>
            </a:extLst>
          </p:cNvPr>
          <p:cNvSpPr txBox="1"/>
          <p:nvPr/>
        </p:nvSpPr>
        <p:spPr>
          <a:xfrm>
            <a:off x="7535035" y="4618638"/>
            <a:ext cx="503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Helvetica" panose="020B0403020202020204" pitchFamily="34" charset="0"/>
              </a:rPr>
              <a:t>2%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21B9C4D-D907-A5F3-F71A-B502C8693AE8}"/>
              </a:ext>
            </a:extLst>
          </p:cNvPr>
          <p:cNvSpPr txBox="1"/>
          <p:nvPr/>
        </p:nvSpPr>
        <p:spPr>
          <a:xfrm>
            <a:off x="8137971" y="4681905"/>
            <a:ext cx="3153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ED3C8D"/>
                </a:solidFill>
                <a:latin typeface="Helvetica" panose="020B0403020202020204" pitchFamily="34" charset="0"/>
              </a:rPr>
              <a:t>Pay TV &amp; Antenna &amp; Broadband</a:t>
            </a:r>
            <a:endParaRPr lang="en-US" sz="1400">
              <a:solidFill>
                <a:srgbClr val="ED3C8D"/>
              </a:solidFill>
              <a:latin typeface="Helvetica" panose="020B0403020202020204" pitchFamily="34" charset="0"/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7418D83-FC4D-F1AE-8FDD-4C61CE59F786}"/>
              </a:ext>
            </a:extLst>
          </p:cNvPr>
          <p:cNvCxnSpPr>
            <a:cxnSpLocks/>
          </p:cNvCxnSpPr>
          <p:nvPr/>
        </p:nvCxnSpPr>
        <p:spPr>
          <a:xfrm flipV="1">
            <a:off x="5723645" y="5236232"/>
            <a:ext cx="2229701" cy="166777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180AE7D-F11D-0456-8479-AAE968D7ACDF}"/>
              </a:ext>
            </a:extLst>
          </p:cNvPr>
          <p:cNvCxnSpPr>
            <a:cxnSpLocks/>
          </p:cNvCxnSpPr>
          <p:nvPr/>
        </p:nvCxnSpPr>
        <p:spPr>
          <a:xfrm>
            <a:off x="5737427" y="5403009"/>
            <a:ext cx="2280123" cy="166777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DF62917-5173-E2CC-71E0-596B62C49C36}"/>
              </a:ext>
            </a:extLst>
          </p:cNvPr>
          <p:cNvCxnSpPr>
            <a:cxnSpLocks/>
          </p:cNvCxnSpPr>
          <p:nvPr/>
        </p:nvCxnSpPr>
        <p:spPr>
          <a:xfrm flipV="1">
            <a:off x="6242950" y="5837694"/>
            <a:ext cx="2085897" cy="128413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9E5007B-E2FF-81D3-78B1-27964912E566}"/>
              </a:ext>
            </a:extLst>
          </p:cNvPr>
          <p:cNvCxnSpPr>
            <a:cxnSpLocks/>
          </p:cNvCxnSpPr>
          <p:nvPr/>
        </p:nvCxnSpPr>
        <p:spPr>
          <a:xfrm>
            <a:off x="6242950" y="5970711"/>
            <a:ext cx="2157523" cy="246221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A9BE06B7-1476-EC7E-0EBA-C5805A45ED85}"/>
              </a:ext>
            </a:extLst>
          </p:cNvPr>
          <p:cNvSpPr/>
          <p:nvPr/>
        </p:nvSpPr>
        <p:spPr>
          <a:xfrm>
            <a:off x="7901615" y="5070846"/>
            <a:ext cx="314907" cy="296798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5A89FB4-751E-55A1-79DC-6410B025F8EA}"/>
              </a:ext>
            </a:extLst>
          </p:cNvPr>
          <p:cNvSpPr txBox="1"/>
          <p:nvPr/>
        </p:nvSpPr>
        <p:spPr>
          <a:xfrm>
            <a:off x="7829989" y="5101066"/>
            <a:ext cx="458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8C3ABCD-BAC3-C8FF-CEEC-2A48BA5C59EE}"/>
              </a:ext>
            </a:extLst>
          </p:cNvPr>
          <p:cNvSpPr txBox="1"/>
          <p:nvPr/>
        </p:nvSpPr>
        <p:spPr>
          <a:xfrm>
            <a:off x="8230304" y="5080746"/>
            <a:ext cx="2557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OTA &amp; </a:t>
            </a:r>
            <a:r>
              <a:rPr lang="en-US" sz="1200" b="1" err="1">
                <a:solidFill>
                  <a:srgbClr val="1B1464"/>
                </a:solidFill>
                <a:latin typeface="Helvetica" panose="020B0403020202020204" pitchFamily="34" charset="0"/>
              </a:rPr>
              <a:t>vMVPD</a:t>
            </a:r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 &amp; No Streaming</a:t>
            </a:r>
            <a:endParaRPr lang="en-US" sz="12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E45A8362-EDAB-20C3-42FD-B0CBFE386C88}"/>
              </a:ext>
            </a:extLst>
          </p:cNvPr>
          <p:cNvSpPr/>
          <p:nvPr/>
        </p:nvSpPr>
        <p:spPr>
          <a:xfrm>
            <a:off x="7925622" y="5416455"/>
            <a:ext cx="314907" cy="296798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83106DE-C7BB-200C-0CD8-CD862617E77A}"/>
              </a:ext>
            </a:extLst>
          </p:cNvPr>
          <p:cNvSpPr txBox="1"/>
          <p:nvPr/>
        </p:nvSpPr>
        <p:spPr>
          <a:xfrm>
            <a:off x="7853996" y="5446675"/>
            <a:ext cx="458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Helvetica" panose="020B0403020202020204" pitchFamily="34" charset="0"/>
              </a:rPr>
              <a:t>&lt;1%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B67068B-F3E6-F912-56B7-5B3FB7453CBD}"/>
              </a:ext>
            </a:extLst>
          </p:cNvPr>
          <p:cNvSpPr txBox="1"/>
          <p:nvPr/>
        </p:nvSpPr>
        <p:spPr>
          <a:xfrm>
            <a:off x="8254311" y="5426355"/>
            <a:ext cx="2557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OTA &amp; </a:t>
            </a:r>
            <a:r>
              <a:rPr lang="en-US" sz="1200" b="1" err="1">
                <a:solidFill>
                  <a:srgbClr val="1B1464"/>
                </a:solidFill>
                <a:latin typeface="Helvetica" panose="020B0403020202020204" pitchFamily="34" charset="0"/>
              </a:rPr>
              <a:t>vMVPD</a:t>
            </a:r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 &amp; Streaming</a:t>
            </a:r>
            <a:endParaRPr lang="en-US" sz="12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864A49EF-9F0E-6385-441E-48016E48A04D}"/>
              </a:ext>
            </a:extLst>
          </p:cNvPr>
          <p:cNvSpPr/>
          <p:nvPr/>
        </p:nvSpPr>
        <p:spPr>
          <a:xfrm>
            <a:off x="8339054" y="5714994"/>
            <a:ext cx="314907" cy="296798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88F73A1-B0CE-0B42-2C8D-0E5DF6013CD8}"/>
              </a:ext>
            </a:extLst>
          </p:cNvPr>
          <p:cNvSpPr txBox="1"/>
          <p:nvPr/>
        </p:nvSpPr>
        <p:spPr>
          <a:xfrm>
            <a:off x="8267428" y="5745214"/>
            <a:ext cx="458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Helvetica" panose="020B0403020202020204" pitchFamily="34" charset="0"/>
              </a:rPr>
              <a:t>2%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BC7E31CA-BB32-7950-D563-DDCF7862967C}"/>
              </a:ext>
            </a:extLst>
          </p:cNvPr>
          <p:cNvSpPr txBox="1"/>
          <p:nvPr/>
        </p:nvSpPr>
        <p:spPr>
          <a:xfrm>
            <a:off x="8667743" y="5724894"/>
            <a:ext cx="314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OTA with No </a:t>
            </a:r>
            <a:r>
              <a:rPr lang="en-US" sz="1200" b="1" err="1">
                <a:solidFill>
                  <a:srgbClr val="1B1464"/>
                </a:solidFill>
                <a:latin typeface="Helvetica" panose="020B0403020202020204" pitchFamily="34" charset="0"/>
              </a:rPr>
              <a:t>vMVPD</a:t>
            </a:r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 and No Streaming</a:t>
            </a:r>
            <a:endParaRPr lang="en-US" sz="12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70C8E76-40E9-68A3-4774-1115F24F26AB}"/>
              </a:ext>
            </a:extLst>
          </p:cNvPr>
          <p:cNvSpPr/>
          <p:nvPr/>
        </p:nvSpPr>
        <p:spPr>
          <a:xfrm>
            <a:off x="8363061" y="6040939"/>
            <a:ext cx="314907" cy="296798"/>
          </a:xfrm>
          <a:prstGeom prst="ellipse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Helvetica" panose="020B0403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D8D3BDF-9924-071D-213F-6065901AF419}"/>
              </a:ext>
            </a:extLst>
          </p:cNvPr>
          <p:cNvSpPr txBox="1"/>
          <p:nvPr/>
        </p:nvSpPr>
        <p:spPr>
          <a:xfrm>
            <a:off x="8291435" y="6071159"/>
            <a:ext cx="4581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Helvetica" panose="020B0403020202020204" pitchFamily="34" charset="0"/>
              </a:rPr>
              <a:t>7%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F8DFC76-924A-C35D-A95C-32496BDBBF39}"/>
              </a:ext>
            </a:extLst>
          </p:cNvPr>
          <p:cNvSpPr txBox="1"/>
          <p:nvPr/>
        </p:nvSpPr>
        <p:spPr>
          <a:xfrm>
            <a:off x="8691750" y="6050839"/>
            <a:ext cx="2557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1B1464"/>
                </a:solidFill>
                <a:latin typeface="Helvetica" panose="020B0403020202020204" pitchFamily="34" charset="0"/>
              </a:rPr>
              <a:t>OTA &amp; Streaming but No </a:t>
            </a:r>
            <a:r>
              <a:rPr lang="en-US" sz="1200" b="1" err="1">
                <a:solidFill>
                  <a:srgbClr val="1B1464"/>
                </a:solidFill>
                <a:latin typeface="Helvetica" panose="020B0403020202020204" pitchFamily="34" charset="0"/>
              </a:rPr>
              <a:t>vMVPD</a:t>
            </a:r>
            <a:endParaRPr lang="en-US" sz="12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63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797AAB-9343-4AA0-8E42-068374107537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87963A2B-892B-4BE2-A3A8-962ADB408D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3189BD-72A7-4C5A-8041-9083349A1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2024-07-15T19:39:31Z</dcterms:created>
  <dcterms:modified xsi:type="dcterms:W3CDTF">2024-07-15T19:44:23Z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