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4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50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7D343-F095-9837-A8F0-9786E532F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7B573-4676-D468-1C7B-939C46117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F3355-C6F1-30F1-AF7C-AEBD1D2BF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959B-6924-4AFF-8AB8-4EF55CBE2D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4063E-047C-7ACD-D6BD-7CB16786D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9D1D6-F1ED-B5AF-6070-7EC5772A6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17B1-CA2A-4B4D-8329-27F5EA87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7B585-01D8-F03F-1314-D7D845949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E2EEC5-5C38-FBD2-F87D-E7B96BC2D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062B4-5125-1248-8D90-F57E2C1D0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959B-6924-4AFF-8AB8-4EF55CBE2D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27987-D4CF-A85D-B89F-C50BB9F8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C1F6C-93FE-D177-3A7A-7BF5C7AE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17B1-CA2A-4B4D-8329-27F5EA87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7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212781-778F-842F-4E11-B4E90D4378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DD23F-5F19-D08F-8E7A-D7E6DD600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0AFC0-671F-A936-7DF8-0D9CB22F0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959B-6924-4AFF-8AB8-4EF55CBE2D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F6D31-C2C9-2657-7247-B65B47ED3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E0420-84B4-E333-8A03-9F260C3D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17B1-CA2A-4B4D-8329-27F5EA87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54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9A9FF-3A96-7658-C9D0-0BCF50B79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25B1A-8463-B184-5C5D-2FD8C56E0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F0C9C-12B8-0E78-85C1-6B146957F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959B-6924-4AFF-8AB8-4EF55CBE2D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26764-BE46-1C06-9B03-CF84E4D3F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6F74A-4359-F6A9-8E7C-7AB07691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17B1-CA2A-4B4D-8329-27F5EA87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7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8DA6-74EE-ABBC-A775-14F6802A9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DE426-8842-F15D-D872-7CB46021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4CA41-AAE6-F566-D1E2-E117165F5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959B-6924-4AFF-8AB8-4EF55CBE2D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6C7B2-850E-B319-9290-4AFA479BF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973-BCA0-A35C-4043-F0C9D17B7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17B1-CA2A-4B4D-8329-27F5EA87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42B8A-ADDA-A65C-2553-2109A3695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B1C91-23E5-060C-94B7-0120B176BD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B7935-7A07-A3F8-4715-C9F0E8991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81441-D41F-A725-F2BE-C438BB087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959B-6924-4AFF-8AB8-4EF55CBE2D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344CB-1FB5-620B-AD43-0FFF1F0E7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9DBDED-006F-7473-EFF2-030FD895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17B1-CA2A-4B4D-8329-27F5EA87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6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808E6-983D-6015-07D6-B15330F48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73444-CC8F-0575-FDCB-79A249C82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74CB53-1F12-4C00-FB73-FA8E9C852A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2BB68F-5824-5C47-955E-C93FF10783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A3C27C-29E6-4E9C-1D34-24E7A8CBE6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855365-CB59-3308-3DB3-B361A7322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959B-6924-4AFF-8AB8-4EF55CBE2D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0094B-BB0E-9595-47A6-9B95570C6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A8FED9-2382-1F80-172A-217772F04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17B1-CA2A-4B4D-8329-27F5EA87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5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57470-194E-2E37-138A-83248EFCD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C9DEA2-3B44-E680-1ACB-DF900A2B4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959B-6924-4AFF-8AB8-4EF55CBE2D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C4473A-3EFF-4AC6-1022-4AFE1F618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521719-FEB1-F5D1-BE14-8FD642937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17B1-CA2A-4B4D-8329-27F5EA87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7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F97F05-78A0-3D7E-C2FB-917ABC175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959B-6924-4AFF-8AB8-4EF55CBE2D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42FE8F-E01F-91FD-9C1A-42E540041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79073A-A682-9ECD-CCF2-D055B133F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17B1-CA2A-4B4D-8329-27F5EA87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6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5E0A8-D1BF-39AC-E8E4-2369B6BF7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3BF47-B09C-0C98-98E2-873CA2189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E5957-807A-D6D3-419E-E167AF022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19C47-E506-2CFD-49DE-224D3B5BF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959B-6924-4AFF-8AB8-4EF55CBE2D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D8E1E6-91E0-CA2C-57C9-5A058E8AF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4578E-1108-F96C-7710-4E007330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17B1-CA2A-4B4D-8329-27F5EA87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7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D8E2-1E76-F0D9-9ADF-D18C18388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5F9F95-64A2-3A9D-7674-E7206DB84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7DADB8-6683-316A-524D-93E5866FA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DC2774-9D25-CFF2-D356-5B9B351F3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959B-6924-4AFF-8AB8-4EF55CBE2D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98EDA-0DFD-E200-EA71-4EA7ADC59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F7524E-FA19-683C-241D-98EA79BF4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17B1-CA2A-4B4D-8329-27F5EA87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7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F40F56-4E50-7029-846F-9C109E048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1D314-20F5-04E7-D106-798AB24D6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4FEE5-8BC4-0038-ACC6-E7548DF5B1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38959B-6924-4AFF-8AB8-4EF55CBE2D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8223D-B191-F15D-51EC-AA9319D499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63D66-AD84-F080-EDE1-0B548F6B8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0A17B1-CA2A-4B4D-8329-27F5EA87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0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hyperlink" Target="https://thevab.com/insight/left-your-own-devices-june-202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4F23B54-DCC8-BA66-654E-C88C3DCBB9C1}"/>
              </a:ext>
            </a:extLst>
          </p:cNvPr>
          <p:cNvSpPr txBox="1"/>
          <p:nvPr/>
        </p:nvSpPr>
        <p:spPr>
          <a:xfrm>
            <a:off x="436866" y="6317086"/>
            <a:ext cx="11779955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VAB analysis of ARF DASH study, full year 2023. Based on survey of 10,000 A18+. Q4: How many of the following devices do you and the members of your household own and have used in the past 6 months? B</a:t>
            </a:r>
            <a:r>
              <a:rPr kumimoji="0" lang="en-US" sz="800" b="0" i="0" u="none" strike="noStrike" kern="1200" cap="none" spc="0" normalizeH="0" baseline="0" noProof="0" err="1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ased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on household weighting.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360198-2C80-CE48-B00A-3C30508BB832}"/>
              </a:ext>
            </a:extLst>
          </p:cNvPr>
          <p:cNvSpPr txBox="1"/>
          <p:nvPr/>
        </p:nvSpPr>
        <p:spPr>
          <a:xfrm>
            <a:off x="1" y="1718993"/>
            <a:ext cx="12191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Households: Average Number of Devices Owned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865F4F-7E9C-6D18-B6CD-D8B0758D3004}"/>
              </a:ext>
            </a:extLst>
          </p:cNvPr>
          <p:cNvSpPr/>
          <p:nvPr/>
        </p:nvSpPr>
        <p:spPr>
          <a:xfrm>
            <a:off x="264695" y="374511"/>
            <a:ext cx="1000325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Households have more TVs than any other device, offering brands significant opportunities to engage on the big screen</a:t>
            </a:r>
          </a:p>
        </p:txBody>
      </p:sp>
      <p:sp>
        <p:nvSpPr>
          <p:cNvPr id="23" name="Rounded Rectangle 80">
            <a:extLst>
              <a:ext uri="{FF2B5EF4-FFF2-40B4-BE49-F238E27FC236}">
                <a16:creationId xmlns:a16="http://schemas.microsoft.com/office/drawing/2014/main" id="{6AD86414-2BEE-2E6F-FD0C-18A710E7D297}"/>
              </a:ext>
            </a:extLst>
          </p:cNvPr>
          <p:cNvSpPr/>
          <p:nvPr/>
        </p:nvSpPr>
        <p:spPr>
          <a:xfrm>
            <a:off x="3178181" y="2148738"/>
            <a:ext cx="2834472" cy="1859062"/>
          </a:xfrm>
          <a:prstGeom prst="roundRect">
            <a:avLst>
              <a:gd name="adj" fmla="val 6650"/>
            </a:avLst>
          </a:prstGeom>
          <a:solidFill>
            <a:srgbClr val="E2E8F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395FF1-3E83-2162-9DD2-0FC04B06CC26}"/>
              </a:ext>
            </a:extLst>
          </p:cNvPr>
          <p:cNvSpPr txBox="1"/>
          <p:nvPr/>
        </p:nvSpPr>
        <p:spPr>
          <a:xfrm>
            <a:off x="3454948" y="2957313"/>
            <a:ext cx="228093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2.2</a:t>
            </a:r>
            <a:endParaRPr kumimoji="0" lang="en-US" sz="4000" b="1" i="0" u="none" strike="noStrike" kern="1200" cap="none" spc="0" normalizeH="0" baseline="0" noProof="0">
              <a:ln w="13462">
                <a:solidFill>
                  <a:prstClr val="black"/>
                </a:solidFill>
                <a:prstDash val="solid"/>
              </a:ln>
              <a:solidFill>
                <a:srgbClr val="E84A99"/>
              </a:solidFill>
              <a:effectLst/>
              <a:uLnTx/>
              <a:uFillTx/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34FBC59-A4CB-A1C8-DA76-B71BFA1227AF}"/>
              </a:ext>
            </a:extLst>
          </p:cNvPr>
          <p:cNvSpPr txBox="1"/>
          <p:nvPr/>
        </p:nvSpPr>
        <p:spPr>
          <a:xfrm>
            <a:off x="3178834" y="3576147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Smartphone</a:t>
            </a:r>
          </a:p>
        </p:txBody>
      </p:sp>
      <p:pic>
        <p:nvPicPr>
          <p:cNvPr id="32" name="Picture 31" descr="A blue and white cell phone&#10;&#10;Description automatically generated">
            <a:extLst>
              <a:ext uri="{FF2B5EF4-FFF2-40B4-BE49-F238E27FC236}">
                <a16:creationId xmlns:a16="http://schemas.microsoft.com/office/drawing/2014/main" id="{7CAE994E-14EB-DC90-B5EE-57AF70F1414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3010" y="2233734"/>
            <a:ext cx="724815" cy="724815"/>
          </a:xfrm>
          <a:prstGeom prst="rect">
            <a:avLst/>
          </a:prstGeom>
        </p:spPr>
      </p:pic>
      <p:sp>
        <p:nvSpPr>
          <p:cNvPr id="29" name="Rounded Rectangle 80">
            <a:extLst>
              <a:ext uri="{FF2B5EF4-FFF2-40B4-BE49-F238E27FC236}">
                <a16:creationId xmlns:a16="http://schemas.microsoft.com/office/drawing/2014/main" id="{C0441D26-2433-4013-5CEB-88CF3927F470}"/>
              </a:ext>
            </a:extLst>
          </p:cNvPr>
          <p:cNvSpPr/>
          <p:nvPr/>
        </p:nvSpPr>
        <p:spPr>
          <a:xfrm>
            <a:off x="177014" y="2148738"/>
            <a:ext cx="2834472" cy="1859062"/>
          </a:xfrm>
          <a:prstGeom prst="roundRect">
            <a:avLst>
              <a:gd name="adj" fmla="val 6650"/>
            </a:avLst>
          </a:prstGeom>
          <a:solidFill>
            <a:srgbClr val="E2E8F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7612AFB-722F-B22D-4D0D-7D9BFF5428A4}"/>
              </a:ext>
            </a:extLst>
          </p:cNvPr>
          <p:cNvSpPr txBox="1"/>
          <p:nvPr/>
        </p:nvSpPr>
        <p:spPr>
          <a:xfrm>
            <a:off x="177667" y="3576147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TV</a:t>
            </a:r>
          </a:p>
        </p:txBody>
      </p:sp>
      <p:pic>
        <p:nvPicPr>
          <p:cNvPr id="33" name="Picture 32" descr="A computer monitor and remote control&#10;&#10;Description automatically generated">
            <a:extLst>
              <a:ext uri="{FF2B5EF4-FFF2-40B4-BE49-F238E27FC236}">
                <a16:creationId xmlns:a16="http://schemas.microsoft.com/office/drawing/2014/main" id="{10168422-8164-F159-FE39-FE7F1AE00C4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5602" y="2197493"/>
            <a:ext cx="797296" cy="797296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429E6053-1725-EE4C-D47C-5E5BFDAE5BC9}"/>
              </a:ext>
            </a:extLst>
          </p:cNvPr>
          <p:cNvSpPr txBox="1"/>
          <p:nvPr/>
        </p:nvSpPr>
        <p:spPr>
          <a:xfrm>
            <a:off x="453781" y="2957313"/>
            <a:ext cx="228093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2.4</a:t>
            </a:r>
            <a:endParaRPr kumimoji="0" lang="en-US" sz="4000" b="1" i="0" u="none" strike="noStrike" kern="1200" cap="none" spc="0" normalizeH="0" baseline="0" noProof="0">
              <a:ln w="13462">
                <a:solidFill>
                  <a:prstClr val="black"/>
                </a:solidFill>
                <a:prstDash val="solid"/>
              </a:ln>
              <a:solidFill>
                <a:srgbClr val="E84A99"/>
              </a:solidFill>
              <a:effectLst/>
              <a:uLnTx/>
              <a:uFillTx/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</p:txBody>
      </p:sp>
      <p:sp>
        <p:nvSpPr>
          <p:cNvPr id="20" name="Rounded Rectangle 80">
            <a:extLst>
              <a:ext uri="{FF2B5EF4-FFF2-40B4-BE49-F238E27FC236}">
                <a16:creationId xmlns:a16="http://schemas.microsoft.com/office/drawing/2014/main" id="{0BF737F1-DC7A-E914-07A8-F1EBD3277866}"/>
              </a:ext>
            </a:extLst>
          </p:cNvPr>
          <p:cNvSpPr/>
          <p:nvPr/>
        </p:nvSpPr>
        <p:spPr>
          <a:xfrm>
            <a:off x="9180514" y="2148738"/>
            <a:ext cx="2834472" cy="1859062"/>
          </a:xfrm>
          <a:prstGeom prst="roundRect">
            <a:avLst>
              <a:gd name="adj" fmla="val 6650"/>
            </a:avLst>
          </a:prstGeom>
          <a:solidFill>
            <a:srgbClr val="E2E8F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B9FE15B-8F7E-D2B0-9CC2-7D021AEE8192}"/>
              </a:ext>
            </a:extLst>
          </p:cNvPr>
          <p:cNvSpPr txBox="1"/>
          <p:nvPr/>
        </p:nvSpPr>
        <p:spPr>
          <a:xfrm>
            <a:off x="9181167" y="3576147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Laptop</a:t>
            </a:r>
          </a:p>
        </p:txBody>
      </p:sp>
      <p:pic>
        <p:nvPicPr>
          <p:cNvPr id="34" name="Picture 33" descr="A computer with a blue screen&#10;&#10;Description automatically generated">
            <a:extLst>
              <a:ext uri="{FF2B5EF4-FFF2-40B4-BE49-F238E27FC236}">
                <a16:creationId xmlns:a16="http://schemas.microsoft.com/office/drawing/2014/main" id="{6DC9A65E-9A3E-0B72-0F20-EBA44F73B42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59237" y="2231861"/>
            <a:ext cx="877026" cy="72856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FF2DA345-99FC-3E91-53F4-26165718B631}"/>
              </a:ext>
            </a:extLst>
          </p:cNvPr>
          <p:cNvSpPr txBox="1"/>
          <p:nvPr/>
        </p:nvSpPr>
        <p:spPr>
          <a:xfrm>
            <a:off x="9457281" y="2957313"/>
            <a:ext cx="228093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1.8</a:t>
            </a:r>
            <a:endParaRPr kumimoji="0" lang="en-US" sz="4000" b="1" i="0" u="none" strike="noStrike" kern="1200" cap="none" spc="0" normalizeH="0" baseline="0" noProof="0">
              <a:ln w="13462">
                <a:solidFill>
                  <a:prstClr val="black"/>
                </a:solidFill>
                <a:prstDash val="solid"/>
              </a:ln>
              <a:solidFill>
                <a:srgbClr val="E84A99"/>
              </a:solidFill>
              <a:effectLst/>
              <a:uLnTx/>
              <a:uFillTx/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Rounded Rectangle 80">
            <a:extLst>
              <a:ext uri="{FF2B5EF4-FFF2-40B4-BE49-F238E27FC236}">
                <a16:creationId xmlns:a16="http://schemas.microsoft.com/office/drawing/2014/main" id="{AA9765F3-35DD-3E1F-E8B4-90B3B518CF45}"/>
              </a:ext>
            </a:extLst>
          </p:cNvPr>
          <p:cNvSpPr/>
          <p:nvPr/>
        </p:nvSpPr>
        <p:spPr>
          <a:xfrm>
            <a:off x="6179348" y="2148738"/>
            <a:ext cx="2834472" cy="1859062"/>
          </a:xfrm>
          <a:prstGeom prst="roundRect">
            <a:avLst>
              <a:gd name="adj" fmla="val 6650"/>
            </a:avLst>
          </a:prstGeom>
          <a:solidFill>
            <a:srgbClr val="E2E8F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C5B6AE-F89C-21E6-B5F4-A6FFCCEBF064}"/>
              </a:ext>
            </a:extLst>
          </p:cNvPr>
          <p:cNvSpPr txBox="1"/>
          <p:nvPr/>
        </p:nvSpPr>
        <p:spPr>
          <a:xfrm>
            <a:off x="6180001" y="3576147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Smart Speaker</a:t>
            </a:r>
          </a:p>
        </p:txBody>
      </p:sp>
      <p:pic>
        <p:nvPicPr>
          <p:cNvPr id="38" name="Picture 37" descr="A blue and white device with buttons&#10;&#10;Description automatically generated">
            <a:extLst>
              <a:ext uri="{FF2B5EF4-FFF2-40B4-BE49-F238E27FC236}">
                <a16:creationId xmlns:a16="http://schemas.microsoft.com/office/drawing/2014/main" id="{1C581D78-E0A5-CA5D-1705-D7E4285559FC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7936" y="2234032"/>
            <a:ext cx="797296" cy="797296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A9E1ECA9-8C4D-6BA6-0CA1-85758B3BBBCD}"/>
              </a:ext>
            </a:extLst>
          </p:cNvPr>
          <p:cNvSpPr txBox="1"/>
          <p:nvPr/>
        </p:nvSpPr>
        <p:spPr>
          <a:xfrm>
            <a:off x="6456115" y="2976335"/>
            <a:ext cx="228093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2.0</a:t>
            </a:r>
            <a:endParaRPr kumimoji="0" lang="en-US" sz="4000" b="1" i="0" u="none" strike="noStrike" kern="1200" cap="none" spc="0" normalizeH="0" baseline="0" noProof="0">
              <a:ln w="13462">
                <a:solidFill>
                  <a:prstClr val="black"/>
                </a:solidFill>
                <a:prstDash val="solid"/>
              </a:ln>
              <a:solidFill>
                <a:srgbClr val="E84A99"/>
              </a:solidFill>
              <a:effectLst/>
              <a:uLnTx/>
              <a:uFillTx/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</p:txBody>
      </p:sp>
      <p:sp>
        <p:nvSpPr>
          <p:cNvPr id="26" name="Rounded Rectangle 80">
            <a:extLst>
              <a:ext uri="{FF2B5EF4-FFF2-40B4-BE49-F238E27FC236}">
                <a16:creationId xmlns:a16="http://schemas.microsoft.com/office/drawing/2014/main" id="{8F3AA56C-C9CC-DEB9-CBB6-A9CCE1DFD3E8}"/>
              </a:ext>
            </a:extLst>
          </p:cNvPr>
          <p:cNvSpPr/>
          <p:nvPr/>
        </p:nvSpPr>
        <p:spPr>
          <a:xfrm>
            <a:off x="1570784" y="4103960"/>
            <a:ext cx="2834472" cy="1859062"/>
          </a:xfrm>
          <a:prstGeom prst="roundRect">
            <a:avLst>
              <a:gd name="adj" fmla="val 6650"/>
            </a:avLst>
          </a:prstGeom>
          <a:solidFill>
            <a:srgbClr val="E2E8F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FD8062-A44C-BCC7-8A1B-0FD44761EB92}"/>
              </a:ext>
            </a:extLst>
          </p:cNvPr>
          <p:cNvSpPr txBox="1"/>
          <p:nvPr/>
        </p:nvSpPr>
        <p:spPr>
          <a:xfrm>
            <a:off x="1571437" y="5531369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Tablet</a:t>
            </a:r>
          </a:p>
        </p:txBody>
      </p:sp>
      <p:pic>
        <p:nvPicPr>
          <p:cNvPr id="35" name="Picture 34" descr="A hand holding a tablet&#10;&#10;Description automatically generated">
            <a:extLst>
              <a:ext uri="{FF2B5EF4-FFF2-40B4-BE49-F238E27FC236}">
                <a16:creationId xmlns:a16="http://schemas.microsoft.com/office/drawing/2014/main" id="{24D0AD37-EFF4-29CE-8ED8-67E5B8EEF55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5613" y="4188956"/>
            <a:ext cx="724815" cy="724815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B0A1CFA9-EC48-292F-AA9F-D8A147D4AC11}"/>
              </a:ext>
            </a:extLst>
          </p:cNvPr>
          <p:cNvSpPr txBox="1"/>
          <p:nvPr/>
        </p:nvSpPr>
        <p:spPr>
          <a:xfrm>
            <a:off x="1847551" y="4912535"/>
            <a:ext cx="228093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1.7</a:t>
            </a:r>
            <a:endParaRPr kumimoji="0" lang="en-US" sz="4000" b="1" i="0" u="none" strike="noStrike" kern="1200" cap="none" spc="0" normalizeH="0" baseline="0" noProof="0">
              <a:ln w="13462">
                <a:solidFill>
                  <a:prstClr val="black"/>
                </a:solidFill>
                <a:prstDash val="solid"/>
              </a:ln>
              <a:solidFill>
                <a:srgbClr val="E84A99"/>
              </a:solidFill>
              <a:effectLst/>
              <a:uLnTx/>
              <a:uFillTx/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</p:txBody>
      </p:sp>
      <p:sp>
        <p:nvSpPr>
          <p:cNvPr id="14" name="Rounded Rectangle 80">
            <a:extLst>
              <a:ext uri="{FF2B5EF4-FFF2-40B4-BE49-F238E27FC236}">
                <a16:creationId xmlns:a16="http://schemas.microsoft.com/office/drawing/2014/main" id="{C1A73625-1633-F04C-1A42-195CB09AB666}"/>
              </a:ext>
            </a:extLst>
          </p:cNvPr>
          <p:cNvSpPr/>
          <p:nvPr/>
        </p:nvSpPr>
        <p:spPr>
          <a:xfrm>
            <a:off x="4678764" y="4103960"/>
            <a:ext cx="2834472" cy="1859062"/>
          </a:xfrm>
          <a:prstGeom prst="roundRect">
            <a:avLst>
              <a:gd name="adj" fmla="val 6650"/>
            </a:avLst>
          </a:prstGeom>
          <a:solidFill>
            <a:srgbClr val="E2E8F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C0CB82-AEC5-CE0D-D4A8-CDF0607A8D25}"/>
              </a:ext>
            </a:extLst>
          </p:cNvPr>
          <p:cNvSpPr txBox="1"/>
          <p:nvPr/>
        </p:nvSpPr>
        <p:spPr>
          <a:xfrm>
            <a:off x="4679417" y="5531369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Game Console</a:t>
            </a:r>
          </a:p>
        </p:txBody>
      </p:sp>
      <p:pic>
        <p:nvPicPr>
          <p:cNvPr id="36" name="Picture 35" descr="A blue and white game controller&#10;&#10;Description automatically generated">
            <a:extLst>
              <a:ext uri="{FF2B5EF4-FFF2-40B4-BE49-F238E27FC236}">
                <a16:creationId xmlns:a16="http://schemas.microsoft.com/office/drawing/2014/main" id="{34112F8A-51AF-2E10-6320-E834231F60B6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97352" y="4189254"/>
            <a:ext cx="797296" cy="797296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5BFC80ED-A6FB-AFB6-522A-8EF0D26D9119}"/>
              </a:ext>
            </a:extLst>
          </p:cNvPr>
          <p:cNvSpPr txBox="1"/>
          <p:nvPr/>
        </p:nvSpPr>
        <p:spPr>
          <a:xfrm>
            <a:off x="4955531" y="4931557"/>
            <a:ext cx="228093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1.7</a:t>
            </a:r>
            <a:endParaRPr kumimoji="0" lang="en-US" sz="4000" b="1" i="0" u="none" strike="noStrike" kern="1200" cap="none" spc="0" normalizeH="0" baseline="0" noProof="0">
              <a:ln w="13462">
                <a:solidFill>
                  <a:prstClr val="black"/>
                </a:solidFill>
                <a:prstDash val="solid"/>
              </a:ln>
              <a:solidFill>
                <a:srgbClr val="E84A99"/>
              </a:solidFill>
              <a:effectLst/>
              <a:uLnTx/>
              <a:uFillTx/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</p:txBody>
      </p:sp>
      <p:sp>
        <p:nvSpPr>
          <p:cNvPr id="17" name="Rounded Rectangle 80">
            <a:extLst>
              <a:ext uri="{FF2B5EF4-FFF2-40B4-BE49-F238E27FC236}">
                <a16:creationId xmlns:a16="http://schemas.microsoft.com/office/drawing/2014/main" id="{09BE11C0-0576-8E66-D0AD-2F080E9E5BDC}"/>
              </a:ext>
            </a:extLst>
          </p:cNvPr>
          <p:cNvSpPr/>
          <p:nvPr/>
        </p:nvSpPr>
        <p:spPr>
          <a:xfrm>
            <a:off x="7786744" y="4103960"/>
            <a:ext cx="2834472" cy="1859062"/>
          </a:xfrm>
          <a:prstGeom prst="roundRect">
            <a:avLst>
              <a:gd name="adj" fmla="val 6650"/>
            </a:avLst>
          </a:prstGeom>
          <a:solidFill>
            <a:srgbClr val="E2E8F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30DC44-42B1-95AE-7E6F-4A4F7B350600}"/>
              </a:ext>
            </a:extLst>
          </p:cNvPr>
          <p:cNvSpPr txBox="1"/>
          <p:nvPr/>
        </p:nvSpPr>
        <p:spPr>
          <a:xfrm>
            <a:off x="7787397" y="5531369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Desktop Computer</a:t>
            </a:r>
          </a:p>
        </p:txBody>
      </p:sp>
      <p:pic>
        <p:nvPicPr>
          <p:cNvPr id="37" name="Picture 36" descr="A computer and monitor with a black background&#10;&#10;Description automatically generated">
            <a:extLst>
              <a:ext uri="{FF2B5EF4-FFF2-40B4-BE49-F238E27FC236}">
                <a16:creationId xmlns:a16="http://schemas.microsoft.com/office/drawing/2014/main" id="{5DC2E385-6C22-BBA2-9DCC-D9B67F834505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05332" y="4189254"/>
            <a:ext cx="797296" cy="797296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C74ABC49-70B2-8030-B768-DF01223A7B66}"/>
              </a:ext>
            </a:extLst>
          </p:cNvPr>
          <p:cNvSpPr txBox="1"/>
          <p:nvPr/>
        </p:nvSpPr>
        <p:spPr>
          <a:xfrm>
            <a:off x="8063511" y="4931557"/>
            <a:ext cx="228093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1.3</a:t>
            </a:r>
            <a:endParaRPr kumimoji="0" lang="en-US" sz="4000" b="1" i="0" u="none" strike="noStrike" kern="1200" cap="none" spc="0" normalizeH="0" baseline="0" noProof="0">
              <a:ln w="13462">
                <a:solidFill>
                  <a:prstClr val="black"/>
                </a:solidFill>
                <a:prstDash val="solid"/>
              </a:ln>
              <a:solidFill>
                <a:srgbClr val="E84A99"/>
              </a:solidFill>
              <a:effectLst/>
              <a:uLnTx/>
              <a:uFillTx/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37B15A-C781-6DC0-2B01-44BAB82D96B2}"/>
              </a:ext>
            </a:extLst>
          </p:cNvPr>
          <p:cNvSpPr/>
          <p:nvPr/>
        </p:nvSpPr>
        <p:spPr>
          <a:xfrm>
            <a:off x="0" y="0"/>
            <a:ext cx="2734719" cy="283692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Average Number of Devices Owned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1AA162-AFBA-1FB9-6348-C9C78099F8BF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device usage insights</a:t>
            </a:r>
          </a:p>
        </p:txBody>
      </p:sp>
      <p:pic>
        <p:nvPicPr>
          <p:cNvPr id="15" name="Picture 2">
            <a:hlinkClick r:id="rId9"/>
            <a:extLst>
              <a:ext uri="{FF2B5EF4-FFF2-40B4-BE49-F238E27FC236}">
                <a16:creationId xmlns:a16="http://schemas.microsoft.com/office/drawing/2014/main" id="{3BEADBA1-5750-6464-D392-E93C36D7BD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BB7FF71-DD7D-B2A6-97F2-DF649CAACC11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D81BDE-1784-27C1-8792-4DDC1B1F6AF6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EC37BA7-9D83-102F-4AB6-3C1879919900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5" name="TextBox 4">
            <a:hlinkClick r:id="rId12"/>
            <a:extLst>
              <a:ext uri="{FF2B5EF4-FFF2-40B4-BE49-F238E27FC236}">
                <a16:creationId xmlns:a16="http://schemas.microsoft.com/office/drawing/2014/main" id="{5498D319-77C2-63A9-FEDB-D3AB14FFB7AB}"/>
              </a:ext>
            </a:extLst>
          </p:cNvPr>
          <p:cNvSpPr txBox="1">
            <a:spLocks/>
          </p:cNvSpPr>
          <p:nvPr/>
        </p:nvSpPr>
        <p:spPr>
          <a:xfrm>
            <a:off x="-3" y="6015080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Left to Your Own Devices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</p:spTree>
    <p:extLst>
      <p:ext uri="{BB962C8B-B14F-4D97-AF65-F5344CB8AC3E}">
        <p14:creationId xmlns:p14="http://schemas.microsoft.com/office/powerpoint/2010/main" val="306498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2024-07-15T19:42:08Z</dcterms:created>
  <dcterms:modified xsi:type="dcterms:W3CDTF">2024-07-15T19:42:54Z</dcterms:modified>
</cp:coreProperties>
</file>