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37630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44001F-98D2-AF68-925B-F4D39E797894}" name="Jason Wiese" initials="J" userId="S::jasonw@thevab.com::4bff8d5b-7de6-4655-b397-69b0afc8111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9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424335629921259E-2"/>
          <c:y val="6.129244210040731E-2"/>
          <c:w val="0.95538816437007879"/>
          <c:h val="0.9332525312154518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1F1A62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</c:numCache>
            </c:numRef>
          </c:cat>
          <c:val>
            <c:numRef>
              <c:f>Sheet1!$B$2:$B$15</c:f>
              <c:numCache>
                <c:formatCode>0.0%</c:formatCode>
                <c:ptCount val="14"/>
                <c:pt idx="0">
                  <c:v>0.114</c:v>
                </c:pt>
                <c:pt idx="1">
                  <c:v>9.7000000000000003E-2</c:v>
                </c:pt>
                <c:pt idx="2">
                  <c:v>0.09</c:v>
                </c:pt>
                <c:pt idx="3">
                  <c:v>8.7999999999999995E-2</c:v>
                </c:pt>
                <c:pt idx="4">
                  <c:v>8.1000000000000003E-2</c:v>
                </c:pt>
                <c:pt idx="5">
                  <c:v>7.5999999999999998E-2</c:v>
                </c:pt>
                <c:pt idx="6">
                  <c:v>6.4000000000000001E-2</c:v>
                </c:pt>
                <c:pt idx="7">
                  <c:v>3.1E-2</c:v>
                </c:pt>
                <c:pt idx="8">
                  <c:v>2.3E-2</c:v>
                </c:pt>
                <c:pt idx="9">
                  <c:v>1.4999999999999999E-2</c:v>
                </c:pt>
                <c:pt idx="10">
                  <c:v>1.4999999999999999E-2</c:v>
                </c:pt>
                <c:pt idx="11">
                  <c:v>1.2E-2</c:v>
                </c:pt>
                <c:pt idx="12">
                  <c:v>1.0999999999999999E-2</c:v>
                </c:pt>
                <c:pt idx="13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97-413C-A3B9-562C4FC1F9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1013476751"/>
        <c:axId val="1013473871"/>
      </c:barChart>
      <c:catAx>
        <c:axId val="101347675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rgbClr val="00BFF2"/>
          </a:solidFill>
          <a:ln w="9525" cap="flat" cmpd="sng" algn="ctr">
            <a:solidFill>
              <a:srgbClr val="1F1A6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473871"/>
        <c:crosses val="autoZero"/>
        <c:auto val="1"/>
        <c:lblAlgn val="ctr"/>
        <c:lblOffset val="100"/>
        <c:noMultiLvlLbl val="0"/>
      </c:catAx>
      <c:valAx>
        <c:axId val="1013473871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extTo"/>
        <c:crossAx val="10134767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AE642-B959-427A-A9B7-2789963A2CBD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E8C30-6125-4150-A13F-BD2BCC98B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67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52723-75D9-4A00-BF8B-17AB3D2FE8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7254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DA879-AFF0-F29E-7FC7-8F66016A81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F0019A-14EE-5D2A-4FC6-BB5E9F5C8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3A874-6E39-7BDB-D245-B5545814A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5163-DA72-4F85-8E2B-77F87EFF585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062EF-EE13-1C82-3E83-10E982156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E5A2C-9433-A9E8-4A38-529B81425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0B97-53AA-4C52-AC2C-5FF798445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74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98B5A-CB06-9C9F-9C7D-602985D8B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64E913-F686-C3DC-0B32-C5EBABD81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BD9BA-80A1-C959-8C02-5BB4A52ED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5163-DA72-4F85-8E2B-77F87EFF585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BF0D7-C1DD-A0D3-3F36-7EE1B0039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0B6B7-298C-A440-FA79-85003AC4E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0B97-53AA-4C52-AC2C-5FF798445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7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543F14-A894-F5AC-27F0-3F59AC5A23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CF94CE-3C7B-FA34-9B13-D5C016E81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91A68-3F59-361B-4E5F-A23EBD83E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5163-DA72-4F85-8E2B-77F87EFF585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5A9BC-64B0-CAD9-9CB6-E10BBF216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7211A-DFD7-35AA-AB97-4A837FB79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0B97-53AA-4C52-AC2C-5FF798445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18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DFE8C-E34A-260D-2BC6-F0516D951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F34E8-1C40-A7AC-FD51-A630164BB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B71F1-4D36-1F1B-F009-5D089D98F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5163-DA72-4F85-8E2B-77F87EFF585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BC177-1817-6A2A-C6F4-0178A6CB0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00ADC-E785-C2FA-5F9A-E7C57C4FD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0B97-53AA-4C52-AC2C-5FF798445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98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AFC59-C94C-DC1C-8D80-82D4C38AC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3AF95-DA80-A1B9-E459-EB253A3E2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E4378-60F0-5F32-DD60-A957D2D23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5163-DA72-4F85-8E2B-77F87EFF585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15F00-4FFD-44BA-950B-9D97C4DAE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41B36-8214-3D39-F413-B01E1F572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0B97-53AA-4C52-AC2C-5FF798445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2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A3D13-28D7-389B-6797-CC67434D3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57321-1023-DD0F-7361-E77E817D0D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543991-6CE6-E2AE-0F32-879A9DB02A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90E889-DD70-EFBC-B295-49A475601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5163-DA72-4F85-8E2B-77F87EFF585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83AA7A-3A1C-5BF4-6782-030523CEE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6574EF-885F-8B95-D228-29A2229B4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0B97-53AA-4C52-AC2C-5FF798445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88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03E07-55DB-5A5F-9DA7-F3B496BD6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13CDC8-15D5-A5A6-4617-3D0FB5859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9718E4-F8AD-36EF-CAD5-E6178D0745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14B01A-09C2-66F9-0126-97537ECBF3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C64FC8-AE12-2A50-3050-76C0D4D27E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4AC6F-8AC5-C88E-2B00-D8616DFE1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5163-DA72-4F85-8E2B-77F87EFF585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A47EF1-6F82-E527-7111-A66720178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D1EF6F-DB70-47A8-A5EA-0F8ED0685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0B97-53AA-4C52-AC2C-5FF798445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04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AF4BE-4EFF-5FAA-0907-6F507B81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43986C-04F9-4828-664B-1A79DC47D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5163-DA72-4F85-8E2B-77F87EFF585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179EBC-1643-67E9-B28D-B396C64A8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CBE007-9C12-7D29-4ED7-2BB8344FB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0B97-53AA-4C52-AC2C-5FF798445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704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1420AE-EDC6-DD53-38F4-8F5F1B47F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5163-DA72-4F85-8E2B-77F87EFF585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107E02-C4DD-CD7C-C4AF-E03F05732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D8870C-B7F2-353D-49AD-E95EAA238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0B97-53AA-4C52-AC2C-5FF798445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2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195CD-274A-7728-792F-D8AA54529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009D0-0CA5-77E4-F542-61D3ED2E8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3B91E2-6302-747E-E831-4B811FFC8F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F2A6DF-C3F8-09EE-9C88-4E875E1C9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5163-DA72-4F85-8E2B-77F87EFF585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D2C4C-D18B-37DB-C5B7-2A2C372DB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EEE199-CE57-D40F-3B2C-2C6B8FCF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0B97-53AA-4C52-AC2C-5FF798445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179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B1918-CCCD-B727-98FD-6FD2DC35D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442052-1072-2F0F-2C3D-716482575A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3D37B-02B3-F79C-3879-B9125A67AA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FBB42A-B283-9E6D-276F-4B3819BF1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5163-DA72-4F85-8E2B-77F87EFF585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0B34-5D03-A0D1-90BA-A621AFAA6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9CE68E-42CB-CEB1-2836-20ECCF4FE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0B97-53AA-4C52-AC2C-5FF798445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21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B00DAE-EB8C-7F00-38E2-C01AC56E1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AA22E3-367D-C109-5B07-435583ADB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5A5DE-B14C-F354-930F-47C9411D32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635163-DA72-4F85-8E2B-77F87EFF585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109BD-C0F3-FD9A-B71C-33F2D76984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36D67-E6B6-E49A-B45E-B13C979074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B80B97-53AA-4C52-AC2C-5FF798445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62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18" Type="http://schemas.openxmlformats.org/officeDocument/2006/relationships/image" Target="../media/image14.png"/><Relationship Id="rId3" Type="http://schemas.openxmlformats.org/officeDocument/2006/relationships/image" Target="../media/image1.png"/><Relationship Id="rId21" Type="http://schemas.openxmlformats.org/officeDocument/2006/relationships/image" Target="../media/image17.svg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png"/><Relationship Id="rId20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11" Type="http://schemas.openxmlformats.org/officeDocument/2006/relationships/image" Target="../media/image7.png"/><Relationship Id="rId5" Type="http://schemas.openxmlformats.org/officeDocument/2006/relationships/image" Target="../media/image2.png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19" Type="http://schemas.openxmlformats.org/officeDocument/2006/relationships/image" Target="../media/image15.png"/><Relationship Id="rId4" Type="http://schemas.openxmlformats.org/officeDocument/2006/relationships/hyperlink" Target="https://thevab.com/signin" TargetMode="Externa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ECF80BA-92E2-96CA-5809-6A7C6B2A0EB6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1778F0-A65E-87E1-56B9-8601481BF41C}"/>
              </a:ext>
            </a:extLst>
          </p:cNvPr>
          <p:cNvSpPr/>
          <p:nvPr/>
        </p:nvSpPr>
        <p:spPr>
          <a:xfrm>
            <a:off x="66972" y="347530"/>
            <a:ext cx="1020098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Professionally-produced content accounts for over 90% of total viewing on the TV screen across linear TV and streaming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59670D-DD03-D36B-2AA8-867FE376860E}"/>
              </a:ext>
            </a:extLst>
          </p:cNvPr>
          <p:cNvSpPr txBox="1"/>
          <p:nvPr/>
        </p:nvSpPr>
        <p:spPr>
          <a:xfrm>
            <a:off x="504917" y="6363739"/>
            <a:ext cx="115389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Nielsen, The Gauge: Viewing by Distributor, May ‘24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2F56028-B886-FF03-AB30-2B8E6FF1C6F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5363510-B5A0-51D6-7F16-660477D0DA37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C70CD1-9B57-D172-8E1F-0B8C7B2492F9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video consumption insights</a:t>
            </a:r>
          </a:p>
        </p:txBody>
      </p:sp>
      <p:pic>
        <p:nvPicPr>
          <p:cNvPr id="14" name="Picture 2">
            <a:hlinkClick r:id="rId4"/>
            <a:extLst>
              <a:ext uri="{FF2B5EF4-FFF2-40B4-BE49-F238E27FC236}">
                <a16:creationId xmlns:a16="http://schemas.microsoft.com/office/drawing/2014/main" id="{1AE91697-2B33-2DC9-9660-431BA2E31F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3DAA15E-812E-D976-0157-57B9918424BB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7CD974D-A810-63AA-4A7D-9AD30DC1A284}"/>
              </a:ext>
            </a:extLst>
          </p:cNvPr>
          <p:cNvGraphicFramePr/>
          <p:nvPr/>
        </p:nvGraphicFramePr>
        <p:xfrm>
          <a:off x="2031999" y="1829835"/>
          <a:ext cx="9652357" cy="4526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755C5B8B-146C-3AD4-71AD-7443054E4531}"/>
              </a:ext>
            </a:extLst>
          </p:cNvPr>
          <p:cNvSpPr txBox="1"/>
          <p:nvPr/>
        </p:nvSpPr>
        <p:spPr>
          <a:xfrm>
            <a:off x="0" y="1676021"/>
            <a:ext cx="12170481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Monthly TV Viewing by Distributor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May 2024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5FBB2AC-D676-A1A5-7D76-20902E1464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976" y="2166382"/>
            <a:ext cx="1189848" cy="180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D63F3D3-18CA-D3EE-1413-1EE8CD6B45F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69655" y="2477812"/>
            <a:ext cx="712169" cy="158956"/>
          </a:xfrm>
          <a:prstGeom prst="rect">
            <a:avLst/>
          </a:prstGeom>
        </p:spPr>
      </p:pic>
      <p:pic>
        <p:nvPicPr>
          <p:cNvPr id="1028" name="Picture 4" descr="NBCUniversal logo and symbol, meaning, history, PNG">
            <a:extLst>
              <a:ext uri="{FF2B5EF4-FFF2-40B4-BE49-F238E27FC236}">
                <a16:creationId xmlns:a16="http://schemas.microsoft.com/office/drawing/2014/main" id="{61AA73A4-B8B4-61E3-CB33-888157A929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39" b="34925"/>
          <a:stretch/>
        </p:blipFill>
        <p:spPr bwMode="auto">
          <a:xfrm>
            <a:off x="1082777" y="2739287"/>
            <a:ext cx="1099047" cy="232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aramount Plus: Top Movies To Watch - FandomWire">
            <a:extLst>
              <a:ext uri="{FF2B5EF4-FFF2-40B4-BE49-F238E27FC236}">
                <a16:creationId xmlns:a16="http://schemas.microsoft.com/office/drawing/2014/main" id="{14C6083C-8A7D-A0DC-8CC9-E45E051E74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02" r="10070"/>
          <a:stretch/>
        </p:blipFill>
        <p:spPr bwMode="auto">
          <a:xfrm>
            <a:off x="1335143" y="3045900"/>
            <a:ext cx="846681" cy="23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Warner Bros. Discovery vector logo (.EPS + .AI + .CDR) download for free">
            <a:extLst>
              <a:ext uri="{FF2B5EF4-FFF2-40B4-BE49-F238E27FC236}">
                <a16:creationId xmlns:a16="http://schemas.microsoft.com/office/drawing/2014/main" id="{5B229D87-5F51-D9E1-8A9D-9836BF0FF9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932" y="3349320"/>
            <a:ext cx="826892" cy="200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Netflix logo #2562 - Free Transparent PNG Logos">
            <a:extLst>
              <a:ext uri="{FF2B5EF4-FFF2-40B4-BE49-F238E27FC236}">
                <a16:creationId xmlns:a16="http://schemas.microsoft.com/office/drawing/2014/main" id="{845964BA-C528-47BE-B206-FF2726149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669" y="3651893"/>
            <a:ext cx="724155" cy="22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Fox Logo Png - Free Transparent PNG Logos">
            <a:extLst>
              <a:ext uri="{FF2B5EF4-FFF2-40B4-BE49-F238E27FC236}">
                <a16:creationId xmlns:a16="http://schemas.microsoft.com/office/drawing/2014/main" id="{FD675C03-D0CE-C89C-6E23-1D0C5A8AAE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68" t="31111" r="20833" b="31993"/>
          <a:stretch/>
        </p:blipFill>
        <p:spPr bwMode="auto">
          <a:xfrm>
            <a:off x="1709028" y="3950155"/>
            <a:ext cx="472796" cy="221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Amazon Prime Video Logo and symbol, meaning, history, sign.">
            <a:extLst>
              <a:ext uri="{FF2B5EF4-FFF2-40B4-BE49-F238E27FC236}">
                <a16:creationId xmlns:a16="http://schemas.microsoft.com/office/drawing/2014/main" id="{A1D00014-6C45-F44E-B594-AE1137916F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" t="22507" r="1215" b="22593"/>
          <a:stretch/>
        </p:blipFill>
        <p:spPr bwMode="auto">
          <a:xfrm>
            <a:off x="1442049" y="4253079"/>
            <a:ext cx="724155" cy="229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Scripps Logo - PNG Logo Vector Downloads (SVG, EPS)">
            <a:extLst>
              <a:ext uri="{FF2B5EF4-FFF2-40B4-BE49-F238E27FC236}">
                <a16:creationId xmlns:a16="http://schemas.microsoft.com/office/drawing/2014/main" id="{2AD855CB-DA75-4947-2387-F632CE67E9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777" y="4564775"/>
            <a:ext cx="1099048" cy="218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Weigel Broadcasting Co.">
            <a:extLst>
              <a:ext uri="{FF2B5EF4-FFF2-40B4-BE49-F238E27FC236}">
                <a16:creationId xmlns:a16="http://schemas.microsoft.com/office/drawing/2014/main" id="{B5E47780-6DFC-B17E-3C81-9236505805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473" y="4883951"/>
            <a:ext cx="773351" cy="200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The Roku Channel Serves Up Season 2 of Martha Cooks and Emeril Cooks ...">
            <a:extLst>
              <a:ext uri="{FF2B5EF4-FFF2-40B4-BE49-F238E27FC236}">
                <a16:creationId xmlns:a16="http://schemas.microsoft.com/office/drawing/2014/main" id="{8D3DA7B0-DB21-287B-41A0-341128BCD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169" y="5237818"/>
            <a:ext cx="994262" cy="100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A&amp;E Networks - Wikipedia">
            <a:extLst>
              <a:ext uri="{FF2B5EF4-FFF2-40B4-BE49-F238E27FC236}">
                <a16:creationId xmlns:a16="http://schemas.microsoft.com/office/drawing/2014/main" id="{FE0DD09C-4C91-D129-350F-F7E46AFAC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562" y="5474165"/>
            <a:ext cx="455262" cy="246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Make Mom Smile with Love from Hallmark This Mother's Day - Jen Around ...">
            <a:extLst>
              <a:ext uri="{FF2B5EF4-FFF2-40B4-BE49-F238E27FC236}">
                <a16:creationId xmlns:a16="http://schemas.microsoft.com/office/drawing/2014/main" id="{2D86745A-30C0-268C-55F6-B59998D603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562" y="5747692"/>
            <a:ext cx="455262" cy="253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Graphic 21">
            <a:extLst>
              <a:ext uri="{FF2B5EF4-FFF2-40B4-BE49-F238E27FC236}">
                <a16:creationId xmlns:a16="http://schemas.microsoft.com/office/drawing/2014/main" id="{9EF67065-A52B-27D5-1728-7803AA1BD850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176519" y="6102315"/>
            <a:ext cx="994262" cy="19144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576C2B0-261C-0989-6BA5-E36A48DD24E6}"/>
              </a:ext>
            </a:extLst>
          </p:cNvPr>
          <p:cNvSpPr/>
          <p:nvPr/>
        </p:nvSpPr>
        <p:spPr>
          <a:xfrm>
            <a:off x="-3" y="0"/>
            <a:ext cx="2446023" cy="272374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TV Viewing Share by Distributor</a:t>
            </a:r>
          </a:p>
        </p:txBody>
      </p:sp>
    </p:spTree>
    <p:extLst>
      <p:ext uri="{BB962C8B-B14F-4D97-AF65-F5344CB8AC3E}">
        <p14:creationId xmlns:p14="http://schemas.microsoft.com/office/powerpoint/2010/main" val="2009923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67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2024-07-15T19:37:41Z</dcterms:created>
  <dcterms:modified xsi:type="dcterms:W3CDTF">2024-07-15T19:38:48Z</dcterms:modified>
</cp:coreProperties>
</file>